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Лист1!$A$1:$A$5</c:f>
              <c:numCache>
                <c:formatCode>0%</c:formatCode>
                <c:ptCount val="5"/>
                <c:pt idx="0">
                  <c:v>5.0000000000000114E-2</c:v>
                </c:pt>
                <c:pt idx="1">
                  <c:v>0.15000000000000024</c:v>
                </c:pt>
                <c:pt idx="2">
                  <c:v>0.1</c:v>
                </c:pt>
                <c:pt idx="3">
                  <c:v>0.25</c:v>
                </c:pt>
                <c:pt idx="4">
                  <c:v>0.15000000000000024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Лист1!$B$1:$B$5</c:f>
              <c:numCache>
                <c:formatCode>0%</c:formatCode>
                <c:ptCount val="5"/>
                <c:pt idx="0">
                  <c:v>0.85000000000000064</c:v>
                </c:pt>
                <c:pt idx="1">
                  <c:v>0.55000000000000004</c:v>
                </c:pt>
                <c:pt idx="2">
                  <c:v>0.750000000000006</c:v>
                </c:pt>
                <c:pt idx="3">
                  <c:v>0.55000000000000004</c:v>
                </c:pt>
                <c:pt idx="4">
                  <c:v>0.85000000000000064</c:v>
                </c:pt>
              </c:numCache>
            </c:numRef>
          </c:val>
        </c:ser>
        <c:ser>
          <c:idx val="2"/>
          <c:order val="2"/>
          <c:tx>
            <c:v>не справляются</c:v>
          </c:tx>
          <c:dLbls>
            <c:showVal val="1"/>
          </c:dLbls>
          <c:val>
            <c:numRef>
              <c:f>Лист1!$C$1:$C$5</c:f>
              <c:numCache>
                <c:formatCode>0%</c:formatCode>
                <c:ptCount val="5"/>
                <c:pt idx="0">
                  <c:v>0.1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axId val="42429824"/>
        <c:axId val="42443904"/>
      </c:barChart>
      <c:catAx>
        <c:axId val="42429824"/>
        <c:scaling>
          <c:orientation val="minMax"/>
        </c:scaling>
        <c:axPos val="b"/>
        <c:tickLblPos val="nextTo"/>
        <c:crossAx val="42443904"/>
        <c:crosses val="autoZero"/>
        <c:auto val="1"/>
        <c:lblAlgn val="ctr"/>
        <c:lblOffset val="100"/>
      </c:catAx>
      <c:valAx>
        <c:axId val="42443904"/>
        <c:scaling>
          <c:orientation val="minMax"/>
        </c:scaling>
        <c:axPos val="l"/>
        <c:majorGridlines/>
        <c:numFmt formatCode="0%" sourceLinked="1"/>
        <c:tickLblPos val="nextTo"/>
        <c:crossAx val="4242982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val>
            <c:numRef>
              <c:f>Лист1!$A$1:$A$3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0.60000000000000064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Лист1!$A$1:$A$5</c:f>
              <c:numCache>
                <c:formatCode>0%</c:formatCode>
                <c:ptCount val="5"/>
                <c:pt idx="0">
                  <c:v>0.70000000000000062</c:v>
                </c:pt>
                <c:pt idx="1">
                  <c:v>0.55000000000000004</c:v>
                </c:pt>
                <c:pt idx="2">
                  <c:v>0.75000000000000311</c:v>
                </c:pt>
                <c:pt idx="3">
                  <c:v>0.60000000000000064</c:v>
                </c:pt>
                <c:pt idx="4">
                  <c:v>0.35000000000000031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Лист1!$B$1:$B$5</c:f>
              <c:numCache>
                <c:formatCode>0%</c:formatCode>
                <c:ptCount val="5"/>
                <c:pt idx="0">
                  <c:v>0.30000000000000032</c:v>
                </c:pt>
                <c:pt idx="1">
                  <c:v>0.45</c:v>
                </c:pt>
                <c:pt idx="2">
                  <c:v>0.25</c:v>
                </c:pt>
                <c:pt idx="3">
                  <c:v>0.4</c:v>
                </c:pt>
                <c:pt idx="4">
                  <c:v>0.65000000000000346</c:v>
                </c:pt>
              </c:numCache>
            </c:numRef>
          </c:val>
        </c:ser>
        <c:axId val="59639680"/>
        <c:axId val="59641216"/>
      </c:barChart>
      <c:catAx>
        <c:axId val="59639680"/>
        <c:scaling>
          <c:orientation val="minMax"/>
        </c:scaling>
        <c:axPos val="b"/>
        <c:tickLblPos val="nextTo"/>
        <c:crossAx val="59641216"/>
        <c:crosses val="autoZero"/>
        <c:auto val="1"/>
        <c:lblAlgn val="ctr"/>
        <c:lblOffset val="100"/>
      </c:catAx>
      <c:valAx>
        <c:axId val="59641216"/>
        <c:scaling>
          <c:orientation val="minMax"/>
        </c:scaling>
        <c:axPos val="l"/>
        <c:majorGridlines/>
        <c:numFmt formatCode="0%" sourceLinked="1"/>
        <c:tickLblPos val="nextTo"/>
        <c:crossAx val="596396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Лист1!$A$1:$A$6</c:f>
              <c:numCache>
                <c:formatCode>0%</c:formatCode>
                <c:ptCount val="6"/>
                <c:pt idx="0">
                  <c:v>0.65000000000000713</c:v>
                </c:pt>
                <c:pt idx="1">
                  <c:v>0.4</c:v>
                </c:pt>
                <c:pt idx="2">
                  <c:v>0.55000000000000004</c:v>
                </c:pt>
                <c:pt idx="3">
                  <c:v>0.4</c:v>
                </c:pt>
                <c:pt idx="4">
                  <c:v>0.4</c:v>
                </c:pt>
                <c:pt idx="5">
                  <c:v>0.30000000000000032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Лист1!$B$1:$B$6</c:f>
              <c:numCache>
                <c:formatCode>0%</c:formatCode>
                <c:ptCount val="6"/>
                <c:pt idx="0">
                  <c:v>0.35000000000000031</c:v>
                </c:pt>
                <c:pt idx="1">
                  <c:v>0.4</c:v>
                </c:pt>
                <c:pt idx="2">
                  <c:v>0.45</c:v>
                </c:pt>
                <c:pt idx="3">
                  <c:v>0.5</c:v>
                </c:pt>
                <c:pt idx="4">
                  <c:v>0.5</c:v>
                </c:pt>
                <c:pt idx="5">
                  <c:v>0.60000000000000064</c:v>
                </c:pt>
              </c:numCache>
            </c:numRef>
          </c:val>
        </c:ser>
        <c:ser>
          <c:idx val="2"/>
          <c:order val="2"/>
          <c:tx>
            <c:v>не справляются</c:v>
          </c:tx>
          <c:val>
            <c:numRef>
              <c:f>Лист1!$C$1:$C$6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axId val="59692544"/>
        <c:axId val="59694080"/>
      </c:barChart>
      <c:catAx>
        <c:axId val="59692544"/>
        <c:scaling>
          <c:orientation val="minMax"/>
        </c:scaling>
        <c:axPos val="b"/>
        <c:tickLblPos val="nextTo"/>
        <c:crossAx val="59694080"/>
        <c:crosses val="autoZero"/>
        <c:auto val="1"/>
        <c:lblAlgn val="ctr"/>
        <c:lblOffset val="100"/>
      </c:catAx>
      <c:valAx>
        <c:axId val="59694080"/>
        <c:scaling>
          <c:orientation val="minMax"/>
        </c:scaling>
        <c:axPos val="l"/>
        <c:majorGridlines/>
        <c:numFmt formatCode="0%" sourceLinked="1"/>
        <c:tickLblPos val="nextTo"/>
        <c:crossAx val="596925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Лист1!$A$1:$A$6</c:f>
              <c:numCache>
                <c:formatCode>0%</c:formatCode>
                <c:ptCount val="6"/>
                <c:pt idx="0">
                  <c:v>0.95000000000000062</c:v>
                </c:pt>
                <c:pt idx="1">
                  <c:v>0.8</c:v>
                </c:pt>
                <c:pt idx="2">
                  <c:v>0.9</c:v>
                </c:pt>
                <c:pt idx="3">
                  <c:v>0.85000000000000064</c:v>
                </c:pt>
                <c:pt idx="4">
                  <c:v>0.85000000000000064</c:v>
                </c:pt>
                <c:pt idx="5">
                  <c:v>0.70000000000000062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Лист1!$B$1:$B$6</c:f>
              <c:numCache>
                <c:formatCode>0%</c:formatCode>
                <c:ptCount val="6"/>
                <c:pt idx="0">
                  <c:v>0.05</c:v>
                </c:pt>
                <c:pt idx="1">
                  <c:v>0.2</c:v>
                </c:pt>
                <c:pt idx="2">
                  <c:v>0.1</c:v>
                </c:pt>
                <c:pt idx="3">
                  <c:v>0.15000000000000024</c:v>
                </c:pt>
                <c:pt idx="4">
                  <c:v>0.15000000000000024</c:v>
                </c:pt>
                <c:pt idx="5">
                  <c:v>0.30000000000000032</c:v>
                </c:pt>
              </c:numCache>
            </c:numRef>
          </c:val>
        </c:ser>
        <c:axId val="59936768"/>
        <c:axId val="59938304"/>
      </c:barChart>
      <c:catAx>
        <c:axId val="59936768"/>
        <c:scaling>
          <c:orientation val="minMax"/>
        </c:scaling>
        <c:axPos val="b"/>
        <c:tickLblPos val="nextTo"/>
        <c:crossAx val="59938304"/>
        <c:crosses val="autoZero"/>
        <c:auto val="1"/>
        <c:lblAlgn val="ctr"/>
        <c:lblOffset val="100"/>
      </c:catAx>
      <c:valAx>
        <c:axId val="59938304"/>
        <c:scaling>
          <c:orientation val="minMax"/>
        </c:scaling>
        <c:axPos val="l"/>
        <c:majorGridlines/>
        <c:numFmt formatCode="0%" sourceLinked="1"/>
        <c:tickLblPos val="nextTo"/>
        <c:crossAx val="599367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Лист1!$A$1:$A$5</c:f>
              <c:numCache>
                <c:formatCode>0%</c:formatCode>
                <c:ptCount val="5"/>
                <c:pt idx="0">
                  <c:v>0.65000000000000713</c:v>
                </c:pt>
                <c:pt idx="1">
                  <c:v>0.4</c:v>
                </c:pt>
                <c:pt idx="2">
                  <c:v>0.55000000000000004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Лист1!$B$1:$B$5</c:f>
              <c:numCache>
                <c:formatCode>0%</c:formatCode>
                <c:ptCount val="5"/>
                <c:pt idx="0">
                  <c:v>0.35000000000000031</c:v>
                </c:pt>
                <c:pt idx="1">
                  <c:v>0.4</c:v>
                </c:pt>
                <c:pt idx="2">
                  <c:v>0.45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v>не справляются</c:v>
          </c:tx>
          <c:dLbls>
            <c:showVal val="1"/>
          </c:dLbls>
          <c:val>
            <c:numRef>
              <c:f>Лист1!$C$1:$C$5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axId val="59981824"/>
        <c:axId val="59983360"/>
      </c:barChart>
      <c:catAx>
        <c:axId val="59981824"/>
        <c:scaling>
          <c:orientation val="minMax"/>
        </c:scaling>
        <c:axPos val="b"/>
        <c:tickLblPos val="nextTo"/>
        <c:crossAx val="59983360"/>
        <c:crosses val="autoZero"/>
        <c:auto val="1"/>
        <c:lblAlgn val="ctr"/>
        <c:lblOffset val="100"/>
      </c:catAx>
      <c:valAx>
        <c:axId val="59983360"/>
        <c:scaling>
          <c:orientation val="minMax"/>
        </c:scaling>
        <c:axPos val="l"/>
        <c:majorGridlines/>
        <c:numFmt formatCode="0%" sourceLinked="1"/>
        <c:tickLblPos val="nextTo"/>
        <c:crossAx val="599818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Лист1!$A$1:$A$5</c:f>
              <c:numCache>
                <c:formatCode>0%</c:formatCode>
                <c:ptCount val="5"/>
                <c:pt idx="0">
                  <c:v>0.70000000000000062</c:v>
                </c:pt>
                <c:pt idx="1">
                  <c:v>0.55000000000000004</c:v>
                </c:pt>
                <c:pt idx="2">
                  <c:v>0.75000000000000344</c:v>
                </c:pt>
                <c:pt idx="3">
                  <c:v>0.60000000000000064</c:v>
                </c:pt>
                <c:pt idx="4">
                  <c:v>0.35000000000000031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Лист1!$B$1:$B$5</c:f>
              <c:numCache>
                <c:formatCode>0%</c:formatCode>
                <c:ptCount val="5"/>
                <c:pt idx="0">
                  <c:v>0.30000000000000032</c:v>
                </c:pt>
                <c:pt idx="1">
                  <c:v>0.45</c:v>
                </c:pt>
                <c:pt idx="2">
                  <c:v>0.25</c:v>
                </c:pt>
                <c:pt idx="3">
                  <c:v>0.4</c:v>
                </c:pt>
                <c:pt idx="4">
                  <c:v>0.65000000000000391</c:v>
                </c:pt>
              </c:numCache>
            </c:numRef>
          </c:val>
        </c:ser>
        <c:axId val="60000512"/>
        <c:axId val="60014592"/>
      </c:barChart>
      <c:catAx>
        <c:axId val="60000512"/>
        <c:scaling>
          <c:orientation val="minMax"/>
        </c:scaling>
        <c:axPos val="b"/>
        <c:tickLblPos val="nextTo"/>
        <c:crossAx val="60014592"/>
        <c:crosses val="autoZero"/>
        <c:auto val="1"/>
        <c:lblAlgn val="ctr"/>
        <c:lblOffset val="100"/>
      </c:catAx>
      <c:valAx>
        <c:axId val="60014592"/>
        <c:scaling>
          <c:orientation val="minMax"/>
        </c:scaling>
        <c:axPos val="l"/>
        <c:majorGridlines/>
        <c:numFmt formatCode="0%" sourceLinked="1"/>
        <c:tickLblPos val="nextTo"/>
        <c:crossAx val="600005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Лист1!$A$1:$A$6</c:f>
              <c:numCache>
                <c:formatCode>0%</c:formatCode>
                <c:ptCount val="6"/>
                <c:pt idx="0">
                  <c:v>0.65000000000000713</c:v>
                </c:pt>
                <c:pt idx="1">
                  <c:v>0.4</c:v>
                </c:pt>
                <c:pt idx="2">
                  <c:v>0.55000000000000004</c:v>
                </c:pt>
                <c:pt idx="3">
                  <c:v>0.4</c:v>
                </c:pt>
                <c:pt idx="4">
                  <c:v>0.4</c:v>
                </c:pt>
                <c:pt idx="5">
                  <c:v>0.30000000000000032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Лист1!$B$1:$B$6</c:f>
              <c:numCache>
                <c:formatCode>0%</c:formatCode>
                <c:ptCount val="6"/>
                <c:pt idx="0">
                  <c:v>0.35000000000000031</c:v>
                </c:pt>
                <c:pt idx="1">
                  <c:v>0.4</c:v>
                </c:pt>
                <c:pt idx="2">
                  <c:v>0.45</c:v>
                </c:pt>
                <c:pt idx="3">
                  <c:v>0.5</c:v>
                </c:pt>
                <c:pt idx="4">
                  <c:v>0.5</c:v>
                </c:pt>
                <c:pt idx="5">
                  <c:v>0.60000000000000064</c:v>
                </c:pt>
              </c:numCache>
            </c:numRef>
          </c:val>
        </c:ser>
        <c:ser>
          <c:idx val="2"/>
          <c:order val="2"/>
          <c:tx>
            <c:v>не справляются</c:v>
          </c:tx>
          <c:dLbls>
            <c:showVal val="1"/>
          </c:dLbls>
          <c:val>
            <c:numRef>
              <c:f>Лист1!$C$1:$C$6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axId val="60131584"/>
        <c:axId val="60137472"/>
      </c:barChart>
      <c:catAx>
        <c:axId val="60131584"/>
        <c:scaling>
          <c:orientation val="minMax"/>
        </c:scaling>
        <c:axPos val="b"/>
        <c:tickLblPos val="nextTo"/>
        <c:crossAx val="60137472"/>
        <c:crosses val="autoZero"/>
        <c:auto val="1"/>
        <c:lblAlgn val="ctr"/>
        <c:lblOffset val="100"/>
      </c:catAx>
      <c:valAx>
        <c:axId val="60137472"/>
        <c:scaling>
          <c:orientation val="minMax"/>
        </c:scaling>
        <c:axPos val="l"/>
        <c:majorGridlines/>
        <c:numFmt formatCode="0%" sourceLinked="1"/>
        <c:tickLblPos val="nextTo"/>
        <c:crossAx val="601315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справляются</c:v>
          </c:tx>
          <c:dLbls>
            <c:showVal val="1"/>
          </c:dLbls>
          <c:val>
            <c:numRef>
              <c:f>Лист1!$A$1:$A$6</c:f>
              <c:numCache>
                <c:formatCode>0%</c:formatCode>
                <c:ptCount val="6"/>
                <c:pt idx="0">
                  <c:v>0.95000000000000062</c:v>
                </c:pt>
                <c:pt idx="1">
                  <c:v>0.8</c:v>
                </c:pt>
                <c:pt idx="2">
                  <c:v>0.9</c:v>
                </c:pt>
                <c:pt idx="3">
                  <c:v>0.85000000000000064</c:v>
                </c:pt>
                <c:pt idx="4">
                  <c:v>0.85000000000000064</c:v>
                </c:pt>
                <c:pt idx="5">
                  <c:v>0.70000000000000062</c:v>
                </c:pt>
              </c:numCache>
            </c:numRef>
          </c:val>
        </c:ser>
        <c:ser>
          <c:idx val="1"/>
          <c:order val="1"/>
          <c:tx>
            <c:v>справляются не полностью</c:v>
          </c:tx>
          <c:dLbls>
            <c:showVal val="1"/>
          </c:dLbls>
          <c:val>
            <c:numRef>
              <c:f>Лист1!$B$1:$B$6</c:f>
              <c:numCache>
                <c:formatCode>0%</c:formatCode>
                <c:ptCount val="6"/>
                <c:pt idx="0">
                  <c:v>0.05</c:v>
                </c:pt>
                <c:pt idx="1">
                  <c:v>0.2</c:v>
                </c:pt>
                <c:pt idx="2">
                  <c:v>0.1</c:v>
                </c:pt>
                <c:pt idx="3">
                  <c:v>0.15000000000000024</c:v>
                </c:pt>
                <c:pt idx="4">
                  <c:v>0.15000000000000024</c:v>
                </c:pt>
                <c:pt idx="5">
                  <c:v>0.30000000000000032</c:v>
                </c:pt>
              </c:numCache>
            </c:numRef>
          </c:val>
        </c:ser>
        <c:axId val="60166912"/>
        <c:axId val="60168448"/>
      </c:barChart>
      <c:catAx>
        <c:axId val="60166912"/>
        <c:scaling>
          <c:orientation val="minMax"/>
        </c:scaling>
        <c:axPos val="b"/>
        <c:tickLblPos val="nextTo"/>
        <c:crossAx val="60168448"/>
        <c:crosses val="autoZero"/>
        <c:auto val="1"/>
        <c:lblAlgn val="ctr"/>
        <c:lblOffset val="100"/>
      </c:catAx>
      <c:valAx>
        <c:axId val="60168448"/>
        <c:scaling>
          <c:orientation val="minMax"/>
        </c:scaling>
        <c:axPos val="l"/>
        <c:majorGridlines/>
        <c:numFmt formatCode="0%" sourceLinked="1"/>
        <c:tickLblPos val="nextTo"/>
        <c:crossAx val="601669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val>
            <c:numRef>
              <c:f>Лист1!$A$1:$A$3</c:f>
              <c:numCache>
                <c:formatCode>0%</c:formatCode>
                <c:ptCount val="3"/>
                <c:pt idx="0">
                  <c:v>0.25</c:v>
                </c:pt>
                <c:pt idx="1">
                  <c:v>0.60000000000000064</c:v>
                </c:pt>
                <c:pt idx="2">
                  <c:v>0.15000000000000024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0.66667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10075" y="22574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5A8DF5-2BB4-445E-BD01-86F181566FE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7ECCB9-6818-41B6-A4DA-D7815CCE4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городского округа «Сыктывкар»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№26 ОБЩЕРАЗВИВАЮЩЕГО ВИДА»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г.СЫКТЫВКАРА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ул.Слободская 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492896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u="sng" dirty="0" err="1" smtClean="0">
                <a:latin typeface="Times New Roman" pitchFamily="18" charset="0"/>
                <a:cs typeface="Times New Roman" pitchFamily="18" charset="0"/>
              </a:rPr>
              <a:t>Чистюльки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Для второй младшей группы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22949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«Солнышко»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Антонишина Наталья Владимировна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440713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Проведение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итогового развлечения для детей и родителей: «Вот что мы умеем».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Диагностика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J:\садик\Новая папка\(I) детский сад\IMG_8356_all_p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84376" cy="4392488"/>
          </a:xfrm>
          <a:prstGeom prst="round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J:\садик\Новая папка\(I) детский сад\IMG_8384_all_p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176464" cy="38164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Навык сформированности мытья рук и умывания.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Заключительный этап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5296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Навык культуры еды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Подготовительный этап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Заключительный этап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5296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Навык одевания и раздевания.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Подготовительный этап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Заключительный этап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5296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Навык умения пользоваться носовым платком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Подготовительный этап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Заключительный этап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5296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Уровни сформированности культурно-гигиенических навыков.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Подготовительный этап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Заключительный этап</a:t>
            </a:r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5296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sz="quarter" idx="2"/>
          </p:nvPr>
        </p:nvGraphicFramePr>
        <p:xfrm>
          <a:off x="608013" y="1447800"/>
          <a:ext cx="393065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687789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в воспитании культурно-гигиенических навыков, так же как в любом другом виде педагогической деятельности, важно единство требований педагогов дошкольного учреждения и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Направления деятельности педагога-психолога - Мои статьи - К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647700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773" y="1412776"/>
            <a:ext cx="88264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203757"/>
            <a:ext cx="79208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Актуальностью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является введение Концепции Федерального государственного образовательного стандарта (ФГОС), который  предусматривает создание условий для повышения качества дошкольного образования и в этих целях, наряду с другими мероприятиями, предполагает создание в дошкольных образовательных учреждениях условий для сохранения и укрепления здоровья воспитанников.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Отдельной образовательной областью в ФГОС выделена область «Физическое развитие», которая направлена на достижение целей охраны здоровья детей и формирования основы культуры здоровья через решение следующих задач: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Воспитание культурно-гигиенических навыков;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Формирование начальных представлений о здоровом образе жизни.</a:t>
            </a:r>
          </a:p>
        </p:txBody>
      </p:sp>
      <p:pic>
        <p:nvPicPr>
          <p:cNvPr id="11266" name="Picture 2" descr="http://im1-tub-ru.yandex.net/i?id=fa481f06519cf99f6f6eb6d28dfa6bc9-12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88843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Вид проекта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 групповой,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познавательный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Продолжительность проекта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:6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месяцев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(1 декабря 2013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31 мая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2014 г.)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Тип проекта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игровой.</a:t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Участники проекта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: дети второй младшей группы, родители воспитанников, воспитатели второй младшей группы, помощник воспитателя.</a:t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Цель проекта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: 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культурно-гигиенические навыки у детей младшего дошкольного возраста (3-4 года) в повседневной жизни в детском саду и в семье. </a:t>
            </a:r>
          </a:p>
        </p:txBody>
      </p:sp>
      <p:pic>
        <p:nvPicPr>
          <p:cNvPr id="2050" name="Picture 2" descr="http://im1-tub-ru.yandex.net/i?id=1be1eefe9490b3e46bb5aaddf838b6e9-8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456409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4"/>
            <a:ext cx="72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представления о правилах личной гигиены, уточнить и систематизировать знания детей о необходимости гигиенических процедур;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умения самостоятельно обслуживать себя (во время раздевания, одевания, умывания, еды, навык пользования индивидуальными предметами (носовым платком, салфеткой, полотенцем, расчёской);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выглядеть чистыми, аккуратными и опрятными;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 детей игровые умения (отражать в игре процессы - умывания, одевания, приёма пищи, подбирать предметы необходимые в игре для сюжета);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знания о сенсорных эталонах;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речь, память, внимание;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культурно – гигиенические навыки у детей младшего дошкольного возраста в условиях взаимодействия педагогов ДОУ и родителей.</a:t>
            </a:r>
          </a:p>
          <a:p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517975"/>
            <a:ext cx="79928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У детей будут сформированы навыки: самостоятельно и правильно пользоваться мылом, мыть руки перед едой, после посещения туалета, по мере загрязнения; насухо вытираться после умывания, вешать полотенце на место; пользоваться расческой и носовым платком; правильно пользоваться ложкой, салфеткой; самостоятельно (с небольшой помощью взрослого) одеваться и раздеваться в определенной последовательности, правильно и аккуратно складывать в шкаф одежду, ставить на место обувь, своевременно сушить мокрые вещи;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Дети получат представления о сенсорных эталонах: форме, величине, цвете;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3. Повысится уровень развития речи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Повысится уровень педагогической культуры родителей в вопросах воспитания у детей младшего дошкольного возраста культурно - гигиенических навыков самообслуживания;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Будут созданы единые требования к детям.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383757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Совместная работа с родителями: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консультаций на темы: «Как увлечь ребенка ежедневной гигиеной зубов?»,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«Воспитание культурно-гигиенических навыков у детей младшего дошкольного возраста».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стенда: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«Как прививать малышам полезные привычки и навыки самообслуживания».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фотовыставки на сайте детского сада «Мы – чистюли!»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предоставлена видеосъемка, о том, как дети рассказывают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«Мышка плохо лапки мыла».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Оформление уголка «Советы родителям» на тему «Советы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Изготовление папки - передвижки «"Культурно-гигиенические навыки, их значение в развитии ребёнка"», «Пути формирования культурно-гигиенических навыков».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Проведение родительского собрания на тему «Формирование культурно- гигиенических навыков у дошкольников в семье и в дошкольном учреждение» с просмотром презентации.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339087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Составление плана реализации проекта;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Изучение методической литературы.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Анкетирование родителей «Навыки самообслуживания у детей младшего возраста».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Диагностика детей по данной теме.</a:t>
            </a:r>
          </a:p>
        </p:txBody>
      </p:sp>
      <p:pic>
        <p:nvPicPr>
          <p:cNvPr id="3" name="Рисунок 2" descr="J:\садик\201404A0\1604201414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960440" cy="273630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J:\садик\201404A0\160420141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3851920" cy="309634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250237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Чтение стихотворений.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м/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горе», «Поросенок Чуня».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Инсценировка «Как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подарил Ване мыло»; сюжета из сказки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Проведение дидактических 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Разучивание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совместно с детьми и родителями.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Проведение игр малой подвижности «Зайка серый умывался»; «Что отражается в зеркале».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Проведение непосредственно образовательной деятельности по темам.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Сюжетно - ролевые игры.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Проведение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родительского собрания на тему «Формирование культурно- гигиенических навыков у дошкольников в семье и в дошкольном учреждение» с просмотром презентации.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10. Изготовление родителями атрибутов для проведения инсценировок.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садик\201404A0\1504201413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259228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J:\садик\Новая папка\(I) детский сад\IMG_8568_all_p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66429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:\садик\Новая папка\(I) детский сад\IMG_9365_all_p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888432" cy="302433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J:\садик\201405A0\060520141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3744416" cy="272149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469</TotalTime>
  <Words>784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Навык сформированности мытья рук и умывания. </vt:lpstr>
      <vt:lpstr>Навык культуры еды</vt:lpstr>
      <vt:lpstr>Навык одевания и раздевания.</vt:lpstr>
      <vt:lpstr>Навык умения пользоваться носовым платком</vt:lpstr>
      <vt:lpstr>Уровни сформированности культурно-гигиенических навыков.</vt:lpstr>
      <vt:lpstr>Слайд 16</vt:lpstr>
      <vt:lpstr>Слайд 17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Тимон</dc:creator>
  <cp:lastModifiedBy>Тимон</cp:lastModifiedBy>
  <cp:revision>35</cp:revision>
  <dcterms:created xsi:type="dcterms:W3CDTF">2014-11-08T09:57:21Z</dcterms:created>
  <dcterms:modified xsi:type="dcterms:W3CDTF">2014-11-12T18:57:08Z</dcterms:modified>
</cp:coreProperties>
</file>