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9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70" r:id="rId14"/>
    <p:sldId id="272" r:id="rId15"/>
    <p:sldId id="279" r:id="rId16"/>
    <p:sldId id="273" r:id="rId17"/>
    <p:sldId id="277" r:id="rId18"/>
    <p:sldId id="274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33"/>
    <a:srgbClr val="663300"/>
    <a:srgbClr val="422C16"/>
    <a:srgbClr val="0C788E"/>
    <a:srgbClr val="006666"/>
    <a:srgbClr val="0099CC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56" d="100"/>
          <a:sy n="56" d="100"/>
        </p:scale>
        <p:origin x="-8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D9459-93CB-41EB-A91E-165730084444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35AD0E18-9AC6-4D73-ACC0-149058E90B5A}">
      <dgm:prSet custT="1"/>
      <dgm:spPr/>
      <dgm:t>
        <a:bodyPr/>
        <a:lstStyle/>
        <a:p>
          <a:r>
            <a:rPr lang="ru-RU" sz="1500" dirty="0" smtClean="0"/>
            <a:t>Воспитатель детского сада занимается организацией всестороннего развития ребёнка;</a:t>
          </a:r>
        </a:p>
      </dgm:t>
    </dgm:pt>
    <dgm:pt modelId="{C341063E-1987-4D3F-9DA3-1FADF9636B71}" type="parTrans" cxnId="{127D0268-9AD2-4843-9AB9-C0110324DE15}">
      <dgm:prSet/>
      <dgm:spPr/>
      <dgm:t>
        <a:bodyPr/>
        <a:lstStyle/>
        <a:p>
          <a:endParaRPr lang="ru-RU"/>
        </a:p>
      </dgm:t>
    </dgm:pt>
    <dgm:pt modelId="{71762975-1383-4348-9E38-598B6FDEEE29}" type="sibTrans" cxnId="{127D0268-9AD2-4843-9AB9-C0110324DE15}">
      <dgm:prSet/>
      <dgm:spPr/>
      <dgm:t>
        <a:bodyPr/>
        <a:lstStyle/>
        <a:p>
          <a:endParaRPr lang="ru-RU"/>
        </a:p>
      </dgm:t>
    </dgm:pt>
    <dgm:pt modelId="{F3CB8053-9965-4FBA-804A-57FAD811A55E}">
      <dgm:prSet custT="1"/>
      <dgm:spPr/>
      <dgm:t>
        <a:bodyPr/>
        <a:lstStyle/>
        <a:p>
          <a:r>
            <a:rPr lang="ru-RU" sz="1500" dirty="0" smtClean="0"/>
            <a:t>Подготавливает детей к школе;</a:t>
          </a:r>
        </a:p>
      </dgm:t>
    </dgm:pt>
    <dgm:pt modelId="{0BFDA99B-B34B-447A-8044-F4440A23243A}" type="parTrans" cxnId="{C3CB8BA5-B880-41C4-9888-E79043FC52C0}">
      <dgm:prSet/>
      <dgm:spPr/>
      <dgm:t>
        <a:bodyPr/>
        <a:lstStyle/>
        <a:p>
          <a:endParaRPr lang="ru-RU"/>
        </a:p>
      </dgm:t>
    </dgm:pt>
    <dgm:pt modelId="{EC00222A-D220-463B-9D0D-DE18301C2E7E}" type="sibTrans" cxnId="{C3CB8BA5-B880-41C4-9888-E79043FC52C0}">
      <dgm:prSet/>
      <dgm:spPr/>
      <dgm:t>
        <a:bodyPr/>
        <a:lstStyle/>
        <a:p>
          <a:endParaRPr lang="ru-RU"/>
        </a:p>
      </dgm:t>
    </dgm:pt>
    <dgm:pt modelId="{7FF0A25F-FAD7-4AE6-B24B-86F58DBC861F}">
      <dgm:prSet custT="1"/>
      <dgm:spPr/>
      <dgm:t>
        <a:bodyPr/>
        <a:lstStyle/>
        <a:p>
          <a:r>
            <a:rPr lang="ru-RU" sz="1500" dirty="0" smtClean="0"/>
            <a:t>Раскрывает скрытые таланты детей</a:t>
          </a:r>
          <a:r>
            <a:rPr lang="ru-RU" sz="1400" dirty="0" smtClean="0"/>
            <a:t>.</a:t>
          </a:r>
        </a:p>
      </dgm:t>
    </dgm:pt>
    <dgm:pt modelId="{182CB28B-05B1-47A8-A238-C891483FD287}" type="parTrans" cxnId="{5E3041BE-B496-4F8D-A7D2-598E93380A9A}">
      <dgm:prSet/>
      <dgm:spPr/>
      <dgm:t>
        <a:bodyPr/>
        <a:lstStyle/>
        <a:p>
          <a:endParaRPr lang="ru-RU"/>
        </a:p>
      </dgm:t>
    </dgm:pt>
    <dgm:pt modelId="{BD29396E-2AD5-4FB6-80FF-9DC9074712B8}" type="sibTrans" cxnId="{5E3041BE-B496-4F8D-A7D2-598E93380A9A}">
      <dgm:prSet/>
      <dgm:spPr/>
      <dgm:t>
        <a:bodyPr/>
        <a:lstStyle/>
        <a:p>
          <a:endParaRPr lang="ru-RU"/>
        </a:p>
      </dgm:t>
    </dgm:pt>
    <dgm:pt modelId="{34DE6911-4D49-4DEA-8DBB-EE605EEC7CCD}">
      <dgm:prSet custT="1"/>
      <dgm:spPr/>
      <dgm:t>
        <a:bodyPr/>
        <a:lstStyle/>
        <a:p>
          <a:r>
            <a:rPr lang="ru-RU" sz="1500" dirty="0" smtClean="0"/>
            <a:t>Формирует верное отношение к труду;</a:t>
          </a:r>
          <a:endParaRPr lang="ru-RU" sz="1500" dirty="0"/>
        </a:p>
      </dgm:t>
    </dgm:pt>
    <dgm:pt modelId="{7C2A4617-7E86-40F5-BD37-C18C06F19861}" type="parTrans" cxnId="{048E7EF8-DA57-4AE2-AB3A-D0BE8407D95C}">
      <dgm:prSet/>
      <dgm:spPr/>
      <dgm:t>
        <a:bodyPr/>
        <a:lstStyle/>
        <a:p>
          <a:endParaRPr lang="ru-RU"/>
        </a:p>
      </dgm:t>
    </dgm:pt>
    <dgm:pt modelId="{16B22338-F57F-4C5F-8ED7-235E18A2D165}" type="sibTrans" cxnId="{048E7EF8-DA57-4AE2-AB3A-D0BE8407D95C}">
      <dgm:prSet/>
      <dgm:spPr/>
      <dgm:t>
        <a:bodyPr/>
        <a:lstStyle/>
        <a:p>
          <a:endParaRPr lang="ru-RU"/>
        </a:p>
      </dgm:t>
    </dgm:pt>
    <dgm:pt modelId="{20581CE8-1843-40A6-BD20-7F43F35ED176}">
      <dgm:prSet custT="1"/>
      <dgm:spPr/>
      <dgm:t>
        <a:bodyPr/>
        <a:lstStyle/>
        <a:p>
          <a:r>
            <a:rPr lang="ru-RU" sz="1500" dirty="0" smtClean="0"/>
            <a:t>Учит  принципам общения; </a:t>
          </a:r>
        </a:p>
      </dgm:t>
    </dgm:pt>
    <dgm:pt modelId="{C225E731-F1D1-4F94-A2BB-D8B1AB54C06A}" type="parTrans" cxnId="{87AACAE1-C303-48F5-8579-57FFDAF2088C}">
      <dgm:prSet/>
      <dgm:spPr/>
      <dgm:t>
        <a:bodyPr/>
        <a:lstStyle/>
        <a:p>
          <a:endParaRPr lang="ru-RU"/>
        </a:p>
      </dgm:t>
    </dgm:pt>
    <dgm:pt modelId="{D215291F-52F7-4463-9679-5C85CFB8E24E}" type="sibTrans" cxnId="{87AACAE1-C303-48F5-8579-57FFDAF2088C}">
      <dgm:prSet/>
      <dgm:spPr/>
      <dgm:t>
        <a:bodyPr/>
        <a:lstStyle/>
        <a:p>
          <a:endParaRPr lang="ru-RU"/>
        </a:p>
      </dgm:t>
    </dgm:pt>
    <dgm:pt modelId="{3C665580-522E-4ECE-8320-4DC0A1A462A9}">
      <dgm:prSet custT="1"/>
      <dgm:spPr/>
      <dgm:t>
        <a:bodyPr/>
        <a:lstStyle/>
        <a:p>
          <a:r>
            <a:rPr lang="ru-RU" sz="1500" dirty="0" smtClean="0"/>
            <a:t>Развивает такт, отзывчивость и способность к сопереживанию;</a:t>
          </a:r>
        </a:p>
      </dgm:t>
    </dgm:pt>
    <dgm:pt modelId="{93D4AADD-F240-489D-AD2D-44B33B3BD664}" type="parTrans" cxnId="{75D4846E-EFF8-4843-840C-B01EE5256B56}">
      <dgm:prSet/>
      <dgm:spPr/>
      <dgm:t>
        <a:bodyPr/>
        <a:lstStyle/>
        <a:p>
          <a:endParaRPr lang="ru-RU"/>
        </a:p>
      </dgm:t>
    </dgm:pt>
    <dgm:pt modelId="{2CFB58CA-D4BB-4A34-A92E-3F7A723E29BE}" type="sibTrans" cxnId="{75D4846E-EFF8-4843-840C-B01EE5256B56}">
      <dgm:prSet/>
      <dgm:spPr/>
      <dgm:t>
        <a:bodyPr/>
        <a:lstStyle/>
        <a:p>
          <a:endParaRPr lang="ru-RU"/>
        </a:p>
      </dgm:t>
    </dgm:pt>
    <dgm:pt modelId="{8428D21E-ACA7-4C84-86A2-03B65D402822}" type="pres">
      <dgm:prSet presAssocID="{EAFD9459-93CB-41EB-A91E-165730084444}" presName="compositeShape" presStyleCnt="0">
        <dgm:presLayoutVars>
          <dgm:dir/>
          <dgm:resizeHandles/>
        </dgm:presLayoutVars>
      </dgm:prSet>
      <dgm:spPr/>
    </dgm:pt>
    <dgm:pt modelId="{BDCA3E41-100D-4238-A3D2-9EA672D1E4B7}" type="pres">
      <dgm:prSet presAssocID="{EAFD9459-93CB-41EB-A91E-165730084444}" presName="pyramid" presStyleLbl="node1" presStyleIdx="0" presStyleCnt="1" custLinFactNeighborX="-9408"/>
      <dgm:spPr/>
    </dgm:pt>
    <dgm:pt modelId="{745A4D42-F6E4-490F-9C38-449FCD3140BD}" type="pres">
      <dgm:prSet presAssocID="{EAFD9459-93CB-41EB-A91E-165730084444}" presName="theList" presStyleCnt="0"/>
      <dgm:spPr/>
    </dgm:pt>
    <dgm:pt modelId="{F67DA3A9-AFFF-41F1-9EA7-54B08426549B}" type="pres">
      <dgm:prSet presAssocID="{35AD0E18-9AC6-4D73-ACC0-149058E90B5A}" presName="aNode" presStyleLbl="fgAcc1" presStyleIdx="0" presStyleCnt="6" custScaleY="531843" custLinFactY="168515" custLinFactNeighborX="-40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F75AF-FC4F-49E8-8EB0-D8F892F7B100}" type="pres">
      <dgm:prSet presAssocID="{35AD0E18-9AC6-4D73-ACC0-149058E90B5A}" presName="aSpace" presStyleCnt="0"/>
      <dgm:spPr/>
    </dgm:pt>
    <dgm:pt modelId="{D1B2854D-0E18-4D57-82BF-9F527C53ADC2}" type="pres">
      <dgm:prSet presAssocID="{F3CB8053-9965-4FBA-804A-57FAD811A55E}" presName="aNode" presStyleLbl="fgAcc1" presStyleIdx="1" presStyleCnt="6" custScaleY="602778" custLinFactY="191328" custLinFactNeighborX="-40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B8BB-9C0C-473B-88A0-1F6939ADC503}" type="pres">
      <dgm:prSet presAssocID="{F3CB8053-9965-4FBA-804A-57FAD811A55E}" presName="aSpace" presStyleCnt="0"/>
      <dgm:spPr/>
    </dgm:pt>
    <dgm:pt modelId="{FCE95A26-B106-42D3-B273-633A887B17A4}" type="pres">
      <dgm:prSet presAssocID="{3C665580-522E-4ECE-8320-4DC0A1A462A9}" presName="aNode" presStyleLbl="fgAcc1" presStyleIdx="2" presStyleCnt="6" custScaleY="539276" custLinFactY="171289" custLinFactNeighborX="-40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4067B-DE0E-454B-B512-5550FEED718F}" type="pres">
      <dgm:prSet presAssocID="{3C665580-522E-4ECE-8320-4DC0A1A462A9}" presName="aSpace" presStyleCnt="0"/>
      <dgm:spPr/>
    </dgm:pt>
    <dgm:pt modelId="{189C7077-04F6-4FB5-A42B-E9226D0F487C}" type="pres">
      <dgm:prSet presAssocID="{20581CE8-1843-40A6-BD20-7F43F35ED176}" presName="aNode" presStyleLbl="fgAcc1" presStyleIdx="3" presStyleCnt="6" custScaleY="568749" custLinFactY="176381" custLinFactNeighborX="-40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E88BE-AB2C-49B6-A0F2-2A353574B9DF}" type="pres">
      <dgm:prSet presAssocID="{20581CE8-1843-40A6-BD20-7F43F35ED176}" presName="aSpace" presStyleCnt="0"/>
      <dgm:spPr/>
    </dgm:pt>
    <dgm:pt modelId="{18B39370-1C97-441D-A1CA-34D8C4B5695D}" type="pres">
      <dgm:prSet presAssocID="{34DE6911-4D49-4DEA-8DBB-EE605EEC7CCD}" presName="aNode" presStyleLbl="fgAcc1" presStyleIdx="4" presStyleCnt="6" custScaleY="549298" custLinFactY="178277" custLinFactNeighborX="-40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D5D81-F0A8-4ED8-BDB8-187366FC81BE}" type="pres">
      <dgm:prSet presAssocID="{34DE6911-4D49-4DEA-8DBB-EE605EEC7CCD}" presName="aSpace" presStyleCnt="0"/>
      <dgm:spPr/>
    </dgm:pt>
    <dgm:pt modelId="{88655EB0-1C1A-42DE-9A76-1A40B47750DA}" type="pres">
      <dgm:prSet presAssocID="{7FF0A25F-FAD7-4AE6-B24B-86F58DBC861F}" presName="aNode" presStyleLbl="fgAcc1" presStyleIdx="5" presStyleCnt="6" custScaleY="607934" custLinFactY="170404" custLinFactNeighborX="-40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7962D-D25A-4E74-A721-5478F05CF678}" type="pres">
      <dgm:prSet presAssocID="{7FF0A25F-FAD7-4AE6-B24B-86F58DBC861F}" presName="aSpace" presStyleCnt="0"/>
      <dgm:spPr/>
    </dgm:pt>
  </dgm:ptLst>
  <dgm:cxnLst>
    <dgm:cxn modelId="{F8C7E97D-236E-48CB-8BFD-01FF53E125E6}" type="presOf" srcId="{7FF0A25F-FAD7-4AE6-B24B-86F58DBC861F}" destId="{88655EB0-1C1A-42DE-9A76-1A40B47750DA}" srcOrd="0" destOrd="0" presId="urn:microsoft.com/office/officeart/2005/8/layout/pyramid2"/>
    <dgm:cxn modelId="{87AACAE1-C303-48F5-8579-57FFDAF2088C}" srcId="{EAFD9459-93CB-41EB-A91E-165730084444}" destId="{20581CE8-1843-40A6-BD20-7F43F35ED176}" srcOrd="3" destOrd="0" parTransId="{C225E731-F1D1-4F94-A2BB-D8B1AB54C06A}" sibTransId="{D215291F-52F7-4463-9679-5C85CFB8E24E}"/>
    <dgm:cxn modelId="{5B43CD09-3BF9-4B8B-A53E-330827C1B3A7}" type="presOf" srcId="{35AD0E18-9AC6-4D73-ACC0-149058E90B5A}" destId="{F67DA3A9-AFFF-41F1-9EA7-54B08426549B}" srcOrd="0" destOrd="0" presId="urn:microsoft.com/office/officeart/2005/8/layout/pyramid2"/>
    <dgm:cxn modelId="{C3CB8BA5-B880-41C4-9888-E79043FC52C0}" srcId="{EAFD9459-93CB-41EB-A91E-165730084444}" destId="{F3CB8053-9965-4FBA-804A-57FAD811A55E}" srcOrd="1" destOrd="0" parTransId="{0BFDA99B-B34B-447A-8044-F4440A23243A}" sibTransId="{EC00222A-D220-463B-9D0D-DE18301C2E7E}"/>
    <dgm:cxn modelId="{96B2CC47-19B2-441C-A9DA-D5A2EC9DC1AB}" type="presOf" srcId="{20581CE8-1843-40A6-BD20-7F43F35ED176}" destId="{189C7077-04F6-4FB5-A42B-E9226D0F487C}" srcOrd="0" destOrd="0" presId="urn:microsoft.com/office/officeart/2005/8/layout/pyramid2"/>
    <dgm:cxn modelId="{5E3041BE-B496-4F8D-A7D2-598E93380A9A}" srcId="{EAFD9459-93CB-41EB-A91E-165730084444}" destId="{7FF0A25F-FAD7-4AE6-B24B-86F58DBC861F}" srcOrd="5" destOrd="0" parTransId="{182CB28B-05B1-47A8-A238-C891483FD287}" sibTransId="{BD29396E-2AD5-4FB6-80FF-9DC9074712B8}"/>
    <dgm:cxn modelId="{B36E6CF7-78A8-4494-A04C-202E808F2746}" type="presOf" srcId="{EAFD9459-93CB-41EB-A91E-165730084444}" destId="{8428D21E-ACA7-4C84-86A2-03B65D402822}" srcOrd="0" destOrd="0" presId="urn:microsoft.com/office/officeart/2005/8/layout/pyramid2"/>
    <dgm:cxn modelId="{75D4846E-EFF8-4843-840C-B01EE5256B56}" srcId="{EAFD9459-93CB-41EB-A91E-165730084444}" destId="{3C665580-522E-4ECE-8320-4DC0A1A462A9}" srcOrd="2" destOrd="0" parTransId="{93D4AADD-F240-489D-AD2D-44B33B3BD664}" sibTransId="{2CFB58CA-D4BB-4A34-A92E-3F7A723E29BE}"/>
    <dgm:cxn modelId="{3B3096F5-CA72-47FD-8AA2-9EC48B39E724}" type="presOf" srcId="{3C665580-522E-4ECE-8320-4DC0A1A462A9}" destId="{FCE95A26-B106-42D3-B273-633A887B17A4}" srcOrd="0" destOrd="0" presId="urn:microsoft.com/office/officeart/2005/8/layout/pyramid2"/>
    <dgm:cxn modelId="{048E7EF8-DA57-4AE2-AB3A-D0BE8407D95C}" srcId="{EAFD9459-93CB-41EB-A91E-165730084444}" destId="{34DE6911-4D49-4DEA-8DBB-EE605EEC7CCD}" srcOrd="4" destOrd="0" parTransId="{7C2A4617-7E86-40F5-BD37-C18C06F19861}" sibTransId="{16B22338-F57F-4C5F-8ED7-235E18A2D165}"/>
    <dgm:cxn modelId="{1BA07DE7-0AD1-4121-B1A3-E1E7FC8C6FB4}" type="presOf" srcId="{F3CB8053-9965-4FBA-804A-57FAD811A55E}" destId="{D1B2854D-0E18-4D57-82BF-9F527C53ADC2}" srcOrd="0" destOrd="0" presId="urn:microsoft.com/office/officeart/2005/8/layout/pyramid2"/>
    <dgm:cxn modelId="{F2D6B256-5CE0-4F43-82FB-1750707DE59E}" type="presOf" srcId="{34DE6911-4D49-4DEA-8DBB-EE605EEC7CCD}" destId="{18B39370-1C97-441D-A1CA-34D8C4B5695D}" srcOrd="0" destOrd="0" presId="urn:microsoft.com/office/officeart/2005/8/layout/pyramid2"/>
    <dgm:cxn modelId="{127D0268-9AD2-4843-9AB9-C0110324DE15}" srcId="{EAFD9459-93CB-41EB-A91E-165730084444}" destId="{35AD0E18-9AC6-4D73-ACC0-149058E90B5A}" srcOrd="0" destOrd="0" parTransId="{C341063E-1987-4D3F-9DA3-1FADF9636B71}" sibTransId="{71762975-1383-4348-9E38-598B6FDEEE29}"/>
    <dgm:cxn modelId="{CC9AD0BC-BC6E-4382-9BCF-E1EB7A0F1953}" type="presParOf" srcId="{8428D21E-ACA7-4C84-86A2-03B65D402822}" destId="{BDCA3E41-100D-4238-A3D2-9EA672D1E4B7}" srcOrd="0" destOrd="0" presId="urn:microsoft.com/office/officeart/2005/8/layout/pyramid2"/>
    <dgm:cxn modelId="{431FFAE1-60DF-4058-9AF3-EF370297A828}" type="presParOf" srcId="{8428D21E-ACA7-4C84-86A2-03B65D402822}" destId="{745A4D42-F6E4-490F-9C38-449FCD3140BD}" srcOrd="1" destOrd="0" presId="urn:microsoft.com/office/officeart/2005/8/layout/pyramid2"/>
    <dgm:cxn modelId="{39EFC6AB-4F8A-4CCF-B4C1-C15F5F5FCA81}" type="presParOf" srcId="{745A4D42-F6E4-490F-9C38-449FCD3140BD}" destId="{F67DA3A9-AFFF-41F1-9EA7-54B08426549B}" srcOrd="0" destOrd="0" presId="urn:microsoft.com/office/officeart/2005/8/layout/pyramid2"/>
    <dgm:cxn modelId="{E01143B5-00A3-4F08-93A3-381CD15E58AD}" type="presParOf" srcId="{745A4D42-F6E4-490F-9C38-449FCD3140BD}" destId="{F7FF75AF-FC4F-49E8-8EB0-D8F892F7B100}" srcOrd="1" destOrd="0" presId="urn:microsoft.com/office/officeart/2005/8/layout/pyramid2"/>
    <dgm:cxn modelId="{2EBCE732-2E0B-4158-A8F8-6552AC921931}" type="presParOf" srcId="{745A4D42-F6E4-490F-9C38-449FCD3140BD}" destId="{D1B2854D-0E18-4D57-82BF-9F527C53ADC2}" srcOrd="2" destOrd="0" presId="urn:microsoft.com/office/officeart/2005/8/layout/pyramid2"/>
    <dgm:cxn modelId="{DDCCB8E1-27AC-4C6F-B8E8-8E0963110FA0}" type="presParOf" srcId="{745A4D42-F6E4-490F-9C38-449FCD3140BD}" destId="{E088B8BB-9C0C-473B-88A0-1F6939ADC503}" srcOrd="3" destOrd="0" presId="urn:microsoft.com/office/officeart/2005/8/layout/pyramid2"/>
    <dgm:cxn modelId="{9049265E-AB1F-45CE-AD1B-476F97151066}" type="presParOf" srcId="{745A4D42-F6E4-490F-9C38-449FCD3140BD}" destId="{FCE95A26-B106-42D3-B273-633A887B17A4}" srcOrd="4" destOrd="0" presId="urn:microsoft.com/office/officeart/2005/8/layout/pyramid2"/>
    <dgm:cxn modelId="{E0A2F78E-B018-442A-A089-A196D2001489}" type="presParOf" srcId="{745A4D42-F6E4-490F-9C38-449FCD3140BD}" destId="{1754067B-DE0E-454B-B512-5550FEED718F}" srcOrd="5" destOrd="0" presId="urn:microsoft.com/office/officeart/2005/8/layout/pyramid2"/>
    <dgm:cxn modelId="{EB6D4EB2-0F13-4201-BF3E-3ACC87FF46F3}" type="presParOf" srcId="{745A4D42-F6E4-490F-9C38-449FCD3140BD}" destId="{189C7077-04F6-4FB5-A42B-E9226D0F487C}" srcOrd="6" destOrd="0" presId="urn:microsoft.com/office/officeart/2005/8/layout/pyramid2"/>
    <dgm:cxn modelId="{C29BAAE8-86B1-4A72-89C3-87D212130C47}" type="presParOf" srcId="{745A4D42-F6E4-490F-9C38-449FCD3140BD}" destId="{0CEE88BE-AB2C-49B6-A0F2-2A353574B9DF}" srcOrd="7" destOrd="0" presId="urn:microsoft.com/office/officeart/2005/8/layout/pyramid2"/>
    <dgm:cxn modelId="{66654754-F6E0-4759-BF48-6E2E580B3E08}" type="presParOf" srcId="{745A4D42-F6E4-490F-9C38-449FCD3140BD}" destId="{18B39370-1C97-441D-A1CA-34D8C4B5695D}" srcOrd="8" destOrd="0" presId="urn:microsoft.com/office/officeart/2005/8/layout/pyramid2"/>
    <dgm:cxn modelId="{E47E2E27-F90E-4DE6-9955-BD075F0040CF}" type="presParOf" srcId="{745A4D42-F6E4-490F-9C38-449FCD3140BD}" destId="{674D5D81-F0A8-4ED8-BDB8-187366FC81BE}" srcOrd="9" destOrd="0" presId="urn:microsoft.com/office/officeart/2005/8/layout/pyramid2"/>
    <dgm:cxn modelId="{8003F8A9-D58A-4DFC-9C70-EE304CC3192D}" type="presParOf" srcId="{745A4D42-F6E4-490F-9C38-449FCD3140BD}" destId="{88655EB0-1C1A-42DE-9A76-1A40B47750DA}" srcOrd="10" destOrd="0" presId="urn:microsoft.com/office/officeart/2005/8/layout/pyramid2"/>
    <dgm:cxn modelId="{11CD0AD1-CE24-41EB-BEC6-BA2B1D465CB2}" type="presParOf" srcId="{745A4D42-F6E4-490F-9C38-449FCD3140BD}" destId="{7397962D-D25A-4E74-A721-5478F05CF67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C0573-1875-44BE-98E8-F4FA5A193D1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3B996-69C6-4041-A174-FFEA27F228F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Каждого второго воспитателя устраивает его настоящая работа(54%)</a:t>
          </a:r>
          <a:endParaRPr lang="ru-RU" sz="2400" b="1" dirty="0">
            <a:solidFill>
              <a:schemeClr val="accent5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8BF408F-A1AA-4EDD-93F3-30AC396390EF}" type="parTrans" cxnId="{EFC80637-2EC2-40BE-B6E1-0462379B605A}">
      <dgm:prSet/>
      <dgm:spPr/>
      <dgm:t>
        <a:bodyPr/>
        <a:lstStyle/>
        <a:p>
          <a:endParaRPr lang="ru-RU"/>
        </a:p>
      </dgm:t>
    </dgm:pt>
    <dgm:pt modelId="{677D4060-40CC-431F-BDC4-D738850ED016}" type="sibTrans" cxnId="{EFC80637-2EC2-40BE-B6E1-0462379B605A}">
      <dgm:prSet/>
      <dgm:spPr/>
      <dgm:t>
        <a:bodyPr/>
        <a:lstStyle/>
        <a:p>
          <a:endParaRPr lang="ru-RU"/>
        </a:p>
      </dgm:t>
    </dgm:pt>
    <dgm:pt modelId="{DAE41981-AB21-49E1-B9DC-86547FE8CA5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39,3 % воспитатели имеют высшее педагогическое образование</a:t>
          </a:r>
          <a:endParaRPr lang="ru-RU" sz="2400" b="1" dirty="0">
            <a:solidFill>
              <a:schemeClr val="accent5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4B0F69-4802-4674-A302-25ED45D2055F}" type="parTrans" cxnId="{DA146098-A30B-4A11-A083-0A1E46E2ECBF}">
      <dgm:prSet/>
      <dgm:spPr/>
      <dgm:t>
        <a:bodyPr/>
        <a:lstStyle/>
        <a:p>
          <a:endParaRPr lang="ru-RU"/>
        </a:p>
      </dgm:t>
    </dgm:pt>
    <dgm:pt modelId="{3FC9FA78-B8AD-42C0-BE48-BDE82E26294C}" type="sibTrans" cxnId="{DA146098-A30B-4A11-A083-0A1E46E2ECBF}">
      <dgm:prSet/>
      <dgm:spPr/>
      <dgm:t>
        <a:bodyPr/>
        <a:lstStyle/>
        <a:p>
          <a:endParaRPr lang="ru-RU"/>
        </a:p>
      </dgm:t>
    </dgm:pt>
    <dgm:pt modelId="{B65993ED-57E9-4EA0-BCB3-FC035A99543C}">
      <dgm:prSet/>
      <dgm:spPr/>
      <dgm:t>
        <a:bodyPr/>
        <a:lstStyle/>
        <a:p>
          <a:endParaRPr lang="ru-RU"/>
        </a:p>
      </dgm:t>
    </dgm:pt>
    <dgm:pt modelId="{C1F883AB-3AAD-4395-A379-35DA4BF71893}" type="parTrans" cxnId="{1B89720E-8342-4F58-BC30-2835753C5717}">
      <dgm:prSet/>
      <dgm:spPr/>
      <dgm:t>
        <a:bodyPr/>
        <a:lstStyle/>
        <a:p>
          <a:endParaRPr lang="ru-RU"/>
        </a:p>
      </dgm:t>
    </dgm:pt>
    <dgm:pt modelId="{4BCFFFD3-B369-4B2C-80F0-B5B821DDB018}" type="sibTrans" cxnId="{1B89720E-8342-4F58-BC30-2835753C5717}">
      <dgm:prSet/>
      <dgm:spPr/>
      <dgm:t>
        <a:bodyPr/>
        <a:lstStyle/>
        <a:p>
          <a:endParaRPr lang="ru-RU"/>
        </a:p>
      </dgm:t>
    </dgm:pt>
    <dgm:pt modelId="{63FCD2C4-FC14-45FC-A787-9114FB86BCE6}" type="pres">
      <dgm:prSet presAssocID="{B8CC0573-1875-44BE-98E8-F4FA5A193D1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DFCD8-0E01-4CB9-9C1E-13991E5FD2A0}" type="pres">
      <dgm:prSet presAssocID="{B8CC0573-1875-44BE-98E8-F4FA5A193D1F}" presName="ribbon" presStyleLbl="node1" presStyleIdx="0" presStyleCnt="1"/>
      <dgm:spPr/>
    </dgm:pt>
    <dgm:pt modelId="{337E2023-A90C-4653-A24E-A24B95F2BC09}" type="pres">
      <dgm:prSet presAssocID="{B8CC0573-1875-44BE-98E8-F4FA5A193D1F}" presName="leftArrowText" presStyleLbl="node1" presStyleIdx="0" presStyleCnt="1" custScaleY="134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56AEB-F09D-40C2-9B96-DF7171B128A4}" type="pres">
      <dgm:prSet presAssocID="{B8CC0573-1875-44BE-98E8-F4FA5A193D1F}" presName="rightArrowText" presStyleLbl="node1" presStyleIdx="0" presStyleCnt="1" custScaleY="138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80637-2EC2-40BE-B6E1-0462379B605A}" srcId="{B8CC0573-1875-44BE-98E8-F4FA5A193D1F}" destId="{D033B996-69C6-4041-A174-FFEA27F228FF}" srcOrd="0" destOrd="0" parTransId="{28BF408F-A1AA-4EDD-93F3-30AC396390EF}" sibTransId="{677D4060-40CC-431F-BDC4-D738850ED016}"/>
    <dgm:cxn modelId="{838F3CC5-D1E4-4272-A221-76AB7AACDCA7}" type="presOf" srcId="{D033B996-69C6-4041-A174-FFEA27F228FF}" destId="{337E2023-A90C-4653-A24E-A24B95F2BC09}" srcOrd="0" destOrd="0" presId="urn:microsoft.com/office/officeart/2005/8/layout/arrow6"/>
    <dgm:cxn modelId="{496A7750-7C98-4BCB-88A3-B916CAA66928}" type="presOf" srcId="{B8CC0573-1875-44BE-98E8-F4FA5A193D1F}" destId="{63FCD2C4-FC14-45FC-A787-9114FB86BCE6}" srcOrd="0" destOrd="0" presId="urn:microsoft.com/office/officeart/2005/8/layout/arrow6"/>
    <dgm:cxn modelId="{1B89720E-8342-4F58-BC30-2835753C5717}" srcId="{B8CC0573-1875-44BE-98E8-F4FA5A193D1F}" destId="{B65993ED-57E9-4EA0-BCB3-FC035A99543C}" srcOrd="2" destOrd="0" parTransId="{C1F883AB-3AAD-4395-A379-35DA4BF71893}" sibTransId="{4BCFFFD3-B369-4B2C-80F0-B5B821DDB018}"/>
    <dgm:cxn modelId="{DA146098-A30B-4A11-A083-0A1E46E2ECBF}" srcId="{B8CC0573-1875-44BE-98E8-F4FA5A193D1F}" destId="{DAE41981-AB21-49E1-B9DC-86547FE8CA56}" srcOrd="1" destOrd="0" parTransId="{3E4B0F69-4802-4674-A302-25ED45D2055F}" sibTransId="{3FC9FA78-B8AD-42C0-BE48-BDE82E26294C}"/>
    <dgm:cxn modelId="{8052E7C2-5A2B-44BB-A90B-835A88F7E48B}" type="presOf" srcId="{DAE41981-AB21-49E1-B9DC-86547FE8CA56}" destId="{E3156AEB-F09D-40C2-9B96-DF7171B128A4}" srcOrd="0" destOrd="0" presId="urn:microsoft.com/office/officeart/2005/8/layout/arrow6"/>
    <dgm:cxn modelId="{FB9F189A-0A63-4BF2-B74E-1B054FD8FC5B}" type="presParOf" srcId="{63FCD2C4-FC14-45FC-A787-9114FB86BCE6}" destId="{EA6DFCD8-0E01-4CB9-9C1E-13991E5FD2A0}" srcOrd="0" destOrd="0" presId="urn:microsoft.com/office/officeart/2005/8/layout/arrow6"/>
    <dgm:cxn modelId="{E4D47077-0EED-4E26-861B-17A6FF7B4567}" type="presParOf" srcId="{63FCD2C4-FC14-45FC-A787-9114FB86BCE6}" destId="{337E2023-A90C-4653-A24E-A24B95F2BC09}" srcOrd="1" destOrd="0" presId="urn:microsoft.com/office/officeart/2005/8/layout/arrow6"/>
    <dgm:cxn modelId="{A56B3B64-C4A9-4473-8C5C-B0DBD5F1112B}" type="presParOf" srcId="{63FCD2C4-FC14-45FC-A787-9114FB86BCE6}" destId="{E3156AEB-F09D-40C2-9B96-DF7171B128A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A3E41-100D-4238-A3D2-9EA672D1E4B7}">
      <dsp:nvSpPr>
        <dsp:cNvPr id="0" name=""/>
        <dsp:cNvSpPr/>
      </dsp:nvSpPr>
      <dsp:spPr>
        <a:xfrm>
          <a:off x="702484" y="0"/>
          <a:ext cx="4929222" cy="4929222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DA3A9-AFFF-41F1-9EA7-54B08426549B}">
      <dsp:nvSpPr>
        <dsp:cNvPr id="0" name=""/>
        <dsp:cNvSpPr/>
      </dsp:nvSpPr>
      <dsp:spPr>
        <a:xfrm>
          <a:off x="3500465" y="714380"/>
          <a:ext cx="3203994" cy="602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Воспитатель детского сада занимается организацией всестороннего развития ребёнка;</a:t>
          </a:r>
        </a:p>
      </dsp:txBody>
      <dsp:txXfrm>
        <a:off x="3500465" y="714380"/>
        <a:ext cx="3203994" cy="602910"/>
      </dsp:txXfrm>
    </dsp:sp>
    <dsp:sp modelId="{D1B2854D-0E18-4D57-82BF-9F527C53ADC2}">
      <dsp:nvSpPr>
        <dsp:cNvPr id="0" name=""/>
        <dsp:cNvSpPr/>
      </dsp:nvSpPr>
      <dsp:spPr>
        <a:xfrm>
          <a:off x="3500465" y="1357322"/>
          <a:ext cx="3203994" cy="6833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5818"/>
              <a:satOff val="8211"/>
              <a:lumOff val="10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Подготавливает детей к школе;</a:t>
          </a:r>
        </a:p>
      </dsp:txBody>
      <dsp:txXfrm>
        <a:off x="3500465" y="1357322"/>
        <a:ext cx="3203994" cy="683324"/>
      </dsp:txXfrm>
    </dsp:sp>
    <dsp:sp modelId="{FCE95A26-B106-42D3-B273-633A887B17A4}">
      <dsp:nvSpPr>
        <dsp:cNvPr id="0" name=""/>
        <dsp:cNvSpPr/>
      </dsp:nvSpPr>
      <dsp:spPr>
        <a:xfrm>
          <a:off x="3500465" y="2032100"/>
          <a:ext cx="3203994" cy="6113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1637"/>
              <a:satOff val="16422"/>
              <a:lumOff val="20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Развивает такт, отзывчивость и способность к сопереживанию;</a:t>
          </a:r>
        </a:p>
      </dsp:txBody>
      <dsp:txXfrm>
        <a:off x="3500465" y="2032100"/>
        <a:ext cx="3203994" cy="611336"/>
      </dsp:txXfrm>
    </dsp:sp>
    <dsp:sp modelId="{189C7077-04F6-4FB5-A42B-E9226D0F487C}">
      <dsp:nvSpPr>
        <dsp:cNvPr id="0" name=""/>
        <dsp:cNvSpPr/>
      </dsp:nvSpPr>
      <dsp:spPr>
        <a:xfrm>
          <a:off x="3500465" y="2663379"/>
          <a:ext cx="3203994" cy="6447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7455"/>
              <a:satOff val="24633"/>
              <a:lumOff val="30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  принципам общения; </a:t>
          </a:r>
        </a:p>
      </dsp:txBody>
      <dsp:txXfrm>
        <a:off x="3500465" y="2663379"/>
        <a:ext cx="3203994" cy="644747"/>
      </dsp:txXfrm>
    </dsp:sp>
    <dsp:sp modelId="{18B39370-1C97-441D-A1CA-34D8C4B5695D}">
      <dsp:nvSpPr>
        <dsp:cNvPr id="0" name=""/>
        <dsp:cNvSpPr/>
      </dsp:nvSpPr>
      <dsp:spPr>
        <a:xfrm>
          <a:off x="3500465" y="3324447"/>
          <a:ext cx="3203994" cy="622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1637"/>
              <a:satOff val="16422"/>
              <a:lumOff val="20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Формирует верное отношение к труду;</a:t>
          </a:r>
          <a:endParaRPr lang="ru-RU" sz="1500" kern="1200" dirty="0"/>
        </a:p>
      </dsp:txBody>
      <dsp:txXfrm>
        <a:off x="3500465" y="3324447"/>
        <a:ext cx="3203994" cy="622697"/>
      </dsp:txXfrm>
    </dsp:sp>
    <dsp:sp modelId="{88655EB0-1C1A-42DE-9A76-1A40B47750DA}">
      <dsp:nvSpPr>
        <dsp:cNvPr id="0" name=""/>
        <dsp:cNvSpPr/>
      </dsp:nvSpPr>
      <dsp:spPr>
        <a:xfrm>
          <a:off x="3500465" y="3952390"/>
          <a:ext cx="3203994" cy="6891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5818"/>
              <a:satOff val="8211"/>
              <a:lumOff val="10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Раскрывает скрытые таланты детей</a:t>
          </a:r>
          <a:r>
            <a:rPr lang="ru-RU" sz="1400" kern="1200" dirty="0" smtClean="0"/>
            <a:t>.</a:t>
          </a:r>
        </a:p>
      </dsp:txBody>
      <dsp:txXfrm>
        <a:off x="3500465" y="3952390"/>
        <a:ext cx="3203994" cy="689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DFCD8-0E01-4CB9-9C1E-13991E5FD2A0}">
      <dsp:nvSpPr>
        <dsp:cNvPr id="0" name=""/>
        <dsp:cNvSpPr/>
      </dsp:nvSpPr>
      <dsp:spPr>
        <a:xfrm>
          <a:off x="0" y="490545"/>
          <a:ext cx="8262974" cy="330518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2023-A90C-4653-A24E-A24B95F2BC09}">
      <dsp:nvSpPr>
        <dsp:cNvPr id="0" name=""/>
        <dsp:cNvSpPr/>
      </dsp:nvSpPr>
      <dsp:spPr>
        <a:xfrm>
          <a:off x="991556" y="785816"/>
          <a:ext cx="2726781" cy="2185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Каждого второго воспитателя устраивает его настоящая работа(54%)</a:t>
          </a:r>
          <a:endParaRPr lang="ru-RU" sz="2400" b="1" kern="1200" dirty="0">
            <a:solidFill>
              <a:schemeClr val="accent5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1556" y="785816"/>
        <a:ext cx="2726781" cy="2185816"/>
      </dsp:txXfrm>
    </dsp:sp>
    <dsp:sp modelId="{E3156AEB-F09D-40C2-9B96-DF7171B128A4}">
      <dsp:nvSpPr>
        <dsp:cNvPr id="0" name=""/>
        <dsp:cNvSpPr/>
      </dsp:nvSpPr>
      <dsp:spPr>
        <a:xfrm>
          <a:off x="4131487" y="1285884"/>
          <a:ext cx="3222559" cy="22433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39,3 % воспитатели имеют высшее педагогическое образование</a:t>
          </a:r>
          <a:endParaRPr lang="ru-RU" sz="2400" b="1" kern="1200" dirty="0">
            <a:solidFill>
              <a:schemeClr val="accent5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1487" y="1285884"/>
        <a:ext cx="3222559" cy="2243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azvivash-ka.ru/wp-content/uploads/2012/10/&#1083;&#1077;&#1089;&#1085;&#1086;&#1081;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едагогика\Рабочий стол\1_2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3203848" y="4653136"/>
            <a:ext cx="316529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студентки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Салихзяновой Айгуль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Ильфатовна</a:t>
            </a:r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080371" cy="5778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ГАОУ СПО«Арский педагогический колледж им. Г. Тукая»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924944"/>
            <a:ext cx="48245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   «Моя профессия - моё будущее»</a:t>
            </a:r>
            <a:endParaRPr lang="ru-RU" sz="3200" b="1" cap="all" spc="0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1031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маш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0428"/>
          </a:xfrm>
        </p:spPr>
      </p:pic>
      <p:sp>
        <p:nvSpPr>
          <p:cNvPr id="6" name="TextBox 5"/>
          <p:cNvSpPr txBox="1"/>
          <p:nvPr/>
        </p:nvSpPr>
        <p:spPr>
          <a:xfrm>
            <a:off x="0" y="210026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ВОСПИТАТЕЛЬ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меня – это не просто профессия, это - состояние моей  души. Выбранная мною профессия, заставляет  меня все время двигаться вперёд, искать и находить что-то новое, развивать свои творческие способности, даёт возможность окунуться в атмосферу счастливого Детства. Я глубоко убеждена, что дети должны жить в мире красоты, игры, сказки, музыки, рисунка, фантазии. Поэтому, воспитатель, на мой взгляд, это сказочник и музыкант, актёр и танцор, скульптор и художник, экскурсовод и исследователь, потому что все дети  любят  слушать сказки и песни, лепить и рисовать, танцевать и смотреть театральные представления, хотят быть маленькими актёрами, любят наблюдать и экспериментировать, думать и задавать много вопросов. Я считаю, что в каждом ребёнке есть своя «изюминка» и мне надо учиться воспринимать лучшее, что есть в моих воспитанниках, помогая им самим это лучшее в себе увидеть.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6012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714356"/>
            <a:ext cx="8429684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ЭТО </a:t>
            </a:r>
          </a:p>
          <a:p>
            <a:pPr marL="363538" algn="ctr">
              <a:lnSpc>
                <a:spcPct val="150000"/>
              </a:lnSpc>
            </a:pPr>
            <a:r>
              <a:rPr lang="ru-RU" sz="2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ЭНТУЗИАСТ, ЧЕЛОВЕК, КОТОРЫЙ РАБОТАЕТ НЕ РАДИ ВЫСОКОЙ ЗАРПЛАТЫ, А ПОТОМУ ЧТО ДЕЙСТВИТЕЛЬНО ЛЮБИТ ДЕТЕЙ И ЛЮБИТ СВОЮ ПРОФЕССИЮ!</a:t>
            </a:r>
            <a:endParaRPr lang="ru-RU" sz="2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924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последние десятилетия профессия воспитатель снова стала востребованной. В Татарстане вновь стали открываться детские сады по республиканской программе « </a:t>
            </a:r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Бэлэкэч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05118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5"/>
            <a:ext cx="3929090" cy="2428892"/>
          </a:xfrm>
        </p:spPr>
      </p:pic>
      <p:pic>
        <p:nvPicPr>
          <p:cNvPr id="5" name="Рисунок 4" descr="file_photoreport_view_380106_247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00174"/>
            <a:ext cx="3643338" cy="2428892"/>
          </a:xfrm>
          <a:prstGeom prst="rect">
            <a:avLst/>
          </a:prstGeom>
        </p:spPr>
      </p:pic>
      <p:pic>
        <p:nvPicPr>
          <p:cNvPr id="6" name="Рисунок 5" descr="x400_file_photoreport_print_378444_241880.jpg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929066"/>
            <a:ext cx="3929090" cy="2733175"/>
          </a:xfrm>
          <a:prstGeom prst="rect">
            <a:avLst/>
          </a:prstGeom>
        </p:spPr>
      </p:pic>
      <p:pic>
        <p:nvPicPr>
          <p:cNvPr id="7" name="Рисунок 6" descr="x400_img208_2052_print380572251403.jp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929066"/>
            <a:ext cx="3643338" cy="2714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80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85884"/>
          </a:xfr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Изучая статистику удовлетворенности работой, я выяснила, что: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643050"/>
          <a:ext cx="826297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slow" advTm="1521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07196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дошкольного образования других стран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тема для меня очень интересная и актуальная. Во-первых, я мечтаю работать в этой сфере, а во-вторых, я хочу, чтобы мои дети посещали детский сад, который отвечает моим представлениям  об идеальном ДОУ.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в Японии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япо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326" y="1428736"/>
            <a:ext cx="7337742" cy="5205211"/>
          </a:xfr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07209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Японии детский сад не является обязательной образовательной ступенью. Дети поступают сюда по желанию родителей - обычно с четырехлетнего возраста.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большинстве же детских садов главная задача воспитателей - научить детей быть послушными.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овладеть множеством вежливых словесных формул, которыми насыщен японский язык, и знать где и когда их нужно применять.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практикуют постоянную смену детского коллектива с целью дать ребенку большую возможность для социализации.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же меняют воспитателей, чтобы дети не привыкали к ним, так как японцы считают, это вызывает зависимость от наставника и обременяет последнего серьезной ответственностью за судьбу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в Германии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Waldkindergarten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 немецкого </a:t>
            </a:r>
            <a:r>
              <a:rPr lang="ru-RU" sz="24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Wald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лес, </a:t>
            </a:r>
            <a:r>
              <a:rPr lang="ru-RU" sz="24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детский сад)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истема дошкольного образования Германи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5"/>
            <a:ext cx="5929354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5"/>
            <a:ext cx="8329642" cy="492922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Waldkindergarten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 немецкого </a:t>
            </a:r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Wald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лес, </a:t>
            </a:r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детский сад) Чаще всего, такой сад располагается в лесу.  Детки постоянно находятся на природе, изучают деревья и другие растения, мастерят поделки из природного материала. Детям прививается любовь и бережное отношение к природе. </a:t>
            </a:r>
          </a:p>
          <a:p>
            <a:pPr lvl="0"/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Bauernhofkindergarten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 немецкого </a:t>
            </a:r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Bauernhof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крестьянский двор, подворье </a:t>
            </a:r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Кindergarten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детский сад). Такой сад располагается при крестьянских хозяйствах, фермах или вблизи них. Дети, в силу своих возможностей, помогают фермерам ухаживать за животными,  выращивать овощи и фрукты на огороде и в саду..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самых актуальных проблем современного детского сада и, я думаю, детского сада будущего – это партнерские взаимоотношения педагога с ребенком и его семьей, своеобразное «Три Я».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G:\44561399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19" b="7910"/>
          <a:stretch>
            <a:fillRect/>
          </a:stretch>
        </p:blipFill>
        <p:spPr bwMode="auto">
          <a:xfrm>
            <a:off x="1785918" y="2000240"/>
            <a:ext cx="5214974" cy="339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профессии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6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воспитателя появилась относительно недавно в начале прошлого века. Связано это с тем, что женщины начали работать. В дореволюционный период существовали приюты для сирот, где были воспитатели. 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14744" y="2928934"/>
            <a:ext cx="1785950" cy="15716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XIX-XX </a:t>
            </a:r>
            <a:r>
              <a:rPr lang="ru-RU" dirty="0" smtClean="0"/>
              <a:t>в.в</a:t>
            </a:r>
            <a:endParaRPr lang="ru-RU" dirty="0"/>
          </a:p>
        </p:txBody>
      </p:sp>
      <p:pic>
        <p:nvPicPr>
          <p:cNvPr id="5" name="Рисунок 4" descr="6e24512aadb0ca63dc8ce866f7785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2714644" cy="2000264"/>
          </a:xfrm>
          <a:prstGeom prst="rect">
            <a:avLst/>
          </a:prstGeom>
        </p:spPr>
      </p:pic>
      <p:pic>
        <p:nvPicPr>
          <p:cNvPr id="6" name="Рисунок 5" descr="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500175"/>
            <a:ext cx="2754757" cy="2018308"/>
          </a:xfrm>
          <a:prstGeom prst="rect">
            <a:avLst/>
          </a:prstGeom>
        </p:spPr>
      </p:pic>
      <p:pic>
        <p:nvPicPr>
          <p:cNvPr id="7" name="Рисунок 6" descr="balsh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754834"/>
            <a:ext cx="2786083" cy="1900284"/>
          </a:xfrm>
          <a:prstGeom prst="rect">
            <a:avLst/>
          </a:prstGeom>
        </p:spPr>
      </p:pic>
      <p:pic>
        <p:nvPicPr>
          <p:cNvPr id="9" name="Рисунок 8" descr="thumb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714752"/>
            <a:ext cx="2714644" cy="19288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141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будущего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G:\future_city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50006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3300"/>
                </a:solidFill>
              </a:rPr>
              <a:t> 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0" y="2857496"/>
            <a:ext cx="2571736" cy="107157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33"/>
                </a:solidFill>
                <a:latin typeface="Arial Black" pitchFamily="34" charset="0"/>
                <a:hlinkClick r:id="rId3" action="ppaction://hlinksldjump"/>
              </a:rPr>
              <a:t>Мое отношение к профессии</a:t>
            </a:r>
            <a:endParaRPr lang="ru-RU" sz="14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214546" y="2357430"/>
            <a:ext cx="2714644" cy="1143008"/>
          </a:xfrm>
          <a:prstGeom prst="cloudCallout">
            <a:avLst>
              <a:gd name="adj1" fmla="val -31500"/>
              <a:gd name="adj2" fmla="val 110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33"/>
                </a:solidFill>
                <a:latin typeface="Arial Black" pitchFamily="34" charset="0"/>
                <a:hlinkClick r:id="rId4" action="ppaction://hlinksldjump"/>
              </a:rPr>
              <a:t>Социальная значимость моей профессии</a:t>
            </a:r>
            <a:endParaRPr lang="ru-RU" sz="14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286248" y="2857496"/>
            <a:ext cx="2428892" cy="92869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33"/>
                </a:solidFill>
                <a:latin typeface="Arial Black" pitchFamily="34" charset="0"/>
                <a:hlinkClick r:id="rId5" action="ppaction://hlinksldjump"/>
              </a:rPr>
              <a:t>Преимущества профессии</a:t>
            </a:r>
            <a:endParaRPr lang="ru-RU" sz="14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6858016" y="3000372"/>
            <a:ext cx="2285984" cy="928694"/>
          </a:xfrm>
          <a:prstGeom prst="wedgeEllipseCallout">
            <a:avLst>
              <a:gd name="adj1" fmla="val -6337"/>
              <a:gd name="adj2" fmla="val 756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33"/>
                </a:solidFill>
                <a:latin typeface="Arial Black" pitchFamily="34" charset="0"/>
                <a:hlinkClick r:id="rId6" action="ppaction://hlinksldjump"/>
              </a:rPr>
              <a:t>Уникальность профессии</a:t>
            </a:r>
            <a:endParaRPr lang="ru-RU" sz="14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0" y="1785926"/>
            <a:ext cx="3143240" cy="1071570"/>
          </a:xfrm>
          <a:prstGeom prst="cloudCallout">
            <a:avLst>
              <a:gd name="adj1" fmla="val 10121"/>
              <a:gd name="adj2" fmla="val 239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33"/>
                </a:solidFill>
                <a:latin typeface="Arial Black" pitchFamily="34" charset="0"/>
                <a:hlinkClick r:id="rId7" action="ppaction://hlinksldjump"/>
              </a:rPr>
              <a:t>Требования к профессии воспитатель</a:t>
            </a:r>
            <a:endParaRPr lang="ru-RU" sz="14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857884" y="1928802"/>
            <a:ext cx="2714644" cy="1143008"/>
          </a:xfrm>
          <a:prstGeom prst="cloudCallout">
            <a:avLst>
              <a:gd name="adj1" fmla="val -27008"/>
              <a:gd name="adj2" fmla="val 143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33"/>
                </a:solidFill>
                <a:latin typeface="Arial Black" pitchFamily="34" charset="0"/>
                <a:hlinkClick r:id="rId8" action="ppaction://hlinksldjump"/>
              </a:rPr>
              <a:t>Риски профессии</a:t>
            </a:r>
            <a:endParaRPr lang="ru-RU" sz="14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000636"/>
            <a:ext cx="848029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smtClean="0">
                <a:ln w="0"/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«моя профессия - моё будущее» </a:t>
            </a:r>
            <a:endParaRPr lang="ru-RU" sz="3600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Рисунок 14" descr="angel.jpg"/>
          <p:cNvPicPr>
            <a:picLocks noChangeAspect="1"/>
          </p:cNvPicPr>
          <p:nvPr/>
        </p:nvPicPr>
        <p:blipFill>
          <a:blip r:embed="rId9" cstate="print"/>
          <a:srcRect l="14572" b="50880"/>
          <a:stretch>
            <a:fillRect/>
          </a:stretch>
        </p:blipFill>
        <p:spPr>
          <a:xfrm>
            <a:off x="3071802" y="214290"/>
            <a:ext cx="2981784" cy="22860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1741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1887538" indent="-87313" algn="just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Профессий много на планете, </a:t>
            </a:r>
          </a:p>
          <a:p>
            <a:pPr marL="1887538" indent="-87313" algn="just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Но выбрала я только ту, </a:t>
            </a:r>
          </a:p>
          <a:p>
            <a:pPr marL="1887538" indent="-87313" algn="just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Что всех дороже мне на свете, </a:t>
            </a:r>
          </a:p>
          <a:p>
            <a:pPr marL="1887538" indent="-87313" algn="just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Чтоб посвятить себя труду.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Краткое описание: Жизнь человека в обществе начинается с детского сада, и именно поэтому основы общественных отношений, заложенные воспитателями детского сада, являются определяющими в дальнейшем развитии ребёнка.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6661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значимость профессии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500174"/>
          <a:ext cx="80010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slow" advTm="2567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Уникальность профессии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Образованность и эрудиция помогут создать образец для подражания для своих маленьких подопечных. Терпение, усидчивость, требовательность и творческий подход — это те качества, которые способствуют достижению лучшего результата и при этом закрепляют положительный образ воспитателя в сознании ребёнка.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372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Риски профессии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Чрезмерная увлечённость воспитателя своим делом. Причина этого заключается в самих детях, однако не стоит забывать, что педагогическая объективность всегда должна стоять на первом месте, отодвигая субъективные симпатии и привязанности на второй план.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одной трудностью является постоянный самоконтроль и необходимость совершенствования профессиональных навыков путём изучения новейших методик в воспитании детей дошкольного возраста.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3294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профессии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983179"/>
          </a:xfrm>
        </p:spPr>
        <p:txBody>
          <a:bodyPr/>
          <a:lstStyle/>
          <a:p>
            <a:pPr marL="820738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воспитатель может реализовать все свои скромные таланты, ведь дети  самые гуманные судьи. </a:t>
            </a:r>
          </a:p>
          <a:p>
            <a:pPr marL="820738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стороны профессии заключены также в непосредственном общении с детьми. </a:t>
            </a:r>
          </a:p>
          <a:p>
            <a:pPr marL="820738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воспитателя прекрасно подходит женщинам, что ярко отражает статистика. </a:t>
            </a:r>
          </a:p>
          <a:p>
            <a:pPr marL="820738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педагога необычна еще тем, что она универсальна. </a:t>
            </a:r>
          </a:p>
          <a:p>
            <a:pPr marL="820738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Шестичасовой рабочий день, пятидневная рабочая неделя.</a:t>
            </a:r>
          </a:p>
          <a:p>
            <a:pPr marL="820738" indent="-457200"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382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профессии воспитатель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должен иметь знания по педагогике, психологии,  ОБЖ, этике и эстетике, содержанию и принципам организации дошкольного образования. Знать методики обучения и развития детей.</a:t>
            </a:r>
          </a:p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уметь: заботиться о состоянии здоровья детей; вырабатывать у детей культурно-гигиенические привычки; осуществлять развитие речи и математических способностей детей, физическое развитие детей, музыкальное образование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3503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1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|2.5|2.2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5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</TotalTime>
  <Words>769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Diseño predeterminado</vt:lpstr>
      <vt:lpstr>Тема Office</vt:lpstr>
      <vt:lpstr>Слайд 1</vt:lpstr>
      <vt:lpstr>История профессии</vt:lpstr>
      <vt:lpstr> </vt:lpstr>
      <vt:lpstr>Слайд 4</vt:lpstr>
      <vt:lpstr>Социальная значимость профессии</vt:lpstr>
      <vt:lpstr>Уникальность профессии</vt:lpstr>
      <vt:lpstr>Риски профессии</vt:lpstr>
      <vt:lpstr>Преимущества профессии</vt:lpstr>
      <vt:lpstr>Требования к профессии воспитатель</vt:lpstr>
      <vt:lpstr>Слайд 10</vt:lpstr>
      <vt:lpstr>Слайд 11</vt:lpstr>
      <vt:lpstr>  В последние десятилетия профессия воспитатель снова стала востребованной. В Татарстане вновь стали открываться детские сады по республиканской программе « Бэлэкэч» </vt:lpstr>
      <vt:lpstr>  Изучая статистику удовлетворенности работой, я выяснила, что: </vt:lpstr>
      <vt:lpstr>Слайд 14</vt:lpstr>
      <vt:lpstr>Дошкольное образование в Японии</vt:lpstr>
      <vt:lpstr>Слайд 16</vt:lpstr>
      <vt:lpstr>Дошкольное образование в Германии  Waldkindergarten (от немецкого Wald – лес, Kindergarten — детский сад)</vt:lpstr>
      <vt:lpstr>Слайд 18</vt:lpstr>
      <vt:lpstr>  Одной из самых актуальных проблем современного детского сада и, я думаю, детского сада будущего – это партнерские взаимоотношения педагога с ребенком и его семьей, своеобразное «Три Я».  </vt:lpstr>
      <vt:lpstr>Детский сад будущего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760</cp:revision>
  <dcterms:created xsi:type="dcterms:W3CDTF">2010-05-23T14:28:12Z</dcterms:created>
  <dcterms:modified xsi:type="dcterms:W3CDTF">2014-11-16T15:43:25Z</dcterms:modified>
</cp:coreProperties>
</file>