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7D2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455C8AB-DB2A-4989-81F7-D60D882E14A9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0DE2B52B-0BE1-4769-8721-76A4F5C5822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33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239BC25-F78A-481C-A089-B6FFB23A435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786" y="1285860"/>
            <a:ext cx="7772400" cy="1470025"/>
          </a:xfrm>
        </p:spPr>
        <p:txBody>
          <a:bodyPr/>
          <a:lstStyle>
            <a:lvl1pPr>
              <a:defRPr lang="en-US" sz="4400" kern="12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60007" dist="368300" dir="786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57290" y="3357562"/>
            <a:ext cx="6400800" cy="1752600"/>
          </a:xfrm>
          <a:noFill/>
        </p:spPr>
        <p:txBody>
          <a:bodyPr>
            <a:scene3d>
              <a:camera prst="perspectiveRelaxedModerately"/>
              <a:lightRig rig="threePt" dir="t"/>
            </a:scene3d>
            <a:sp3d/>
          </a:bodyPr>
          <a:lstStyle>
            <a:lvl1pPr marL="0" indent="0" algn="ctr">
              <a:buNone/>
              <a:defRPr>
                <a:solidFill>
                  <a:srgbClr val="E97D23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8F3A63-3DAA-4F25-A6EC-2AC26F52923D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5FB62-688A-46E4-BEAC-8DFE8758EB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942D0-0402-41C4-8114-9D3A6CFC1031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C15447-CA1B-4F6C-B30F-9E46B555EE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58" y="3071810"/>
            <a:ext cx="7772400" cy="1362075"/>
          </a:xfrm>
        </p:spPr>
        <p:txBody>
          <a:bodyPr anchor="t"/>
          <a:lstStyle>
            <a:lvl1pPr algn="l" defTabSz="914400" rtl="0" eaLnBrk="1" latinLnBrk="0" hangingPunct="1">
              <a:spcBef>
                <a:spcPct val="0"/>
              </a:spcBef>
              <a:buNone/>
              <a:defRPr lang="ru-RU" sz="4400" kern="1200" dirty="0">
                <a:solidFill>
                  <a:schemeClr val="accent6">
                    <a:lumMod val="50000"/>
                  </a:schemeClr>
                </a:solidFill>
                <a:effectLst>
                  <a:outerShdw blurRad="60007" dist="368300" dir="786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7158" y="15716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4F9C0-0BF8-41DA-9EE3-8AE29FB10CAB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A60F5E-19E1-47E1-9DC2-A1D270B17F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4AB8BF-89C3-4451-85FE-A2F326508953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00961-7267-4E5D-88A4-FC4970C64B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54F387-9F5A-418F-AB3D-C08BFBBB4051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B51B5-1726-4E13-9758-6F1EAC7FC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99E78-39F0-4D92-9C74-FF98C3F3AFC8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55858-60BC-4DD6-B8B5-C3A7C992A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728FF-B51F-4439-AA28-AB3F90A2E276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FB70D-2BDC-42F7-BDD0-A47FA66FC88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A12DAD-4AD9-4605-8261-6E90BB8B7CAF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530A8-51E0-4D50-AD32-10CA7A92457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ru-RU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20E68-97FD-4B2E-9E1F-CBB9F5D9A733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B94EC-98BB-4CAA-AEA3-0365260980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1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smtClean="0"/>
              <a:t>Образец заголовка</a:t>
            </a:r>
            <a:endParaRPr lang="ru-RU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6C9D38-F9E8-4513-8C52-86A47FB8AAAF}" type="datetimeFigureOut">
              <a:rPr lang="ru-RU"/>
              <a:pPr>
                <a:defRPr/>
              </a:pPr>
              <a:t>14.05.2012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5555FA8-1F3B-4672-96A0-F1547B354C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6" r:id="rId2"/>
    <p:sldLayoutId id="2147483655" r:id="rId3"/>
    <p:sldLayoutId id="2147483654" r:id="rId4"/>
    <p:sldLayoutId id="2147483653" r:id="rId5"/>
    <p:sldLayoutId id="2147483652" r:id="rId6"/>
    <p:sldLayoutId id="2147483651" r:id="rId7"/>
    <p:sldLayoutId id="2147483650" r:id="rId8"/>
    <p:sldLayoutId id="2147483649" r:id="rId9"/>
  </p:sldLayoutIdLst>
  <p:txStyles>
    <p:titleStyle>
      <a:lvl1pPr algn="ctr" rtl="0" fontAlgn="base">
        <a:spcBef>
          <a:spcPct val="0"/>
        </a:spcBef>
        <a:spcAft>
          <a:spcPct val="0"/>
        </a:spcAft>
        <a:defRPr lang="ru-RU" sz="4400" kern="1200" dirty="0">
          <a:solidFill>
            <a:srgbClr val="546422"/>
          </a:solidFill>
          <a:effectLst>
            <a:outerShdw blurRad="60007" dist="368300" dir="7860000" sy="30000" kx="1300200" algn="ctr" rotWithShape="0">
              <a:prstClr val="black">
                <a:alpha val="32000"/>
              </a:prst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546422"/>
          </a:solidFill>
          <a:latin typeface="Segoe Script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387026"/>
        </a:buClr>
        <a:buBlip>
          <a:blip r:embed="rId12"/>
        </a:buBlip>
        <a:defRPr sz="3200" kern="1200">
          <a:solidFill>
            <a:srgbClr val="E97D23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387026"/>
        </a:buClr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rgbClr val="387026"/>
        </a:buClr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rgbClr val="387026"/>
        </a:buClr>
        <a:buBlip>
          <a:blip r:embed="rId12"/>
        </a:buBlip>
        <a:defRPr sz="2000" i="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rgbClr val="387026"/>
        </a:buClr>
        <a:buBlip>
          <a:blip r:embed="rId12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metodsovet.su/load/nach_russ_yaz/razr_urokov/imja_sushhestvitelnoe_kak_chast_rechi_postojannye_i_nepostojannye_priznaki/7-1-0-663" TargetMode="External"/><Relationship Id="rId2" Type="http://schemas.openxmlformats.org/officeDocument/2006/relationships/hyperlink" Target="http://festival.1september.ru/articles/590507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ramma.ru/" TargetMode="External"/><Relationship Id="rId5" Type="http://schemas.openxmlformats.org/officeDocument/2006/relationships/hyperlink" Target="=1&amp;lr=12" TargetMode="External"/><Relationship Id="rId4" Type="http://schemas.openxmlformats.org/officeDocument/2006/relationships/hyperlink" Target="http://images.yandex.ru/yandsearch?text=%D0%B8%D0%BC%D1%8F%20%D1%81%D1%83%D1%89%D0%B5%D1%81%D1%82%D0%B2%D0%B8%D1%82%D0%B5%D0%BB%D1%8C%D0%BD%D0%BE%D0%B5%20%D0%BD%D0%B0%D1%87%D0%B0%D0%BB%D1%8C%D0%BD%D0%B0%D1%8F%20%D1%88%D0%BA%D0%BE%D0%BB%D0%B0&amp;stype=image&amp;noreask=1&amp;lr=12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5813" y="1285875"/>
            <a:ext cx="7772400" cy="1470025"/>
          </a:xfrm>
        </p:spPr>
        <p:txBody>
          <a:bodyPr rtlCol="0"/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/>
              <a:t>МОРФОЛОГИЧЕСКИЙ РАЗБОР ИМЕНИ СУЩЕСТВИТЕЛЬНОГО</a:t>
            </a:r>
            <a:endParaRPr lang="ru-RU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3501008"/>
            <a:ext cx="6400800" cy="1752600"/>
          </a:xfrm>
        </p:spPr>
        <p:txBody>
          <a:bodyPr rtlCol="0">
            <a:normAutofit fontScale="85000" lnSpcReduction="20000"/>
          </a:bodyPr>
          <a:lstStyle/>
          <a:p>
            <a:pPr algn="r" fontAlgn="auto">
              <a:spcAft>
                <a:spcPts val="0"/>
              </a:spcAft>
              <a:buClr>
                <a:schemeClr val="accent5">
                  <a:lumMod val="50000"/>
                </a:schemeClr>
              </a:buCl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Выполнила:</a:t>
            </a:r>
          </a:p>
          <a:p>
            <a:pPr algn="r" fontAlgn="auto">
              <a:spcAft>
                <a:spcPts val="0"/>
              </a:spcAft>
              <a:buClr>
                <a:schemeClr val="accent5">
                  <a:lumMod val="50000"/>
                </a:schemeClr>
              </a:buCl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учитель начальных классов</a:t>
            </a:r>
          </a:p>
          <a:p>
            <a:pPr algn="r" fontAlgn="auto">
              <a:spcAft>
                <a:spcPts val="0"/>
              </a:spcAft>
              <a:buClr>
                <a:schemeClr val="accent5">
                  <a:lumMod val="50000"/>
                </a:schemeClr>
              </a:buCl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МБОУ Старосельская ООШ</a:t>
            </a:r>
          </a:p>
          <a:p>
            <a:pPr algn="r" fontAlgn="auto">
              <a:spcAft>
                <a:spcPts val="0"/>
              </a:spcAft>
              <a:buClr>
                <a:schemeClr val="accent5">
                  <a:lumMod val="50000"/>
                </a:schemeClr>
              </a:buClr>
              <a:defRPr/>
            </a:pP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Харитонова Г.В.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/>
              <a:t>СХЕМА МОРФОЛОГИЧЕСКОГО РАЗБОРА ИМЕНИ СУЩЕСТВИТЕЛЬНОГО 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5184576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Часть речи. На какой вопрос отвечает, что обозначает.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Начальная форма (ед. ч., Им. п.).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Постоянные морфологические признаки:</a:t>
            </a:r>
          </a:p>
          <a:p>
            <a:pPr lvl="2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собственное или нарицательное;</a:t>
            </a:r>
          </a:p>
          <a:p>
            <a:pPr lvl="2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одушевленность;</a:t>
            </a:r>
          </a:p>
          <a:p>
            <a:pPr lvl="2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род;</a:t>
            </a:r>
          </a:p>
          <a:p>
            <a:pPr lvl="2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склонение.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Непостоянные морфологические признаки:</a:t>
            </a:r>
          </a:p>
          <a:p>
            <a:pPr lvl="2">
              <a:buFont typeface="Wingdings" pitchFamily="2" charset="2"/>
              <a:buChar char="ü"/>
            </a:pPr>
            <a:r>
              <a:rPr lang="ru-RU" sz="20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число;</a:t>
            </a:r>
          </a:p>
          <a:p>
            <a:pPr lvl="2">
              <a:buFont typeface="Wingdings" pitchFamily="2" charset="2"/>
              <a:buChar char="ü"/>
            </a:pPr>
            <a:r>
              <a:rPr lang="ru-RU" sz="1800" dirty="0" smtClean="0">
                <a:solidFill>
                  <a:schemeClr val="tx2">
                    <a:lumMod val="50000"/>
                  </a:schemeClr>
                </a:solidFill>
              </a:rPr>
              <a:t> падеж.</a:t>
            </a:r>
          </a:p>
          <a:p>
            <a:r>
              <a:rPr lang="ru-RU" sz="2800" dirty="0" smtClean="0">
                <a:solidFill>
                  <a:schemeClr val="tx2">
                    <a:lumMod val="50000"/>
                  </a:schemeClr>
                </a:solidFill>
              </a:rPr>
              <a:t> Синтаксическая роль в предложении.</a:t>
            </a:r>
          </a:p>
          <a:p>
            <a:pPr lvl="4">
              <a:buNone/>
            </a:pPr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0"/>
                            </p:stCondLst>
                            <p:childTnLst>
                              <p:par>
                                <p:cTn id="3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7000"/>
                            </p:stCondLst>
                            <p:childTnLst>
                              <p:par>
                                <p:cTn id="44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8000"/>
                            </p:stCondLst>
                            <p:childTnLst>
                              <p:par>
                                <p:cTn id="49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9000"/>
                            </p:stCondLst>
                            <p:childTnLst>
                              <p:par>
                                <p:cTn id="5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0000"/>
                            </p:stCondLst>
                            <p:childTnLst>
                              <p:par>
                                <p:cTn id="61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1000"/>
                            </p:stCondLst>
                            <p:childTnLst>
                              <p:par>
                                <p:cTn id="66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Поутру надел на ножки</a:t>
            </a:r>
            <a:br>
              <a:rPr lang="ru-RU" sz="2800" dirty="0" smtClean="0"/>
            </a:br>
            <a:r>
              <a:rPr lang="ru-RU" sz="2800" dirty="0" smtClean="0"/>
              <a:t>Дождь хрустальные </a:t>
            </a:r>
            <a:r>
              <a:rPr lang="ru-RU" sz="2800" u="sng" dirty="0" smtClean="0"/>
              <a:t>сапожки</a:t>
            </a:r>
            <a:r>
              <a:rPr lang="ru-RU" sz="2800" dirty="0" smtClean="0"/>
              <a:t>.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Сапожки – имя существительное. Отвечает на вопрос «что?» и обозначает предмет.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Н. ф. – сапожок.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Нариц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неодуш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., м. р., 2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скл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Мн. ч., В. п.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 предложении является второстепенным членом.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0"/>
                            </p:stCondLst>
                            <p:childTnLst>
                              <p:par>
                                <p:cTn id="2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9000"/>
                            </p:stCondLst>
                            <p:childTnLst>
                              <p:par>
                                <p:cTn id="30" presetID="17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  <a:t>Проверь себя!</a:t>
            </a:r>
            <a:br>
              <a:rPr lang="ru-RU" sz="2400" dirty="0" smtClean="0">
                <a:solidFill>
                  <a:srgbClr val="C00000"/>
                </a:solidFill>
                <a:latin typeface="Arial Black" pitchFamily="34" charset="0"/>
              </a:rPr>
            </a:br>
            <a:r>
              <a:rPr lang="ru-RU" sz="2800" dirty="0" smtClean="0"/>
              <a:t>Облепили лампу мошки,</a:t>
            </a:r>
            <a:br>
              <a:rPr lang="ru-RU" sz="2800" dirty="0" smtClean="0"/>
            </a:br>
            <a:r>
              <a:rPr lang="ru-RU" sz="2800" dirty="0" smtClean="0"/>
              <a:t>Греют тоненькие </a:t>
            </a:r>
            <a:r>
              <a:rPr lang="ru-RU" sz="2800" u="sng" dirty="0" smtClean="0"/>
              <a:t>ножки</a:t>
            </a:r>
            <a:r>
              <a:rPr lang="ru-RU" sz="2800" dirty="0" smtClean="0"/>
              <a:t>.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Ножки – имя существительное. Отвечает на вопрос «что?» и обозначает предмет.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Н. ф. – ножка.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Нариц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.,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неодуш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., ж. р., 1 </a:t>
            </a:r>
            <a:r>
              <a:rPr lang="ru-RU" dirty="0" err="1" smtClean="0">
                <a:solidFill>
                  <a:schemeClr val="tx2">
                    <a:lumMod val="50000"/>
                  </a:schemeClr>
                </a:solidFill>
              </a:rPr>
              <a:t>скл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Мн. ч., В. п.</a:t>
            </a:r>
          </a:p>
          <a:p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 В предложении является второстепенным членом.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smtClean="0"/>
              <a:t>ИСПОЛЬЗОВАННЫЕ РЕСУРСЫ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000" dirty="0" smtClean="0"/>
              <a:t>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http://festival.1september.ru/articles/590507/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3"/>
              </a:rPr>
              <a:t>http://metodsovet.su/load/nach_russ_yaz/razr_urokov/imja_sushhestvitelnoe_kak_chast_rechi_postojannye_i_nepostojannye_priznaki/7-1-0-663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http://images.yandex.ru/yandsearch?text=%D0%B8%D0%BC%D1%8F%20%D1%81%D1%83%D1%89%D0%B5%D1%81%D1%82%D0%B2%D0%B8%D1%82%D0%B5%D0%BB%D1%8C%D0%BD%D0%BE%D0%B5%20%D0%BD%D0%B0%D1%87%D0%B0%D0%BB%D1%8C%D0%BD%D0%B0%D1%8F%20%D1%88%D0%BA%D0%BE%D0%BB%D0%B0&amp;stype=image&amp;noreask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5" action="ppaction://hlinkfile"/>
              </a:rPr>
              <a:t>=1&amp;lr=12</a:t>
            </a:r>
            <a:endParaRPr lang="ru-RU" sz="2000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sz="2000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6"/>
              </a:rPr>
              <a:t>http://www.gramma.ru/</a:t>
            </a:r>
            <a:endParaRPr lang="ru-RU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pt0000005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8 марта">
      <a:majorFont>
        <a:latin typeface="Segoe Script"/>
        <a:ea typeface=""/>
        <a:cs typeface=""/>
      </a:majorFont>
      <a:minorFont>
        <a:latin typeface="Segoe UI"/>
        <a:ea typeface=""/>
        <a:cs typeface="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Ppt0000005</Template>
  <TotalTime>0</TotalTime>
  <Words>212</Words>
  <Application>Microsoft Office PowerPoint</Application>
  <PresentationFormat>Экран (4:3)</PresentationFormat>
  <Paragraphs>35</Paragraphs>
  <Slides>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Ppt0000005</vt:lpstr>
      <vt:lpstr>МОРФОЛОГИЧЕСКИЙ РАЗБОР ИМЕНИ СУЩЕСТВИТЕЛЬНОГО</vt:lpstr>
      <vt:lpstr>СХЕМА МОРФОЛОГИЧЕСКОГО РАЗБОРА ИМЕНИ СУЩЕСТВИТЕЛЬНОГО </vt:lpstr>
      <vt:lpstr>Поутру надел на ножки Дождь хрустальные сапожки.</vt:lpstr>
      <vt:lpstr>Проверь себя! Облепили лампу мошки, Греют тоненькие ножки.</vt:lpstr>
      <vt:lpstr>ИСПОЛЬЗОВАННЫЕ РЕСУРСЫ: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/>
  <dc:description>Шаблон оформления к 8 Марта</dc:description>
  <cp:lastModifiedBy/>
  <cp:revision>1</cp:revision>
  <dcterms:created xsi:type="dcterms:W3CDTF">2010-05-28T07:33:06Z</dcterms:created>
  <dcterms:modified xsi:type="dcterms:W3CDTF">2012-05-14T13:44:33Z</dcterms:modified>
  <cp:category>Шаблон оформления к 8 Марта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TC103516771049</vt:lpwstr>
  </property>
</Properties>
</file>