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64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1BE4AE7-DB9A-4AF9-8341-17ACA43C19A2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B92DB6C-712E-4795-844C-791B294F8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4AE7-DB9A-4AF9-8341-17ACA43C19A2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DB6C-712E-4795-844C-791B294F8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4AE7-DB9A-4AF9-8341-17ACA43C19A2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DB6C-712E-4795-844C-791B294F8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BE4AE7-DB9A-4AF9-8341-17ACA43C19A2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B92DB6C-712E-4795-844C-791B294F8B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1BE4AE7-DB9A-4AF9-8341-17ACA43C19A2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B92DB6C-712E-4795-844C-791B294F8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4AE7-DB9A-4AF9-8341-17ACA43C19A2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DB6C-712E-4795-844C-791B294F8B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4AE7-DB9A-4AF9-8341-17ACA43C19A2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DB6C-712E-4795-844C-791B294F8B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BE4AE7-DB9A-4AF9-8341-17ACA43C19A2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B92DB6C-712E-4795-844C-791B294F8B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4AE7-DB9A-4AF9-8341-17ACA43C19A2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DB6C-712E-4795-844C-791B294F8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BE4AE7-DB9A-4AF9-8341-17ACA43C19A2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B92DB6C-712E-4795-844C-791B294F8B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BE4AE7-DB9A-4AF9-8341-17ACA43C19A2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B92DB6C-712E-4795-844C-791B294F8B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1BE4AE7-DB9A-4AF9-8341-17ACA43C19A2}" type="datetimeFigureOut">
              <a:rPr lang="ru-RU" smtClean="0"/>
              <a:pPr/>
              <a:t>22.11.2013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B92DB6C-712E-4795-844C-791B294F8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996952"/>
            <a:ext cx="6246440" cy="202161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О гражданском долге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Беседа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71600" y="1412776"/>
            <a:ext cx="7467600" cy="4873752"/>
          </a:xfrm>
        </p:spPr>
        <p:txBody>
          <a:bodyPr/>
          <a:lstStyle/>
          <a:p>
            <a:pPr lvl="0"/>
            <a:r>
              <a:rPr lang="ru-RU" dirty="0" smtClean="0"/>
              <a:t>Кто такой гражданин?</a:t>
            </a:r>
            <a:br>
              <a:rPr lang="ru-RU" dirty="0" smtClean="0"/>
            </a:br>
            <a:r>
              <a:rPr lang="ru-RU" b="1" i="1" dirty="0" smtClean="0"/>
              <a:t>Лицо – принадлежащее к постоянному населению данного государства, пользующееся его защитой и наделенное совокупностью политических и иных прав и обязанностей.</a:t>
            </a:r>
          </a:p>
          <a:p>
            <a:pPr lvl="0"/>
            <a:r>
              <a:rPr lang="ru-RU" dirty="0" smtClean="0"/>
              <a:t>Какими еще качествами вы могли бы дополнить приведенное определение?</a:t>
            </a:r>
          </a:p>
          <a:p>
            <a:r>
              <a:rPr lang="ru-RU" dirty="0" smtClean="0"/>
              <a:t>В каких ситуациях мы сталкиваемся с термином «гражданин»?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ost55255_img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16632"/>
            <a:ext cx="4829389" cy="654637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404664"/>
            <a:ext cx="7488832" cy="5832648"/>
          </a:xfrm>
        </p:spPr>
        <p:txBody>
          <a:bodyPr>
            <a:normAutofit fontScale="92500" lnSpcReduction="10000"/>
          </a:bodyPr>
          <a:lstStyle/>
          <a:p>
            <a:pPr lvl="1" algn="ctr">
              <a:buNone/>
            </a:pPr>
            <a:r>
              <a:rPr lang="ru-RU" sz="3000" b="1" dirty="0" smtClean="0"/>
              <a:t>Конституция РФ</a:t>
            </a:r>
            <a:endParaRPr lang="ru-RU" sz="3000" dirty="0" smtClean="0"/>
          </a:p>
          <a:p>
            <a:pPr>
              <a:buNone/>
            </a:pPr>
            <a:r>
              <a:rPr lang="ru-RU" dirty="0" smtClean="0"/>
              <a:t>	В Конституции определено правовое содержание понятия «гражданин».</a:t>
            </a:r>
          </a:p>
          <a:p>
            <a:r>
              <a:rPr lang="ru-RU" dirty="0" smtClean="0"/>
              <a:t>Статья 6.	</a:t>
            </a:r>
          </a:p>
          <a:p>
            <a:pPr lvl="0">
              <a:buNone/>
            </a:pPr>
            <a:r>
              <a:rPr lang="ru-RU" dirty="0" smtClean="0"/>
              <a:t>		Гражданство Российской Федерации приобретается и прекращается в соответствии с  федеральным законом, является единым и равным независимо от оснований приобретения.</a:t>
            </a:r>
          </a:p>
          <a:p>
            <a:pPr lvl="0">
              <a:buNone/>
            </a:pPr>
            <a:r>
              <a:rPr lang="ru-RU" dirty="0" smtClean="0"/>
              <a:t>		Каждый гражданин Российской Федерации обладает на ее территории всеми правами и свободами и несет равные обязанности, предусмотренные Конституцией  Российской Федерации.</a:t>
            </a:r>
          </a:p>
          <a:p>
            <a:pPr lvl="0">
              <a:buNone/>
            </a:pPr>
            <a:r>
              <a:rPr lang="ru-RU" dirty="0" smtClean="0"/>
              <a:t>		Гражданин Российской Федерации не может быть лишен своего гражданства или права изменить его.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980728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		Обязанности – это такое</a:t>
            </a:r>
          </a:p>
          <a:p>
            <a:pPr>
              <a:buNone/>
            </a:pPr>
            <a:r>
              <a:rPr lang="ru-RU" sz="4000" dirty="0" smtClean="0"/>
              <a:t>поведение человека, которое</a:t>
            </a:r>
          </a:p>
          <a:p>
            <a:pPr>
              <a:buNone/>
            </a:pPr>
            <a:r>
              <a:rPr lang="ru-RU" sz="4000" dirty="0" smtClean="0"/>
              <a:t>в обществе считается</a:t>
            </a:r>
          </a:p>
          <a:p>
            <a:pPr>
              <a:buNone/>
            </a:pPr>
            <a:r>
              <a:rPr lang="ru-RU" sz="4000" dirty="0" smtClean="0"/>
              <a:t>необходимым и должным.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643192" cy="614129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/>
              <a:t>Конституция РФ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	Часть 2.</a:t>
            </a:r>
          </a:p>
          <a:p>
            <a:r>
              <a:rPr lang="ru-RU" dirty="0" smtClean="0"/>
              <a:t>Статья 15. Органы государственной власти, органы местного самоуправления, должностные лица, граждане и их объединения обязаны соблюдать Конституцию Российской Федерации.</a:t>
            </a:r>
          </a:p>
          <a:p>
            <a:r>
              <a:rPr lang="ru-RU" dirty="0" smtClean="0"/>
              <a:t>Статья 57. Каждый обязан платить законно установленные налоги и сборы.</a:t>
            </a:r>
          </a:p>
          <a:p>
            <a:r>
              <a:rPr lang="ru-RU" dirty="0" smtClean="0"/>
              <a:t>Статья 58. Каждый обязан сохранять природу и окружающую среду, бережно относиться к природным богатствам.</a:t>
            </a:r>
          </a:p>
          <a:p>
            <a:pPr>
              <a:buNone/>
            </a:pPr>
            <a:r>
              <a:rPr lang="ru-RU" dirty="0" smtClean="0"/>
              <a:t>		Часть 1.</a:t>
            </a:r>
          </a:p>
          <a:p>
            <a:r>
              <a:rPr lang="ru-RU" dirty="0" smtClean="0"/>
              <a:t>Статья 59. Защита Отечества является долгом и обязанностью граждан Российской Федерации.</a:t>
            </a:r>
          </a:p>
          <a:p>
            <a:pPr>
              <a:buNone/>
            </a:pPr>
            <a:r>
              <a:rPr lang="ru-RU" dirty="0" smtClean="0"/>
              <a:t>		Часть 4. </a:t>
            </a:r>
          </a:p>
          <a:p>
            <a:r>
              <a:rPr lang="ru-RU" dirty="0" smtClean="0"/>
              <a:t>Статья 43. Основное общее образование обязательно. Родители или лица, их заменяющие, обеспечивают получение детьми основного общего образования.</a:t>
            </a:r>
          </a:p>
          <a:p>
            <a:pPr>
              <a:buNone/>
            </a:pPr>
            <a:r>
              <a:rPr lang="ru-RU" dirty="0" smtClean="0"/>
              <a:t>		Часть 3.</a:t>
            </a:r>
          </a:p>
          <a:p>
            <a:r>
              <a:rPr lang="ru-RU" dirty="0" smtClean="0"/>
              <a:t>Статья 44. Каждый обязан заботиться о сохранении исторического и культурного наследия, беречь памятники истории и культуры.</a:t>
            </a:r>
          </a:p>
          <a:p>
            <a:pPr>
              <a:buNone/>
            </a:pPr>
            <a:r>
              <a:rPr lang="ru-RU" dirty="0" smtClean="0"/>
              <a:t>		Часть 2 и 3. </a:t>
            </a:r>
          </a:p>
          <a:p>
            <a:r>
              <a:rPr lang="ru-RU" dirty="0" smtClean="0"/>
              <a:t>Статья 38. Забота о детях, их воспитание – равное право и обязанность родителей.</a:t>
            </a:r>
          </a:p>
          <a:p>
            <a:pPr>
              <a:buNone/>
            </a:pPr>
            <a:r>
              <a:rPr lang="ru-RU" dirty="0" smtClean="0"/>
              <a:t>		Трудоспособные дети, достигшие 18 лет, должны заботиться о нетрудоспособных родителях.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99176" cy="5277200"/>
          </a:xfrm>
        </p:spPr>
        <p:txBody>
          <a:bodyPr/>
          <a:lstStyle/>
          <a:p>
            <a:pPr lvl="0"/>
            <a:r>
              <a:rPr lang="ru-RU" dirty="0" smtClean="0"/>
              <a:t>Что такое ответственность в вашем понимании?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Что случается, если ответственность не выполняется? Когда выполняется?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А должен ли он быть верным своей Родине? В чем это должно проявляться?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	«Смелость и мужество – эти нравственные</a:t>
            </a:r>
          </a:p>
          <a:p>
            <a:pPr algn="ctr">
              <a:buNone/>
            </a:pPr>
            <a:r>
              <a:rPr lang="ru-RU" dirty="0" smtClean="0"/>
              <a:t>и волевые черты, необходимы каждому</a:t>
            </a:r>
          </a:p>
          <a:p>
            <a:pPr algn="ctr">
              <a:buNone/>
            </a:pPr>
            <a:r>
              <a:rPr lang="ru-RU" dirty="0" smtClean="0"/>
              <a:t>гражданину не только в исключительных</a:t>
            </a:r>
          </a:p>
          <a:p>
            <a:pPr algn="ctr">
              <a:buNone/>
            </a:pPr>
            <a:r>
              <a:rPr lang="ru-RU" dirty="0" smtClean="0"/>
              <a:t>обстоятельствах, но и в повседневной жизни, в</a:t>
            </a:r>
          </a:p>
          <a:p>
            <a:pPr algn="ctr">
              <a:buNone/>
            </a:pPr>
            <a:r>
              <a:rPr lang="ru-RU" dirty="0" smtClean="0"/>
              <a:t>труде». </a:t>
            </a:r>
          </a:p>
          <a:p>
            <a:pPr>
              <a:buNone/>
            </a:pPr>
            <a:r>
              <a:rPr lang="ru-RU" dirty="0" smtClean="0"/>
              <a:t>					В.А. Сухомлинский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</TotalTime>
  <Words>45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О гражданском долге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Андрей</cp:lastModifiedBy>
  <cp:revision>6</cp:revision>
  <dcterms:created xsi:type="dcterms:W3CDTF">2013-11-19T15:22:45Z</dcterms:created>
  <dcterms:modified xsi:type="dcterms:W3CDTF">2013-11-22T15:28:19Z</dcterms:modified>
</cp:coreProperties>
</file>