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8" r:id="rId6"/>
    <p:sldId id="263" r:id="rId7"/>
    <p:sldId id="262" r:id="rId8"/>
    <p:sldId id="257" r:id="rId9"/>
    <p:sldId id="265" r:id="rId10"/>
    <p:sldId id="267" r:id="rId11"/>
    <p:sldId id="266" r:id="rId12"/>
    <p:sldId id="259" r:id="rId13"/>
    <p:sldId id="26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 varScale="1">
        <p:scale>
          <a:sx n="65" d="100"/>
          <a:sy n="65" d="100"/>
        </p:scale>
        <p:origin x="-8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9906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УРОК РУССКОГО ЯЗЫКА</a:t>
            </a:r>
          </a:p>
          <a:p>
            <a:pPr algn="ctr"/>
            <a:r>
              <a:rPr lang="ru-RU" sz="4400" dirty="0" smtClean="0"/>
              <a:t>3 КЛАСС , </a:t>
            </a:r>
          </a:p>
          <a:p>
            <a:pPr algn="ctr"/>
            <a:r>
              <a:rPr lang="ru-RU" sz="4400" b="1" i="1" dirty="0" smtClean="0"/>
              <a:t>«Род имён существительных»</a:t>
            </a:r>
          </a:p>
          <a:p>
            <a:pPr algn="ctr"/>
            <a:r>
              <a:rPr lang="ru-RU" sz="4400" dirty="0" smtClean="0"/>
              <a:t>УМК ШКОЛА РОССИИ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Урок составила</a:t>
            </a:r>
          </a:p>
          <a:p>
            <a:pPr algn="r"/>
            <a:r>
              <a:rPr lang="ru-RU" sz="3200" dirty="0" smtClean="0"/>
              <a:t> Боровик Екатерина Павловна,</a:t>
            </a:r>
          </a:p>
          <a:p>
            <a:pPr algn="r"/>
            <a:r>
              <a:rPr lang="ru-RU" sz="3200" dirty="0" smtClean="0"/>
              <a:t>учитель  начальных классов </a:t>
            </a:r>
          </a:p>
          <a:p>
            <a:pPr algn="r"/>
            <a:r>
              <a:rPr lang="ru-RU" sz="3200" dirty="0" smtClean="0"/>
              <a:t>МБОУ СОШ №17 Новый Уренгой ЯНАО</a:t>
            </a:r>
            <a:endParaRPr lang="ru-RU" sz="3200" dirty="0"/>
          </a:p>
        </p:txBody>
      </p:sp>
      <p:pic>
        <p:nvPicPr>
          <p:cNvPr id="1026" name="Рисунок 12" descr="C:\Documents and Settings\Боровик.NOVGORIZONT\Рабочий стол\грант ПНПО 2011\что нужно напечатать\Школа\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2838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Wallpapers (358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так говорят?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b="1" dirty="0" smtClean="0"/>
              <a:t>1. Дружба дружбой, а служба службой.</a:t>
            </a:r>
          </a:p>
          <a:p>
            <a:pPr marL="609600" indent="-609600">
              <a:buFont typeface="Wingdings" pitchFamily="2" charset="2"/>
              <a:buNone/>
            </a:pPr>
            <a:endParaRPr lang="ru-RU" b="1" dirty="0" smtClean="0"/>
          </a:p>
          <a:p>
            <a:pPr marL="609600" indent="-609600">
              <a:buFont typeface="Wingdings" pitchFamily="2" charset="2"/>
              <a:buNone/>
            </a:pPr>
            <a:r>
              <a:rPr lang="ru-RU" b="1" dirty="0" smtClean="0"/>
              <a:t>2. За добро добром платят.</a:t>
            </a:r>
          </a:p>
          <a:p>
            <a:pPr marL="609600" indent="-609600">
              <a:buFont typeface="Wingdings" pitchFamily="2" charset="2"/>
              <a:buNone/>
            </a:pPr>
            <a:endParaRPr lang="ru-RU" b="1" dirty="0" smtClean="0"/>
          </a:p>
          <a:p>
            <a:pPr marL="609600" indent="-609600">
              <a:buFont typeface="Wingdings" pitchFamily="2" charset="2"/>
              <a:buNone/>
            </a:pPr>
            <a:r>
              <a:rPr lang="ru-RU" b="1" dirty="0" smtClean="0"/>
              <a:t>3. Знай, сверчок, свой шесток.</a:t>
            </a:r>
          </a:p>
          <a:p>
            <a:pPr marL="609600" indent="-609600">
              <a:buFont typeface="Wingdings" pitchFamily="2" charset="2"/>
              <a:buNone/>
            </a:pPr>
            <a:endParaRPr lang="ru-RU" b="1" dirty="0" smtClean="0"/>
          </a:p>
          <a:p>
            <a:pPr marL="609600" indent="-609600"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i052.radikal.ru/1004/74/505d8f5eaab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657600"/>
            <a:ext cx="2057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267  0.026 -0.07733  0.058 -0.07733  L 0.192 -0.07733  C 0.224 -0.07733  0.25 -0.04267  0.25 0  L 0.25 0.176  C 0.25 0.21867  0.224 0.25467  0.192 0.25467  L 0.058 0.25467  C 0.026 0.25467  0 0.21867  0 0.176  Z" pathEditMode="relative" ptsTypes="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11430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Напомните  однокласснику: как определить род имени существительного?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5814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он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35814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она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581401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она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400" y="1143000"/>
            <a:ext cx="716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/>
              <a:t>Дали   х..м..</a:t>
            </a:r>
            <a:r>
              <a:rPr lang="ru-RU" sz="3600" b="1" dirty="0" err="1" smtClean="0"/>
              <a:t>чку</a:t>
            </a:r>
            <a:r>
              <a:rPr lang="ru-RU" sz="3600" b="1" dirty="0" smtClean="0"/>
              <a:t>    зерна,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С..ел    всю  мисочку  до  дна.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С..ел  морковку. </a:t>
            </a:r>
            <a:r>
              <a:rPr lang="ru-RU" sz="3600" b="1" dirty="0" err="1" smtClean="0"/>
              <a:t>Схрумкал</a:t>
            </a:r>
            <a:r>
              <a:rPr lang="ru-RU" sz="3600" b="1" dirty="0" smtClean="0"/>
              <a:t>  сушку,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Репу,  сельдерей, п..</a:t>
            </a:r>
            <a:r>
              <a:rPr lang="ru-RU" sz="3600" b="1" dirty="0" err="1" smtClean="0"/>
              <a:t>трушку</a:t>
            </a:r>
            <a:r>
              <a:rPr lang="ru-RU" sz="3600" b="1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Сыр  отведал,  с..ел    </a:t>
            </a:r>
            <a:r>
              <a:rPr lang="ru-RU" sz="3600" b="1" dirty="0" err="1" smtClean="0"/>
              <a:t>тв</a:t>
            </a:r>
            <a:r>
              <a:rPr lang="ru-RU" sz="3600" b="1" dirty="0" smtClean="0"/>
              <a:t>..рог-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Больше  есть  уже  не  мог.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Этот  хитрый  х..м..</a:t>
            </a:r>
            <a:r>
              <a:rPr lang="ru-RU" sz="3600" b="1" dirty="0" err="1" smtClean="0"/>
              <a:t>чок</a:t>
            </a:r>
            <a:endParaRPr lang="ru-RU" sz="3600" b="1" dirty="0" smtClean="0"/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Не  такой  уж  </a:t>
            </a:r>
            <a:r>
              <a:rPr lang="ru-RU" sz="3600" b="1" dirty="0" err="1" smtClean="0"/>
              <a:t>простач</a:t>
            </a:r>
            <a:r>
              <a:rPr lang="ru-RU" sz="3600" b="1" dirty="0" smtClean="0"/>
              <a:t>..к: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Все  с..</a:t>
            </a:r>
            <a:r>
              <a:rPr lang="ru-RU" sz="3600" b="1" dirty="0" err="1" smtClean="0"/>
              <a:t>едобные</a:t>
            </a:r>
            <a:r>
              <a:rPr lang="ru-RU" sz="3600" b="1" dirty="0" smtClean="0"/>
              <a:t>  кусочки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Про  запас  </a:t>
            </a:r>
            <a:r>
              <a:rPr lang="ru-RU" sz="3600" b="1" dirty="0" err="1" smtClean="0"/>
              <a:t>кл</a:t>
            </a:r>
            <a:r>
              <a:rPr lang="ru-RU" sz="3600" b="1" dirty="0" smtClean="0"/>
              <a:t>..дёт  за  щёчки.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Найдите существительные,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определите их род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1524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Задание на дом: </a:t>
            </a:r>
          </a:p>
          <a:p>
            <a:r>
              <a:rPr lang="ru-RU" sz="4800" dirty="0" smtClean="0"/>
              <a:t>Стр. 29, упр. 47.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прарв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90600"/>
            <a:ext cx="5029200" cy="53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25146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Молодцы!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читать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писать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думать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657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объяснять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доказывать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4BEA2825"/>
          <p:cNvPicPr>
            <a:picLocks noChangeAspect="1" noChangeArrowheads="1"/>
          </p:cNvPicPr>
          <p:nvPr/>
        </p:nvPicPr>
        <p:blipFill>
          <a:blip r:embed="rId2" cstate="print"/>
          <a:srcRect t="9103" r="42627" b="1402"/>
          <a:stretch>
            <a:fillRect/>
          </a:stretch>
        </p:blipFill>
        <p:spPr bwMode="auto">
          <a:xfrm>
            <a:off x="762000" y="381000"/>
            <a:ext cx="648176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39750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95288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685800" y="5715000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4199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61806 0.14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06 0.14107 C -0.61181 0.15125 -0.60556 0.16142 -0.59878 0.17044 C -0.59201 0.17946 -0.58628 0.19172 -0.57691 0.19588 C -0.56753 0.20004 -0.5566 0.20189 -0.54271 0.19588 C -0.52882 0.18987 -0.51389 0.17877 -0.4934 0.15934 C -0.47292 0.13991 -0.44792 0.11818 -0.41944 0.07909 C -0.39097 0.04001 -0.36111 -0.00116 -0.32222 -0.07586 C -0.28333 -0.15056 -0.21788 -0.29579 -0.18646 -0.3698 C -0.15503 -0.4438 -0.14167 -0.49792 -0.13316 -0.51943 C -0.12465 -0.54094 -0.13194 -0.51365 -0.13576 -0.49931 C -0.13976 -0.48497 -0.14462 -0.46855 -0.15642 -0.43363 C -0.16823 -0.39871 -0.19045 -0.33997 -0.20712 -0.28955 C -0.22378 -0.23913 -0.24028 -0.1827 -0.25642 -0.13067 C -0.27257 -0.07863 -0.29201 -0.01665 -0.30434 0.02266 C -0.31667 0.06198 -0.32517 0.08534 -0.33038 0.10476 C -0.33559 0.12419 -0.33507 0.12997 -0.33576 0.13945 C -0.33646 0.14893 -0.33611 0.1531 -0.33455 0.16119 C -0.33299 0.16929 -0.33142 0.18224 -0.32622 0.18871 C -0.32101 0.19519 -0.31441 0.20166 -0.30295 0.19958 C -0.29149 0.1975 -0.27517 0.18987 -0.25781 0.17576 C -0.24045 0.16165 -0.21823 0.14153 -0.19878 0.11563 C -0.17934 0.08973 -0.16042 0.0555 -0.14132 0.02081 C -0.12222 -0.01388 -0.1066 -0.03701 -0.08385 -0.09228 C -0.06111 -0.14755 -0.02708 -0.24676 -0.00434 -0.31129 C 0.0184 -0.37581 0.04201 -0.44519 0.05313 -0.47919 C 0.06424 -0.51318 0.06406 -0.51897 0.06285 -0.51573 C 0.06163 -0.51249 0.05625 -0.49098 0.04635 -0.45907 C 0.03646 -0.42715 0.02344 -0.38298 0.00382 -0.32424 C -0.0158 -0.2655 -0.05052 -0.1716 -0.07153 -0.10708 C -0.09253 -0.04256 -0.11024 0.0222 -0.12222 0.06267 C -0.13437 0.10314 -0.14045 0.11725 -0.1441 0.13575 C -0.14774 0.15425 -0.14566 0.1642 -0.1441 0.17414 C -0.14253 0.18409 -0.13976 0.19311 -0.13455 0.19588 C -0.12934 0.19866 -0.12205 0.19611 -0.1125 0.19056 C -0.10295 0.18501 -0.08785 0.17275 -0.07691 0.16304 C -0.06597 0.15333 -0.05347 0.13853 -0.04687 0.13205 C -0.04028 0.12558 -0.03872 0.12581 -0.03715 0.12465 " pathEditMode="relative" rAng="0" ptsTypes="aaaaaaaaaaaaaaaaaaaaaaaaaaaaaaaaaaaaA">
                                      <p:cBhvr>
                                        <p:cTn id="10" dur="1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Берёза, 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85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малина,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68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орех,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осина,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371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рябина,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447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сирень,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447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яблоня.</a:t>
            </a:r>
            <a:endParaRPr lang="ru-RU" sz="4000" dirty="0"/>
          </a:p>
        </p:txBody>
      </p:sp>
      <p:pic>
        <p:nvPicPr>
          <p:cNvPr id="10" name="Picture 5" descr="Берё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go1.imgsmail.ru/imgpreview?key=http%3A//www.levashov.info/Articles/Drawings/Source-6/Puc.190.jpg&amp;mb=imgdb_preview_156"/>
          <p:cNvPicPr/>
          <p:nvPr/>
        </p:nvPicPr>
        <p:blipFill>
          <a:blip r:embed="rId4" cstate="print"/>
          <a:srcRect b="16362"/>
          <a:stretch>
            <a:fillRect/>
          </a:stretch>
        </p:blipFill>
        <p:spPr bwMode="auto">
          <a:xfrm>
            <a:off x="2362200" y="21336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o4.imgsmail.ru/imgpreview?key=http%3A//myvinogradnik.ru/wp-content/gallery/greckie-orexi/greckie-orexi-10.jpg&amp;mb=imgdb_preview_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362200"/>
            <a:ext cx="5029200" cy="34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Осина."/>
          <p:cNvPicPr/>
          <p:nvPr/>
        </p:nvPicPr>
        <p:blipFill>
          <a:blip r:embed="rId6" cstate="print"/>
          <a:srcRect l="11440" t="2985" r="11869" b="3880"/>
          <a:stretch>
            <a:fillRect/>
          </a:stretch>
        </p:blipFill>
        <p:spPr bwMode="auto">
          <a:xfrm>
            <a:off x="3429000" y="2057400"/>
            <a:ext cx="373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лоды рябины красно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057400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go2.imgsmail.ru/imgpreview?key=http%3A//www.tunnel.ru/userfiles/ck/images/3313/Siren%5F2Cdozhd%5F2867%5F2909.06.2009.B.K.SPB%5F2CRossiya.JPG&amp;mb=imgdb_preview_16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3622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go4.imgsmail.ru/imgpreview?key=http%3A//www.tunnel.ru/userfiles/ck/images/3313/Siren%5F2Cdozhd%5F2818%5F2909.06.2009.B.K.SPB%5F2CRossiya.JPG&amp;mb=imgdb_preview_16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24384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go3.imgsmail.ru/imgpreview?key=http%3A//oboi.kards.qip.ru/images/wallpaper/e0/46/83680%5F1280%5F800.jpg&amp;mb=imgdb_preview_50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21336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11430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Дайте совет однокласснику: как определить род имени существительного?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rfodu.ru/bitrix/templates/web20/images/sc_svito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189992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Запишите слова в 3 группы.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Кухня, стол, ложка, масло, банка, варенье, нож, миксер, тарелка, сметана, молоко, хлеб, булочка, печенье, холодильник.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Бел, как сахар, </a:t>
            </a:r>
          </a:p>
          <a:p>
            <a:r>
              <a:rPr lang="ru-RU" sz="3600" dirty="0" smtClean="0"/>
              <a:t>Мягок, как шерсть,</a:t>
            </a:r>
          </a:p>
          <a:p>
            <a:r>
              <a:rPr lang="ru-RU" sz="3600" dirty="0" smtClean="0"/>
              <a:t>Лёгок, как перо. 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276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581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Трещит, а не кузнечик,</a:t>
            </a:r>
          </a:p>
          <a:p>
            <a:r>
              <a:rPr lang="ru-RU" sz="3600" dirty="0" smtClean="0"/>
              <a:t>Летит, а не птица, </a:t>
            </a:r>
          </a:p>
          <a:p>
            <a:r>
              <a:rPr lang="ru-RU" sz="3600" dirty="0" smtClean="0"/>
              <a:t>Везёт, а не лошадь.</a:t>
            </a:r>
            <a:endParaRPr lang="ru-RU" sz="3600" dirty="0"/>
          </a:p>
        </p:txBody>
      </p:sp>
      <p:pic>
        <p:nvPicPr>
          <p:cNvPr id="10" name="Picture 4" descr="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743200"/>
            <a:ext cx="4095750" cy="3646488"/>
          </a:xfrm>
          <a:prstGeom prst="rect">
            <a:avLst/>
          </a:prstGeom>
          <a:noFill/>
        </p:spPr>
      </p:pic>
      <p:pic>
        <p:nvPicPr>
          <p:cNvPr id="11" name="Рисунок 10" descr="http://go2.imgsmail.ru/imgpreview?key=http%3A//photo-day.ru/wp-content/uploads/2011/12/Snow-in-Scotland-Britain-003.jpg&amp;mb=imgdb_preview_47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Wallpapers (3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838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Работа с учебником. С.28, упражнение 45</a:t>
            </a:r>
            <a:endParaRPr lang="ru-RU" sz="4000" dirty="0"/>
          </a:p>
        </p:txBody>
      </p:sp>
      <p:pic>
        <p:nvPicPr>
          <p:cNvPr id="4" name="Рисунок 3" descr="http://childrensbook.narod.ru/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1716088" cy="3614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2667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Когда так говорят?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Kroll</dc:creator>
  <cp:lastModifiedBy>Kroll</cp:lastModifiedBy>
  <cp:revision>18</cp:revision>
  <dcterms:created xsi:type="dcterms:W3CDTF">2013-02-10T12:08:47Z</dcterms:created>
  <dcterms:modified xsi:type="dcterms:W3CDTF">2013-02-10T16:25:08Z</dcterms:modified>
</cp:coreProperties>
</file>