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86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4" r:id="rId4"/>
    <p:sldId id="272" r:id="rId5"/>
    <p:sldId id="258" r:id="rId6"/>
    <p:sldId id="279" r:id="rId7"/>
    <p:sldId id="280" r:id="rId8"/>
    <p:sldId id="277" r:id="rId9"/>
    <p:sldId id="278" r:id="rId10"/>
    <p:sldId id="275" r:id="rId11"/>
    <p:sldId id="276" r:id="rId12"/>
    <p:sldId id="259" r:id="rId13"/>
    <p:sldId id="261" r:id="rId14"/>
    <p:sldId id="262" r:id="rId15"/>
    <p:sldId id="263" r:id="rId16"/>
    <p:sldId id="265" r:id="rId17"/>
    <p:sldId id="269" r:id="rId18"/>
    <p:sldId id="266" r:id="rId19"/>
    <p:sldId id="267" r:id="rId20"/>
    <p:sldId id="270" r:id="rId21"/>
    <p:sldId id="271" r:id="rId22"/>
    <p:sldId id="273" r:id="rId2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444" autoAdjust="0"/>
  </p:normalViewPr>
  <p:slideViewPr>
    <p:cSldViewPr>
      <p:cViewPr varScale="1">
        <p:scale>
          <a:sx n="64" d="100"/>
          <a:sy n="64" d="100"/>
        </p:scale>
        <p:origin x="-13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Амосова Ирина Юрьевна, город Сочи  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89010-0599-4895-83B8-E3F244AE9704}" type="datetime1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F7C2E-15FE-4E99-914B-FC1ED514C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Амосова Ирина Юрьевна, город Сочи  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4F059-2476-420E-AE5A-C3F5BA807E30}" type="datetime1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36B2D-2AF3-4449-9800-5813C37BB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36B2D-2AF3-4449-9800-5813C37BB053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Амосова Ирина Юрьевна, город Сочи  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E5FF430-BF6C-41D4-823D-9F52E567DEFE}" type="datetime1">
              <a:rPr lang="ru-RU" smtClean="0"/>
              <a:pPr/>
              <a:t>27.03.2013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Амосова Ирина Юрьевна, город Сочи 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36B2D-2AF3-4449-9800-5813C37BB05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855B398-78E5-4ECC-963C-4C4C92E1CA5C}" type="datetime1">
              <a:rPr lang="ru-RU" smtClean="0"/>
              <a:pPr/>
              <a:t>27.03.2013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3C49C8-B2E3-4F42-8C04-621B0EABE81C}" type="datetime1">
              <a:rPr lang="ru-RU" smtClean="0"/>
              <a:pPr/>
              <a:t>27.03.2013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261ACE-E678-43D2-B37B-99BDDF2A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6A37A8-39D0-4FF5-AC7D-3FBE65380C72}" type="datetime1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261ACE-E678-43D2-B37B-99BDDF2A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8AE5F-1FB1-4ABE-83E3-01348ADE61B4}" type="datetime1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261ACE-E678-43D2-B37B-99BDDF2A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66AF6-DC04-4534-BA83-97507E64DE0B}" type="datetime1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261ACE-E678-43D2-B37B-99BDDF2A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5D329-E071-44CD-A5C5-61148D8DE9C6}" type="datetime1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261ACE-E678-43D2-B37B-99BDDF2A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897ED0-A5B7-4742-9696-5C4C12C20786}" type="datetime1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261ACE-E678-43D2-B37B-99BDDF2A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FBDFA-1ED9-4E69-845A-2A05FD9C057F}" type="datetime1">
              <a:rPr lang="ru-RU" smtClean="0"/>
              <a:pPr/>
              <a:t>27.03.2013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261ACE-E678-43D2-B37B-99BDDF2A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83BBEA-AEA3-4FA4-9331-B061D42E6098}" type="datetime1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261ACE-E678-43D2-B37B-99BDDF2A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A8C8D-F835-425E-97D0-0D8E6B923EE7}" type="datetime1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261ACE-E678-43D2-B37B-99BDDF2A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5D78FE-AC4A-49C5-B7F4-32B74EF8E3A4}" type="datetime1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261ACE-E678-43D2-B37B-99BDDF2A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0FCBAC-500B-41DF-A2E8-F5924962D67A}" type="datetime1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261ACE-E678-43D2-B37B-99BDDF2A1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CBBAAF4-F2ED-4410-8470-536914228066}" type="datetime1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6261ACE-E678-43D2-B37B-99BDDF2A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wipe dir="r"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http://festival.1september.ru/articles/526103/Image777.jpg" TargetMode="External"/><Relationship Id="rId18" Type="http://schemas.openxmlformats.org/officeDocument/2006/relationships/image" Target="../media/image21.jpeg"/><Relationship Id="rId3" Type="http://schemas.openxmlformats.org/officeDocument/2006/relationships/image" Target="http://festival.1september.ru/articles/526103/Image772.jpg" TargetMode="External"/><Relationship Id="rId7" Type="http://schemas.openxmlformats.org/officeDocument/2006/relationships/image" Target="http://festival.1september.ru/articles/526103/Image774.gif" TargetMode="External"/><Relationship Id="rId12" Type="http://schemas.openxmlformats.org/officeDocument/2006/relationships/image" Target="../media/image18.jpeg"/><Relationship Id="rId17" Type="http://schemas.openxmlformats.org/officeDocument/2006/relationships/image" Target="http://festival.1september.ru/articles/526103/Image780.gif" TargetMode="External"/><Relationship Id="rId2" Type="http://schemas.openxmlformats.org/officeDocument/2006/relationships/image" Target="../media/image13.jpeg"/><Relationship Id="rId16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11" Type="http://schemas.openxmlformats.org/officeDocument/2006/relationships/image" Target="http://festival.1september.ru/articles/526103/Image776.jpg" TargetMode="External"/><Relationship Id="rId5" Type="http://schemas.openxmlformats.org/officeDocument/2006/relationships/image" Target="http://festival.1september.ru/articles/526103/Image773.gif" TargetMode="External"/><Relationship Id="rId15" Type="http://schemas.openxmlformats.org/officeDocument/2006/relationships/image" Target="http://festival.1september.ru/articles/526103/Image779.gif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gif"/><Relationship Id="rId9" Type="http://schemas.openxmlformats.org/officeDocument/2006/relationships/image" Target="http://festival.1september.ru/articles/526103/Image775.gif" TargetMode="External"/><Relationship Id="rId14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A%D1%80%D0%B8%D0%B2%D0%B0%D1%8F_%D0%B7%D0%B0%D0%B1%D1%8B%D0%B2%D0%B0%D0%BD%D0%B8%D1%8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67544" y="964178"/>
            <a:ext cx="64087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5877272"/>
            <a:ext cx="5876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мосова Ирина Юрьевна, учитель начальных классов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СОШ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№ 18 города Сочи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2656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Формирование функциональной грамотности младших школьников на уроках и во внеурочной деятельности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на примере изучения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словарных слов.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1\Desktop\запоминаем словарные слова\болото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702252">
            <a:off x="1605802" y="3128670"/>
            <a:ext cx="3225731" cy="886075"/>
          </a:xfrm>
          <a:prstGeom prst="rect">
            <a:avLst/>
          </a:prstGeom>
          <a:noFill/>
        </p:spPr>
      </p:pic>
      <p:pic>
        <p:nvPicPr>
          <p:cNvPr id="1028" name="Picture 4" descr="C:\Users\1\Desktop\запоминаем словарные слова\горох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4526608">
            <a:off x="2257285" y="3250731"/>
            <a:ext cx="3377455" cy="960257"/>
          </a:xfrm>
          <a:prstGeom prst="rect">
            <a:avLst/>
          </a:prstGeom>
          <a:noFill/>
        </p:spPr>
      </p:pic>
      <p:pic>
        <p:nvPicPr>
          <p:cNvPr id="1029" name="Picture 5" descr="C:\Users\1\Desktop\запоминаем словарные слова\ковер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400000">
            <a:off x="3153782" y="3263042"/>
            <a:ext cx="3556515" cy="1008112"/>
          </a:xfrm>
          <a:prstGeom prst="rect">
            <a:avLst/>
          </a:prstGeom>
          <a:noFill/>
        </p:spPr>
      </p:pic>
      <p:pic>
        <p:nvPicPr>
          <p:cNvPr id="1030" name="Picture 6" descr="C:\Users\1\Desktop\запоминаем словарные слова\шофер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8079704">
            <a:off x="4542287" y="3453762"/>
            <a:ext cx="3928586" cy="958094"/>
          </a:xfrm>
          <a:prstGeom prst="rect">
            <a:avLst/>
          </a:prstGeom>
          <a:noFill/>
        </p:spPr>
      </p:pic>
      <p:pic>
        <p:nvPicPr>
          <p:cNvPr id="1031" name="Picture 7" descr="C:\Users\1\Desktop\запоминаем словарные слова\фонарь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7246327">
            <a:off x="3823894" y="3285106"/>
            <a:ext cx="3858435" cy="1005706"/>
          </a:xfrm>
          <a:prstGeom prst="rect">
            <a:avLst/>
          </a:prstGeom>
          <a:noFill/>
        </p:spPr>
      </p:pic>
      <p:pic>
        <p:nvPicPr>
          <p:cNvPr id="1032" name="Picture 8" descr="C:\Users\1\Desktop\запоминаем словарные слова\ракета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19010958">
            <a:off x="5196808" y="3797113"/>
            <a:ext cx="3345472" cy="833722"/>
          </a:xfrm>
          <a:prstGeom prst="rect">
            <a:avLst/>
          </a:prstGeom>
          <a:noFill/>
        </p:spPr>
      </p:pic>
      <p:pic>
        <p:nvPicPr>
          <p:cNvPr id="1033" name="Picture 9" descr="C:\Users\1\Desktop\запоминаем словарные слова\солома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20111028">
            <a:off x="5551445" y="4348157"/>
            <a:ext cx="3264819" cy="924841"/>
          </a:xfrm>
          <a:prstGeom prst="rect">
            <a:avLst/>
          </a:prstGeom>
          <a:noFill/>
        </p:spPr>
      </p:pic>
      <p:pic>
        <p:nvPicPr>
          <p:cNvPr id="1034" name="Picture 10" descr="C:\Users\1\Desktop\запоминаем словарные слова\овал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1551708">
            <a:off x="761250" y="3474799"/>
            <a:ext cx="2399189" cy="907025"/>
          </a:xfrm>
          <a:prstGeom prst="rect">
            <a:avLst/>
          </a:prstGeom>
          <a:noFill/>
        </p:spPr>
      </p:pic>
      <p:pic>
        <p:nvPicPr>
          <p:cNvPr id="14" name="Picture 2" descr="C:\Users\1\Desktop\запоминаем словарные слова\алмаз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 rot="845667">
            <a:off x="542899" y="4264109"/>
            <a:ext cx="3439335" cy="10440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79634" y="20545"/>
            <a:ext cx="184731" cy="416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9204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92696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учащихся по запоминанию словарных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 на основе ассоциаций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1.Проговорить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слово по слогам.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Объяснить значение слова 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Поставить ударение.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Найти безударную гласную.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5.Подобрать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ассоциации к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букве, которую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нельзя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проверить.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Составить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предложение со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словом.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 Подчеркнуть безударную гласную в слове (найти «опасное место»).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Записать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слова в «веселый словарик»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начале следующего урока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повторить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записанное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825219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Проговариваем слово по слогам: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О-вал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Объясняем значение слова: слово произошло от лат.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ovum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яйцо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 как нарисовать овал? 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 помощь брата я позвал. 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Брат взял фломастер и искусно 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Мне </a:t>
            </a: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овал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нарис</a:t>
            </a: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овал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 слегка окружность сплюсни, 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Получается </a:t>
            </a: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ОВАЛ. 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Сколько раз его видал,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ванной зеркало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овал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Овал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окружность удлинённая 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рожица в ней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удивлённая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Ставим ударение («зовем слово») 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(ударение падает на гласную «а»)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Безударная гласная «а»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Какую букву нельзя проверить?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Это буква «О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Попробуйте, используя имеющиеся у вас знания, подобрать ассоциации к проверяемой букве.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Придумайте предложение с изученным словом: «Я нарисовал большой овал».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Подчеркните безударную гласную в словарном слове: «Я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нарисовал большой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вал».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Запишите слово в «веселый словарик»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1\Desktop\семинар Краснодар\запоминаем словарные слова - копия\овал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4437112"/>
            <a:ext cx="1872208" cy="723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692696"/>
            <a:ext cx="8100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Чтобы </a:t>
            </a:r>
            <a:r>
              <a:rPr lang="ru-RU" sz="1600" b="1" dirty="0" smtClean="0"/>
              <a:t>запомнить информацию </a:t>
            </a:r>
            <a:r>
              <a:rPr lang="ru-RU" sz="1600" b="1" dirty="0"/>
              <a:t>как можно лучше, надо обязательно ставить цель – не только воспринять материал, но и действительно его запомнить, </a:t>
            </a:r>
            <a:r>
              <a:rPr lang="ru-RU" sz="1600" b="1" i="1" u="sng" dirty="0"/>
              <a:t>уметь самостоятельно использовать</a:t>
            </a:r>
            <a:r>
              <a:rPr lang="ru-RU" sz="1600" b="1" dirty="0"/>
              <a:t> полученные знания.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2060848"/>
            <a:ext cx="4937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Приемы запоминания информации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924944"/>
            <a:ext cx="2656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</a:rPr>
              <a:t>метод записывания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 или переписывания</a:t>
            </a:r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3356992"/>
            <a:ext cx="2351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</a:rPr>
              <a:t>метод повторения</a:t>
            </a:r>
          </a:p>
          <a:p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4005064"/>
            <a:ext cx="496802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</a:rPr>
              <a:t>интеллектуальная работа с материалом</a:t>
            </a:r>
            <a:endParaRPr lang="ru-RU" sz="1600" i="1" dirty="0" smtClean="0">
              <a:solidFill>
                <a:srgbClr val="002060"/>
              </a:solidFill>
            </a:endParaRPr>
          </a:p>
          <a:p>
            <a:endParaRPr lang="ru-RU" i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771800" y="2492896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499992" y="2564904"/>
            <a:ext cx="14401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96136" y="2492896"/>
            <a:ext cx="1008112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1\Desktop\медвежонок , закладки\DSC_906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4509120"/>
            <a:ext cx="2736304" cy="1812357"/>
          </a:xfrm>
          <a:prstGeom prst="rect">
            <a:avLst/>
          </a:prstGeom>
          <a:noFill/>
        </p:spPr>
      </p:pic>
      <p:pic>
        <p:nvPicPr>
          <p:cNvPr id="2051" name="Picture 3" descr="C:\Users\1\Desktop\медвежонок , закладки\DSC_905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4581128"/>
            <a:ext cx="2661472" cy="17627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247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2276872"/>
            <a:ext cx="4654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Метод ассоциативного запоминания слов.</a:t>
            </a:r>
            <a:endParaRPr lang="ru-RU" b="1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85293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Суть метода.</a:t>
            </a:r>
            <a:r>
              <a:rPr lang="ru-RU" sz="1600" dirty="0"/>
              <a:t> Трудная орфограмма словарного слова связывается с ярким ассоциативным образом, который вспоминается при написании данного словарного слова, помогая правильно написать орфограмму.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620688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Проблема:  </a:t>
            </a:r>
            <a:endParaRPr lang="en-US" sz="1600" b="1" dirty="0" smtClean="0"/>
          </a:p>
          <a:p>
            <a:r>
              <a:rPr lang="ru-RU" sz="1600" dirty="0" smtClean="0"/>
              <a:t>дети </a:t>
            </a:r>
            <a:r>
              <a:rPr lang="ru-RU" sz="1600" dirty="0"/>
              <a:t>допускают ошибки в написании словарных слов. </a:t>
            </a:r>
            <a:endParaRPr lang="ru-RU" sz="1600" dirty="0" smtClean="0"/>
          </a:p>
          <a:p>
            <a:endParaRPr lang="en-US" sz="1600" b="1" dirty="0" smtClean="0"/>
          </a:p>
          <a:p>
            <a:r>
              <a:rPr lang="ru-RU" sz="1600" b="1" dirty="0" smtClean="0"/>
              <a:t>Решение</a:t>
            </a:r>
            <a:r>
              <a:rPr lang="ru-RU" sz="1600" b="1" dirty="0"/>
              <a:t>: </a:t>
            </a:r>
            <a:endParaRPr lang="en-US" sz="1600" b="1" dirty="0" smtClean="0"/>
          </a:p>
          <a:p>
            <a:r>
              <a:rPr lang="ru-RU" sz="1600" dirty="0" smtClean="0"/>
              <a:t>надо </a:t>
            </a:r>
            <a:r>
              <a:rPr lang="ru-RU" sz="1600" dirty="0"/>
              <a:t>помочь учащимся запоминать слова, не заучивая их наизусть. </a:t>
            </a:r>
          </a:p>
        </p:txBody>
      </p:sp>
      <p:pic>
        <p:nvPicPr>
          <p:cNvPr id="5123" name="Picture 3" descr="http://nsportal.ru/sites/default/files/styles/media_gallery_large/public/yabloko_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4149080"/>
            <a:ext cx="4248472" cy="1065078"/>
          </a:xfrm>
          <a:prstGeom prst="rect">
            <a:avLst/>
          </a:prstGeom>
          <a:noFill/>
        </p:spPr>
      </p:pic>
      <p:pic>
        <p:nvPicPr>
          <p:cNvPr id="5127" name="Picture 7" descr="http://nsportal.ru/sites/default/files/styles/media_gallery_large/public/kopeyk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4077072"/>
            <a:ext cx="3744416" cy="1080120"/>
          </a:xfrm>
          <a:prstGeom prst="rect">
            <a:avLst/>
          </a:prstGeom>
          <a:noFill/>
        </p:spPr>
      </p:pic>
      <p:pic>
        <p:nvPicPr>
          <p:cNvPr id="9" name="Picture 2" descr="http://nsportal.ru/sites/default/files/styles/media_gallery_large/public/vostok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43808" y="5157192"/>
            <a:ext cx="3816424" cy="11521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1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   </a:t>
            </a:r>
            <a:r>
              <a:rPr lang="ru-RU" sz="1600" b="1" dirty="0"/>
              <a:t>Суть этого метода заключается </a:t>
            </a:r>
            <a:r>
              <a:rPr lang="ru-RU" sz="1600" dirty="0"/>
              <a:t>в том, что трудная орфограмма словарного слова связывается с </a:t>
            </a:r>
            <a:r>
              <a:rPr lang="ru-RU" sz="1600" b="1" dirty="0"/>
              <a:t>ярким ассоциативным образом</a:t>
            </a:r>
            <a:r>
              <a:rPr lang="ru-RU" sz="1600" dirty="0"/>
              <a:t>, который вспоминается при написании данного слова, помогая правильно написать орфограмму. Таким образом, это – </a:t>
            </a:r>
            <a:r>
              <a:rPr lang="ru-RU" sz="1600" b="1" dirty="0"/>
              <a:t>метод ярких ассоциаций</a:t>
            </a:r>
            <a:r>
              <a:rPr lang="ru-RU" b="1" dirty="0"/>
              <a:t>. </a:t>
            </a:r>
            <a:endParaRPr lang="en-US" b="1" dirty="0" smtClean="0"/>
          </a:p>
          <a:p>
            <a:pPr algn="just"/>
            <a:endParaRPr lang="en-US" b="1" dirty="0" smtClean="0"/>
          </a:p>
          <a:p>
            <a:pPr algn="just"/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916832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Ассоциативный образ подбирается так, чтобы он был связан со словарным словом каким-то общим признаком: 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цветом,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dirty="0"/>
              <a:t>формой, 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действием</a:t>
            </a:r>
            <a:r>
              <a:rPr lang="ru-RU" sz="1600" dirty="0"/>
              <a:t>, 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материалом</a:t>
            </a:r>
            <a:r>
              <a:rPr lang="ru-RU" sz="1600" dirty="0"/>
              <a:t>, 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количеством</a:t>
            </a:r>
            <a:r>
              <a:rPr lang="ru-RU" sz="1600" dirty="0"/>
              <a:t>, 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звучанием</a:t>
            </a:r>
            <a:r>
              <a:rPr lang="ru-RU" sz="1600" dirty="0"/>
              <a:t>, 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назначением</a:t>
            </a:r>
            <a:r>
              <a:rPr lang="ru-RU" sz="1600" dirty="0"/>
              <a:t>, 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местом </a:t>
            </a:r>
            <a:r>
              <a:rPr lang="ru-RU" sz="1600" dirty="0"/>
              <a:t>расположения и т.д. </a:t>
            </a:r>
          </a:p>
        </p:txBody>
      </p:sp>
      <p:pic>
        <p:nvPicPr>
          <p:cNvPr id="4102" name="Picture 6" descr="http://nsportal.ru/sites/default/files/styles/media_gallery_large/public/koncer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4869160"/>
            <a:ext cx="4464496" cy="792088"/>
          </a:xfrm>
          <a:prstGeom prst="rect">
            <a:avLst/>
          </a:prstGeom>
          <a:noFill/>
        </p:spPr>
      </p:pic>
      <p:pic>
        <p:nvPicPr>
          <p:cNvPr id="1026" name="Picture 2" descr="C:\Users\1\Desktop\петух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4725144"/>
            <a:ext cx="3456384" cy="720080"/>
          </a:xfrm>
          <a:prstGeom prst="rect">
            <a:avLst/>
          </a:prstGeom>
          <a:noFill/>
        </p:spPr>
      </p:pic>
      <p:pic>
        <p:nvPicPr>
          <p:cNvPr id="4" name="Picture 2" descr="C:\Users\1\Desktop\математик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15816" y="5733256"/>
            <a:ext cx="3888432" cy="7129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навязывайте ребенку своей ассоциации!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наличие у каждого своего ассоциативного образа при данных требованиях: связь и общая заданная орфограмма. 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2132856"/>
            <a:ext cx="745909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/>
              <a:t>г</a:t>
            </a:r>
            <a:r>
              <a:rPr lang="ru-RU" sz="4000" dirty="0" err="1">
                <a:solidFill>
                  <a:srgbClr val="92D050"/>
                </a:solidFill>
              </a:rPr>
              <a:t>А</a:t>
            </a:r>
            <a:r>
              <a:rPr lang="ru-RU" sz="4000" dirty="0" err="1"/>
              <a:t>зета</a:t>
            </a:r>
            <a:r>
              <a:rPr lang="ru-RU" sz="4000" dirty="0"/>
              <a:t> - </a:t>
            </a:r>
            <a:r>
              <a:rPr lang="ru-RU" sz="4000" dirty="0" err="1"/>
              <a:t>бум</a:t>
            </a:r>
            <a:r>
              <a:rPr lang="ru-RU" sz="4000" dirty="0" err="1">
                <a:solidFill>
                  <a:srgbClr val="92D050"/>
                </a:solidFill>
              </a:rPr>
              <a:t>А</a:t>
            </a:r>
            <a:r>
              <a:rPr lang="ru-RU" sz="4000" dirty="0" err="1"/>
              <a:t>га</a:t>
            </a:r>
            <a:r>
              <a:rPr lang="ru-RU" sz="4000" dirty="0"/>
              <a:t>,</a:t>
            </a:r>
            <a:br>
              <a:rPr lang="ru-RU" sz="4000" dirty="0"/>
            </a:br>
            <a:r>
              <a:rPr lang="ru-RU" sz="4000" dirty="0" err="1"/>
              <a:t>к</a:t>
            </a:r>
            <a:r>
              <a:rPr lang="ru-RU" sz="4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О</a:t>
            </a:r>
            <a:r>
              <a:rPr lang="ru-RU" sz="4000" dirty="0" err="1"/>
              <a:t>нцерт</a:t>
            </a:r>
            <a:r>
              <a:rPr lang="ru-RU" sz="4000" dirty="0"/>
              <a:t> – </a:t>
            </a: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</a:t>
            </a:r>
            <a:r>
              <a:rPr lang="ru-RU" sz="4000" dirty="0" smtClean="0"/>
              <a:t>ркестр – </a:t>
            </a:r>
            <a:r>
              <a:rPr lang="ru-RU" sz="4000" dirty="0" err="1" smtClean="0"/>
              <a:t>н</a:t>
            </a:r>
            <a:r>
              <a:rPr lang="ru-RU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</a:t>
            </a:r>
            <a:r>
              <a:rPr lang="ru-RU" sz="4000" dirty="0" err="1" smtClean="0"/>
              <a:t>та</a:t>
            </a:r>
            <a:r>
              <a:rPr lang="ru-RU" sz="4000" dirty="0" smtClean="0"/>
              <a:t>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err="1"/>
              <a:t>з</a:t>
            </a:r>
            <a:r>
              <a:rPr lang="ru-RU" sz="4000" dirty="0" err="1">
                <a:solidFill>
                  <a:srgbClr val="00B0F0"/>
                </a:solidFill>
              </a:rPr>
              <a:t>А</a:t>
            </a:r>
            <a:r>
              <a:rPr lang="ru-RU" sz="4000" dirty="0" err="1"/>
              <a:t>вод</a:t>
            </a:r>
            <a:r>
              <a:rPr lang="ru-RU" sz="4000" dirty="0"/>
              <a:t> - </a:t>
            </a:r>
            <a:r>
              <a:rPr lang="ru-RU" sz="4000" dirty="0" err="1"/>
              <a:t>труб</a:t>
            </a:r>
            <a:r>
              <a:rPr lang="ru-RU" sz="4000" dirty="0" err="1">
                <a:solidFill>
                  <a:srgbClr val="00B0F0"/>
                </a:solidFill>
              </a:rPr>
              <a:t>А</a:t>
            </a:r>
            <a:r>
              <a:rPr lang="ru-RU" sz="4000" dirty="0"/>
              <a:t>,</a:t>
            </a:r>
            <a:br>
              <a:rPr lang="ru-RU" sz="4000" dirty="0"/>
            </a:br>
            <a:r>
              <a:rPr lang="ru-RU" sz="4000" dirty="0" err="1"/>
              <a:t>л</a:t>
            </a:r>
            <a:r>
              <a:rPr lang="ru-RU" sz="4000" dirty="0" err="1">
                <a:solidFill>
                  <a:srgbClr val="FF0000"/>
                </a:solidFill>
              </a:rPr>
              <a:t>А</a:t>
            </a:r>
            <a:r>
              <a:rPr lang="ru-RU" sz="4000" dirty="0" err="1"/>
              <a:t>донь</a:t>
            </a:r>
            <a:r>
              <a:rPr lang="ru-RU" sz="4000" dirty="0"/>
              <a:t> - </a:t>
            </a:r>
            <a:r>
              <a:rPr lang="ru-RU" sz="4000" dirty="0" err="1"/>
              <a:t>п</a:t>
            </a:r>
            <a:r>
              <a:rPr lang="ru-RU" sz="4000" dirty="0" err="1">
                <a:solidFill>
                  <a:srgbClr val="FF0000"/>
                </a:solidFill>
              </a:rPr>
              <a:t>А</a:t>
            </a:r>
            <a:r>
              <a:rPr lang="ru-RU" sz="4000" dirty="0" err="1"/>
              <a:t>льцы</a:t>
            </a:r>
            <a:r>
              <a:rPr lang="ru-RU" sz="4000" dirty="0"/>
              <a:t>,</a:t>
            </a:r>
            <a:br>
              <a:rPr lang="ru-RU" sz="4000" dirty="0"/>
            </a:br>
            <a:r>
              <a:rPr lang="ru-RU" sz="4000" dirty="0" err="1"/>
              <a:t>к</a:t>
            </a:r>
            <a:r>
              <a:rPr lang="ru-RU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А</a:t>
            </a:r>
            <a:r>
              <a:rPr lang="ru-RU" sz="4000" dirty="0" err="1"/>
              <a:t>пуста</a:t>
            </a:r>
            <a:r>
              <a:rPr lang="ru-RU" sz="4000" dirty="0"/>
              <a:t> - </a:t>
            </a:r>
            <a:r>
              <a:rPr lang="ru-RU" sz="4000" dirty="0" err="1"/>
              <a:t>сал</a:t>
            </a:r>
            <a:r>
              <a:rPr lang="ru-RU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А</a:t>
            </a:r>
            <a:r>
              <a:rPr lang="ru-RU" sz="4000" dirty="0" err="1"/>
              <a:t>т</a:t>
            </a:r>
            <a:r>
              <a:rPr lang="ru-RU" sz="4000" dirty="0"/>
              <a:t> </a:t>
            </a:r>
          </a:p>
          <a:p>
            <a:r>
              <a:rPr lang="ru-RU" sz="4000" dirty="0" err="1"/>
              <a:t>в</a:t>
            </a:r>
            <a:r>
              <a:rPr lang="ru-RU" sz="40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О</a:t>
            </a:r>
            <a:r>
              <a:rPr lang="ru-RU" sz="4000" dirty="0" err="1"/>
              <a:t>сток</a:t>
            </a:r>
            <a:r>
              <a:rPr lang="ru-RU" sz="4000" dirty="0"/>
              <a:t> – </a:t>
            </a:r>
            <a:r>
              <a:rPr lang="ru-RU" sz="4000" dirty="0" err="1"/>
              <a:t>к</a:t>
            </a:r>
            <a:r>
              <a:rPr lang="ru-RU" sz="40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О</a:t>
            </a:r>
            <a:r>
              <a:rPr lang="ru-RU" sz="4000" dirty="0" err="1"/>
              <a:t>мпас</a:t>
            </a:r>
            <a:r>
              <a:rPr lang="ru-RU" sz="4000" dirty="0"/>
              <a:t> </a:t>
            </a:r>
          </a:p>
          <a:p>
            <a:endParaRPr lang="ru-RU" sz="16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Выражение </a:t>
            </a:r>
            <a:r>
              <a:rPr lang="ru-RU" sz="1600" dirty="0"/>
              <a:t>информации в легкой и интересной </a:t>
            </a:r>
            <a:r>
              <a:rPr lang="ru-RU" sz="1600" i="1" dirty="0"/>
              <a:t>ассоциативной </a:t>
            </a:r>
            <a:r>
              <a:rPr lang="ru-RU" sz="1600" dirty="0"/>
              <a:t>форме дает ребенку понять, что </a:t>
            </a:r>
            <a:r>
              <a:rPr lang="ru-RU" sz="1600" b="1" dirty="0"/>
              <a:t>он и сам способен </a:t>
            </a:r>
            <a:r>
              <a:rPr lang="ru-RU" sz="1600" dirty="0"/>
              <a:t>создавать ассоциативные информационные блоки, </a:t>
            </a:r>
            <a:r>
              <a:rPr lang="ru-RU" sz="1600" b="1" dirty="0"/>
              <a:t>способен самостоятельно </a:t>
            </a:r>
            <a:r>
              <a:rPr lang="ru-RU" sz="1600" dirty="0"/>
              <a:t>(пусть интуитивно) </a:t>
            </a:r>
            <a:r>
              <a:rPr lang="ru-RU" sz="1600" b="1" dirty="0"/>
              <a:t>пользоваться</a:t>
            </a:r>
            <a:r>
              <a:rPr lang="ru-RU" sz="1600" dirty="0"/>
              <a:t> теми </a:t>
            </a:r>
            <a:r>
              <a:rPr lang="ru-RU" sz="1600" b="1" dirty="0"/>
              <a:t>приемами,</a:t>
            </a:r>
            <a:r>
              <a:rPr lang="ru-RU" sz="1600" dirty="0"/>
              <a:t> о которых я вам рассказала, </a:t>
            </a:r>
            <a:r>
              <a:rPr lang="ru-RU" sz="1600" b="1" dirty="0"/>
              <a:t>сам способен превратить трудный материал в доступный для себя и других. </a:t>
            </a:r>
          </a:p>
        </p:txBody>
      </p:sp>
      <p:pic>
        <p:nvPicPr>
          <p:cNvPr id="1026" name="Picture 2" descr="C:\Users\1\Desktop\опыт фотографии словарные слова\DSC_91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3212976"/>
            <a:ext cx="3384376" cy="2241599"/>
          </a:xfrm>
          <a:prstGeom prst="rect">
            <a:avLst/>
          </a:prstGeom>
          <a:noFill/>
        </p:spPr>
      </p:pic>
      <p:pic>
        <p:nvPicPr>
          <p:cNvPr id="1027" name="Picture 3" descr="C:\Users\1\Desktop\опыт фотографии словарные слова\DSC_91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4005064"/>
            <a:ext cx="3672408" cy="2432375"/>
          </a:xfrm>
          <a:prstGeom prst="rect">
            <a:avLst/>
          </a:prstGeom>
          <a:noFill/>
        </p:spPr>
      </p:pic>
      <p:pic>
        <p:nvPicPr>
          <p:cNvPr id="1029" name="Picture 5" descr="http://nsportal.ru/sites/default/files/styles/media_gallery_large/public/shalash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616" y="5517232"/>
            <a:ext cx="3528392" cy="893860"/>
          </a:xfrm>
          <a:prstGeom prst="rect">
            <a:avLst/>
          </a:prstGeom>
          <a:noFill/>
        </p:spPr>
      </p:pic>
      <p:pic>
        <p:nvPicPr>
          <p:cNvPr id="1031" name="Picture 7" descr="http://nsportal.ru/sites/default/files/styles/media_gallery_large/public/obed_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24128" y="2996952"/>
            <a:ext cx="2808312" cy="1120755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27584" y="476672"/>
            <a:ext cx="67914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"Скажи мне, и я забуду. Покажи мне, - я смогу запомнить.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Позволь мне это делать самому, и это станет моим навсегда".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Именно так гласит древняя мудрость.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1\Desktop\опыт фотографии словарные слова\DSC_91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5666" y="3501008"/>
            <a:ext cx="4022564" cy="2664296"/>
          </a:xfrm>
          <a:prstGeom prst="rect">
            <a:avLst/>
          </a:prstGeom>
          <a:noFill/>
        </p:spPr>
      </p:pic>
      <p:pic>
        <p:nvPicPr>
          <p:cNvPr id="25603" name="Picture 3" descr="C:\Users\1\Desktop\опыт фотографии словарные слова\DSC_90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5666" y="404664"/>
            <a:ext cx="4005046" cy="2652693"/>
          </a:xfrm>
          <a:prstGeom prst="rect">
            <a:avLst/>
          </a:prstGeom>
          <a:noFill/>
        </p:spPr>
      </p:pic>
      <p:pic>
        <p:nvPicPr>
          <p:cNvPr id="25604" name="Picture 4" descr="C:\Users\1\Desktop\опыт фотографии словарные слова\DSC_91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410698"/>
            <a:ext cx="4032448" cy="2670842"/>
          </a:xfrm>
          <a:prstGeom prst="rect">
            <a:avLst/>
          </a:prstGeom>
          <a:noFill/>
        </p:spPr>
      </p:pic>
      <p:pic>
        <p:nvPicPr>
          <p:cNvPr id="25605" name="Picture 5" descr="C:\Users\1\Desktop\опыт фотографии словарные слова\DSC_908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3501008"/>
            <a:ext cx="4022562" cy="266429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71600" y="3140968"/>
            <a:ext cx="895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класс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6165304"/>
            <a:ext cx="895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 класс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3140968"/>
            <a:ext cx="895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 класс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12160" y="6165304"/>
            <a:ext cx="895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класс</a:t>
            </a:r>
            <a:endParaRPr lang="ru-RU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nsportal.ru/sites/default/files/styles/media_gallery_large/public/toma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980728"/>
            <a:ext cx="4104456" cy="17281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21509" y="404664"/>
            <a:ext cx="31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Ассоциации по форме</a:t>
            </a:r>
            <a:endParaRPr lang="ru-RU" b="1" dirty="0"/>
          </a:p>
        </p:txBody>
      </p:sp>
      <p:pic>
        <p:nvPicPr>
          <p:cNvPr id="23556" name="Picture 4" descr="http://nsportal.ru/sites/default/files/styles/media_gallery_large/public/vorot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996952"/>
            <a:ext cx="4392488" cy="1322872"/>
          </a:xfrm>
          <a:prstGeom prst="rect">
            <a:avLst/>
          </a:prstGeom>
          <a:noFill/>
        </p:spPr>
      </p:pic>
      <p:pic>
        <p:nvPicPr>
          <p:cNvPr id="23558" name="Picture 6" descr="http://nsportal.ru/sites/default/files/styles/media_gallery_large/public/ogurec_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51512" y="2636912"/>
            <a:ext cx="3843427" cy="1512168"/>
          </a:xfrm>
          <a:prstGeom prst="rect">
            <a:avLst/>
          </a:prstGeom>
          <a:noFill/>
        </p:spPr>
      </p:pic>
      <p:pic>
        <p:nvPicPr>
          <p:cNvPr id="23560" name="Picture 8" descr="http://nsportal.ru/sites/default/files/styles/media_gallery_large/public/karandash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59632" y="4797152"/>
            <a:ext cx="7344816" cy="1512168"/>
          </a:xfrm>
          <a:prstGeom prst="rect">
            <a:avLst/>
          </a:prstGeom>
          <a:noFill/>
        </p:spPr>
      </p:pic>
      <p:pic>
        <p:nvPicPr>
          <p:cNvPr id="23562" name="Picture 10" descr="http://nsportal.ru/sites/default/files/styles/media_gallery_large/public/oreh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4048" y="980728"/>
            <a:ext cx="3816424" cy="1614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332656"/>
            <a:ext cx="6074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Ассоциации по эмоциональному состоянию</a:t>
            </a:r>
            <a:endParaRPr lang="ru-RU" b="1" dirty="0"/>
          </a:p>
        </p:txBody>
      </p:sp>
      <p:pic>
        <p:nvPicPr>
          <p:cNvPr id="24578" name="Picture 2" descr="http://nsportal.ru/sites/default/files/styles/media_gallery_large/public/tosk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2" y="836712"/>
            <a:ext cx="3672408" cy="903978"/>
          </a:xfrm>
          <a:prstGeom prst="rect">
            <a:avLst/>
          </a:prstGeom>
          <a:noFill/>
        </p:spPr>
      </p:pic>
      <p:pic>
        <p:nvPicPr>
          <p:cNvPr id="24580" name="Picture 4" descr="http://nsportal.ru/sites/default/files/styles/media_gallery_large/public/horosh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1772816"/>
            <a:ext cx="4984554" cy="10081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67744" y="2852936"/>
            <a:ext cx="506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Ассоциации по вкусовым качествам</a:t>
            </a:r>
            <a:endParaRPr lang="ru-RU" b="1" dirty="0"/>
          </a:p>
        </p:txBody>
      </p:sp>
      <p:pic>
        <p:nvPicPr>
          <p:cNvPr id="7" name="Picture 2" descr="http://nsportal.ru/sites/default/files/styles/media_gallery_large/public/limo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3284984"/>
            <a:ext cx="7668344" cy="936104"/>
          </a:xfrm>
          <a:prstGeom prst="rect">
            <a:avLst/>
          </a:prstGeom>
          <a:noFill/>
        </p:spPr>
      </p:pic>
      <p:pic>
        <p:nvPicPr>
          <p:cNvPr id="8" name="Picture 4" descr="http://nsportal.ru/sites/default/files/styles/media_gallery_large/public/apelsin_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43608" y="4221088"/>
            <a:ext cx="6768752" cy="1224136"/>
          </a:xfrm>
          <a:prstGeom prst="rect">
            <a:avLst/>
          </a:prstGeom>
          <a:noFill/>
        </p:spPr>
      </p:pic>
      <p:pic>
        <p:nvPicPr>
          <p:cNvPr id="24581" name="Picture 5" descr="C:\Users\1\Desktop\арбуз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43608" y="5373216"/>
            <a:ext cx="6912768" cy="1090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5536" y="92333"/>
            <a:ext cx="83529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Хорошая память – это не способность, а искусство, система навыков и умений. Даже одаренные музыканты каждый день играют гаммы. Практика и еще раз практика!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Даниэль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Лапп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84969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sz="1600" i="1" dirty="0" smtClean="0"/>
              <a:t>Важнейшей </a:t>
            </a:r>
            <a:r>
              <a:rPr lang="ru-RU" sz="1600" i="1" dirty="0"/>
              <a:t>задачей современной системы образования является </a:t>
            </a:r>
            <a:r>
              <a:rPr lang="ru-RU" sz="1600" b="1" i="1" dirty="0"/>
              <a:t>обеспечение школьникам умения учиться, способности к саморазвитию и самосовершенствованию.</a:t>
            </a:r>
            <a:r>
              <a:rPr lang="ru-RU" sz="1600" i="1" dirty="0"/>
              <a:t>  А одним из принципов организации этого процесса заключается в том, что учащиеся </a:t>
            </a:r>
            <a:r>
              <a:rPr lang="ru-RU" sz="1600" b="1" i="1" dirty="0"/>
              <a:t>должны стать активными участниками процесса изучения нового материала. </a:t>
            </a:r>
            <a:endParaRPr lang="ru-RU" sz="1600" b="1" i="1" dirty="0" smtClean="0"/>
          </a:p>
          <a:p>
            <a:pPr algn="just"/>
            <a:r>
              <a:rPr lang="ru-RU" sz="1600" i="1" dirty="0" smtClean="0"/>
              <a:t>Главная </a:t>
            </a:r>
            <a:r>
              <a:rPr lang="ru-RU" sz="1600" i="1" dirty="0"/>
              <a:t>же задача и обязанность учителя – помочь ребенку принять и выполнить принятое им решение.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653136"/>
            <a:ext cx="61206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/>
              <a:t>Для решения поставленных  задач и достижения максимального результата эффективно </a:t>
            </a:r>
            <a:r>
              <a:rPr lang="ru-RU" sz="1600" b="1" i="1" dirty="0"/>
              <a:t>использование творческих приемов. </a:t>
            </a:r>
            <a:r>
              <a:rPr lang="ru-RU" sz="1600" i="1" dirty="0"/>
              <a:t>Ярким примером может послужить работа по изучению словарных слов младшими школьниками.</a:t>
            </a:r>
          </a:p>
          <a:p>
            <a:endParaRPr lang="ru-RU" dirty="0"/>
          </a:p>
        </p:txBody>
      </p:sp>
      <p:pic>
        <p:nvPicPr>
          <p:cNvPr id="9219" name="Picture 3" descr="http://nsportal.ru/sites/default/files/styles/media_gallery_large/public/diplom_10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04248" y="3717032"/>
            <a:ext cx="1872208" cy="26986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476672"/>
            <a:ext cx="74888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Победитель Всероссийского  конкурса </a:t>
            </a:r>
            <a:r>
              <a:rPr lang="ru-RU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Рисуем словарные слова</a:t>
            </a:r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место </a:t>
            </a:r>
            <a:r>
              <a:rPr lang="ru-RU" sz="16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Татулян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Анна (</a:t>
            </a:r>
            <a:r>
              <a:rPr lang="ru-RU" sz="16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Дельфин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СОШ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№18 г. Сочи, 2013 г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C:\Users\1\Desktop\Безымянны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628800"/>
            <a:ext cx="8147354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3528" y="981889"/>
            <a:ext cx="83884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Предлагаемый вашему вниманию весёлый оригинальный обучающий орфографический словарик иллюстрирует замечательный метод запоминания написания трудных слов – метод ярких ассоциаций. Читайте, пробуйте, положительные результаты обязательно будут! Пусть мои рекомендации будут маленькой ступенькой к достижению поставленной цели:  формировани</a:t>
            </a:r>
            <a:r>
              <a:rPr lang="ru-RU" sz="16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функционально грамотной личности.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C:\Users\1\Desktop\амосов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2636913"/>
            <a:ext cx="7056784" cy="36724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Безымянны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620688"/>
            <a:ext cx="8157283" cy="54726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festival.1september.ru/articles/526103/Image772.jpg"/>
          <p:cNvPicPr>
            <a:picLocks noChangeAspect="1" noChangeArrowheads="1"/>
          </p:cNvPicPr>
          <p:nvPr/>
        </p:nvPicPr>
        <p:blipFill>
          <a:blip r:embed="rId2" r:link="rId3" cstate="screen"/>
          <a:srcRect/>
          <a:stretch>
            <a:fillRect/>
          </a:stretch>
        </p:blipFill>
        <p:spPr bwMode="auto">
          <a:xfrm>
            <a:off x="2843808" y="620688"/>
            <a:ext cx="1788224" cy="2088232"/>
          </a:xfrm>
          <a:prstGeom prst="rect">
            <a:avLst/>
          </a:prstGeom>
          <a:noFill/>
        </p:spPr>
      </p:pic>
      <p:pic>
        <p:nvPicPr>
          <p:cNvPr id="1032" name="Picture 8" descr="http://festival.1september.ru/articles/526103/Image773.gif"/>
          <p:cNvPicPr>
            <a:picLocks noChangeAspect="1" noChangeArrowheads="1"/>
          </p:cNvPicPr>
          <p:nvPr/>
        </p:nvPicPr>
        <p:blipFill>
          <a:blip r:embed="rId4" r:link="rId5" cstate="screen"/>
          <a:srcRect/>
          <a:stretch>
            <a:fillRect/>
          </a:stretch>
        </p:blipFill>
        <p:spPr bwMode="auto">
          <a:xfrm>
            <a:off x="6588224" y="3501008"/>
            <a:ext cx="1847384" cy="2160240"/>
          </a:xfrm>
          <a:prstGeom prst="rect">
            <a:avLst/>
          </a:prstGeom>
          <a:noFill/>
        </p:spPr>
      </p:pic>
      <p:pic>
        <p:nvPicPr>
          <p:cNvPr id="1031" name="Picture 7" descr="http://festival.1september.ru/articles/526103/Image774.gif"/>
          <p:cNvPicPr>
            <a:picLocks noChangeAspect="1" noChangeArrowheads="1"/>
          </p:cNvPicPr>
          <p:nvPr/>
        </p:nvPicPr>
        <p:blipFill>
          <a:blip r:embed="rId6" r:link="rId7" cstate="screen"/>
          <a:srcRect/>
          <a:stretch>
            <a:fillRect/>
          </a:stretch>
        </p:blipFill>
        <p:spPr bwMode="auto">
          <a:xfrm>
            <a:off x="4788024" y="764704"/>
            <a:ext cx="1728192" cy="2088232"/>
          </a:xfrm>
          <a:prstGeom prst="rect">
            <a:avLst/>
          </a:prstGeom>
          <a:noFill/>
        </p:spPr>
      </p:pic>
      <p:pic>
        <p:nvPicPr>
          <p:cNvPr id="1030" name="Picture 6" descr="http://festival.1september.ru/articles/526103/Image775.gif"/>
          <p:cNvPicPr>
            <a:picLocks noChangeAspect="1" noChangeArrowheads="1"/>
          </p:cNvPicPr>
          <p:nvPr/>
        </p:nvPicPr>
        <p:blipFill>
          <a:blip r:embed="rId8" r:link="rId9" cstate="screen"/>
          <a:srcRect/>
          <a:stretch>
            <a:fillRect/>
          </a:stretch>
        </p:blipFill>
        <p:spPr bwMode="auto">
          <a:xfrm>
            <a:off x="6660232" y="1124744"/>
            <a:ext cx="1656184" cy="2088232"/>
          </a:xfrm>
          <a:prstGeom prst="rect">
            <a:avLst/>
          </a:prstGeom>
          <a:noFill/>
        </p:spPr>
      </p:pic>
      <p:pic>
        <p:nvPicPr>
          <p:cNvPr id="1029" name="Picture 5" descr="http://festival.1september.ru/articles/526103/Image776.jpg"/>
          <p:cNvPicPr>
            <a:picLocks noChangeAspect="1" noChangeArrowheads="1"/>
          </p:cNvPicPr>
          <p:nvPr/>
        </p:nvPicPr>
        <p:blipFill>
          <a:blip r:embed="rId10" r:link="rId11" cstate="screen"/>
          <a:srcRect/>
          <a:stretch>
            <a:fillRect/>
          </a:stretch>
        </p:blipFill>
        <p:spPr bwMode="auto">
          <a:xfrm>
            <a:off x="4716016" y="3140968"/>
            <a:ext cx="1743075" cy="2114550"/>
          </a:xfrm>
          <a:prstGeom prst="rect">
            <a:avLst/>
          </a:prstGeom>
          <a:noFill/>
        </p:spPr>
      </p:pic>
      <p:pic>
        <p:nvPicPr>
          <p:cNvPr id="1028" name="Picture 4" descr="http://festival.1september.ru/articles/526103/Image777.jpg"/>
          <p:cNvPicPr>
            <a:picLocks noChangeAspect="1" noChangeArrowheads="1"/>
          </p:cNvPicPr>
          <p:nvPr/>
        </p:nvPicPr>
        <p:blipFill>
          <a:blip r:embed="rId12" r:link="rId13" cstate="screen"/>
          <a:srcRect/>
          <a:stretch>
            <a:fillRect/>
          </a:stretch>
        </p:blipFill>
        <p:spPr bwMode="auto">
          <a:xfrm>
            <a:off x="971600" y="476672"/>
            <a:ext cx="1732409" cy="2238375"/>
          </a:xfrm>
          <a:prstGeom prst="rect">
            <a:avLst/>
          </a:prstGeom>
          <a:noFill/>
        </p:spPr>
      </p:pic>
      <p:pic>
        <p:nvPicPr>
          <p:cNvPr id="1027" name="Picture 3" descr="http://festival.1september.ru/articles/526103/Image779.gif"/>
          <p:cNvPicPr>
            <a:picLocks noChangeAspect="1" noChangeArrowheads="1"/>
          </p:cNvPicPr>
          <p:nvPr/>
        </p:nvPicPr>
        <p:blipFill>
          <a:blip r:embed="rId14" r:link="rId15" cstate="screen"/>
          <a:srcRect/>
          <a:stretch>
            <a:fillRect/>
          </a:stretch>
        </p:blipFill>
        <p:spPr bwMode="auto">
          <a:xfrm>
            <a:off x="683568" y="2708920"/>
            <a:ext cx="1943100" cy="2016224"/>
          </a:xfrm>
          <a:prstGeom prst="rect">
            <a:avLst/>
          </a:prstGeom>
          <a:noFill/>
        </p:spPr>
      </p:pic>
      <p:pic>
        <p:nvPicPr>
          <p:cNvPr id="1026" name="Picture 2" descr="http://festival.1september.ru/articles/526103/Image780.gif"/>
          <p:cNvPicPr>
            <a:picLocks noChangeAspect="1" noChangeArrowheads="1"/>
          </p:cNvPicPr>
          <p:nvPr/>
        </p:nvPicPr>
        <p:blipFill>
          <a:blip r:embed="rId16" r:link="rId17" cstate="screen"/>
          <a:srcRect/>
          <a:stretch>
            <a:fillRect/>
          </a:stretch>
        </p:blipFill>
        <p:spPr bwMode="auto">
          <a:xfrm>
            <a:off x="2843808" y="2996952"/>
            <a:ext cx="1662730" cy="1944216"/>
          </a:xfrm>
          <a:prstGeom prst="rect">
            <a:avLst/>
          </a:prstGeom>
          <a:noFill/>
        </p:spPr>
      </p:pic>
      <p:pic>
        <p:nvPicPr>
          <p:cNvPr id="1025" name="Picture 1" descr="ттт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1331640" y="4797152"/>
            <a:ext cx="1377724" cy="1511052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275856" y="594928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Минутка «</a:t>
            </a:r>
            <a:r>
              <a:rPr lang="ru-RU" dirty="0" err="1" smtClean="0"/>
              <a:t>Вообразилия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разобрать\фото\кляксография\P108044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764703"/>
            <a:ext cx="3745345" cy="2504517"/>
          </a:xfrm>
          <a:prstGeom prst="rect">
            <a:avLst/>
          </a:prstGeom>
          <a:noFill/>
        </p:spPr>
      </p:pic>
      <p:pic>
        <p:nvPicPr>
          <p:cNvPr id="3075" name="Picture 3" descr="C:\Users\1\Desktop\разобрать\фото\кляксография\P108043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764704"/>
            <a:ext cx="3816424" cy="2552233"/>
          </a:xfrm>
          <a:prstGeom prst="rect">
            <a:avLst/>
          </a:prstGeom>
          <a:noFill/>
        </p:spPr>
      </p:pic>
      <p:pic>
        <p:nvPicPr>
          <p:cNvPr id="3076" name="Picture 4" descr="C:\Users\1\Desktop\разобрать\фото\кляксография\P108045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5" y="3356992"/>
            <a:ext cx="3768643" cy="2520280"/>
          </a:xfrm>
          <a:prstGeom prst="rect">
            <a:avLst/>
          </a:prstGeom>
          <a:noFill/>
        </p:spPr>
      </p:pic>
      <p:pic>
        <p:nvPicPr>
          <p:cNvPr id="3077" name="Picture 5" descr="C:\Users\1\Desktop\разобрать\фото\кляксография\P108043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3356992"/>
            <a:ext cx="3816424" cy="25522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</a:t>
            </a:r>
            <a:r>
              <a:rPr lang="ru-RU" b="1" dirty="0" smtClean="0"/>
              <a:t>опрос: </a:t>
            </a:r>
            <a:r>
              <a:rPr lang="ru-RU" b="1" dirty="0"/>
              <a:t>«Почему одна информация </a:t>
            </a:r>
            <a:r>
              <a:rPr lang="ru-RU" b="1" dirty="0" smtClean="0"/>
              <a:t>запоминается</a:t>
            </a:r>
            <a:endParaRPr lang="en-US" b="1" dirty="0" smtClean="0"/>
          </a:p>
          <a:p>
            <a:pPr algn="ctr"/>
            <a:r>
              <a:rPr lang="ru-RU" b="1" dirty="0" smtClean="0"/>
              <a:t>лучше</a:t>
            </a:r>
            <a:r>
              <a:rPr lang="ru-RU" b="1" dirty="0"/>
              <a:t>, а другая – хуже</a:t>
            </a:r>
            <a:r>
              <a:rPr lang="ru-RU" b="1" dirty="0" smtClean="0"/>
              <a:t>?»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628800"/>
            <a:ext cx="4320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Образная </a:t>
            </a:r>
            <a:r>
              <a:rPr lang="ru-RU" sz="1600" b="1" i="1" dirty="0" smtClean="0"/>
              <a:t>информация</a:t>
            </a:r>
            <a:r>
              <a:rPr lang="ru-RU" sz="1600" b="1" dirty="0"/>
              <a:t> </a:t>
            </a:r>
            <a:endParaRPr lang="ru-RU" sz="1600" b="1" dirty="0" smtClean="0"/>
          </a:p>
          <a:p>
            <a:pPr algn="just"/>
            <a:r>
              <a:rPr lang="ru-RU" sz="1600" dirty="0" smtClean="0"/>
              <a:t>запоминается </a:t>
            </a:r>
            <a:r>
              <a:rPr lang="ru-RU" sz="1600" dirty="0"/>
              <a:t>хорошо, т.к. она наиболее всего приближена к функционированию нашего мозга. Всем известно, что мозг «настроен» на образы, оперирует образами и </a:t>
            </a:r>
            <a:r>
              <a:rPr lang="ru-RU" sz="1600" b="1" i="1" dirty="0"/>
              <a:t>запоминает образы «автоматически».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8064" y="1700808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Речевая (текстовая) информация</a:t>
            </a:r>
            <a:r>
              <a:rPr lang="ru-RU" sz="1600" dirty="0"/>
              <a:t> </a:t>
            </a:r>
            <a:endParaRPr lang="ru-RU" sz="1600" dirty="0" smtClean="0"/>
          </a:p>
          <a:p>
            <a:pPr algn="just"/>
            <a:r>
              <a:rPr lang="ru-RU" sz="1600" dirty="0" smtClean="0"/>
              <a:t>запоминается </a:t>
            </a:r>
            <a:r>
              <a:rPr lang="ru-RU" sz="1600" dirty="0"/>
              <a:t>хуже, чем образная, т.к. далеко </a:t>
            </a:r>
            <a:r>
              <a:rPr lang="ru-RU" sz="1600" b="1" i="1" dirty="0"/>
              <a:t>не все слова переводятся мозгом в образы</a:t>
            </a:r>
            <a:r>
              <a:rPr lang="ru-RU" sz="1600" dirty="0"/>
              <a:t>. 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0072" y="3861048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Во-первых в </a:t>
            </a:r>
            <a:r>
              <a:rPr lang="ru-RU" sz="1600" dirty="0" smtClean="0"/>
              <a:t>речи и тексте содержится </a:t>
            </a:r>
            <a:r>
              <a:rPr lang="ru-RU" sz="1600" i="1" dirty="0" smtClean="0"/>
              <a:t>меньше слов – образов</a:t>
            </a:r>
            <a:r>
              <a:rPr lang="ru-RU" sz="1600" dirty="0" smtClean="0"/>
              <a:t>, чем в окружающем мире;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во-вторых, </a:t>
            </a:r>
            <a:r>
              <a:rPr lang="ru-RU" sz="1600" i="1" dirty="0" smtClean="0"/>
              <a:t>образы, </a:t>
            </a:r>
            <a:r>
              <a:rPr lang="ru-RU" sz="1600" dirty="0" smtClean="0"/>
              <a:t>создаваемые </a:t>
            </a:r>
            <a:r>
              <a:rPr lang="ru-RU" sz="1600" i="1" dirty="0" smtClean="0"/>
              <a:t>на основе слов «слабее» образов, воспринимаемых зрительно.</a:t>
            </a:r>
          </a:p>
          <a:p>
            <a:endParaRPr lang="ru-RU" sz="1600" dirty="0"/>
          </a:p>
        </p:txBody>
      </p:sp>
      <p:pic>
        <p:nvPicPr>
          <p:cNvPr id="8194" name="Picture 2" descr="http://static.ngs.ru/news/preview/78b8b84c5ddcdc5653fccbc9ea4189a9050ea87c_7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4581128"/>
            <a:ext cx="2477651" cy="1656184"/>
          </a:xfrm>
          <a:prstGeom prst="rect">
            <a:avLst/>
          </a:prstGeom>
          <a:noFill/>
        </p:spPr>
      </p:pic>
      <p:pic>
        <p:nvPicPr>
          <p:cNvPr id="8196" name="Picture 4" descr="http://www.vosid.ru/images/stories/komnati/pistashkovii-cvet-v-interere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95736" y="4005064"/>
            <a:ext cx="2592288" cy="1830065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2987824" y="1412776"/>
            <a:ext cx="57606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80112" y="1340768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39552" y="929626"/>
            <a:ext cx="64087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3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Слуховая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рительная память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Тактильная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память («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тела»)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моциональная память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7891" name="Picture 3" descr="http://pics.livejournal.com/papyrus_net/pic/000510q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72200" y="1916832"/>
            <a:ext cx="2254950" cy="17605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412776"/>
            <a:ext cx="9110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Типы памяти по используемым органам чувств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0466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можно определить как способность к получению, хранению и воспроизведению жизненного опыта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717032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каждого человека свой тип памяти,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это врожденный параметр, который не меняется.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Человек может весьма эффективно обучаться, работать и добиваться прекрасных результатов, если он умеет пользоваться своим типом памяти. Почему же так важен этот параметр? Дело в том, что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от типа памяти зависит способ восприятия мира, способ обучения, поощрения и наказания.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576" y="548680"/>
          <a:ext cx="7704857" cy="5652013"/>
        </p:xfrm>
        <a:graphic>
          <a:graphicData uri="http://schemas.openxmlformats.org/drawingml/2006/table">
            <a:tbl>
              <a:tblPr/>
              <a:tblGrid>
                <a:gridCol w="2568017"/>
                <a:gridCol w="2568017"/>
                <a:gridCol w="2568823"/>
              </a:tblGrid>
              <a:tr h="1473101">
                <a:tc gridSpan="3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Все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виды памяти можно условно разделить </a:t>
                      </a:r>
                      <a:endParaRPr lang="ru-RU" sz="2400" b="1" dirty="0" smtClean="0">
                        <a:latin typeface="Times New Roman"/>
                        <a:ea typeface="Times New Roman"/>
                      </a:endParaRPr>
                    </a:p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три группы: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31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Что запоминает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человек: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предметы и явления, мысли, движения, чувства</a:t>
                      </a: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Как человек запоминает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: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случайно или преднамеренно</a:t>
                      </a:r>
                      <a:endParaRPr lang="ru-RU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Как долго сохраняется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запомненное: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103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Двигательная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Произвольная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Кратковременная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8324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Словесно-логическая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Непроизвольная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Долговременная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103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Образная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Оперативная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692698"/>
          <a:ext cx="8352928" cy="5848339"/>
        </p:xfrm>
        <a:graphic>
          <a:graphicData uri="http://schemas.openxmlformats.org/drawingml/2006/table">
            <a:tbl>
              <a:tblPr/>
              <a:tblGrid>
                <a:gridCol w="4176464"/>
                <a:gridCol w="4176464"/>
              </a:tblGrid>
              <a:tr h="289070">
                <a:tc gridSpan="2"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Законы памяти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240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Закон памяти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Практические приёмы реализации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28907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Закон интереса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sng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Интересное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запоминается легче.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0964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Закон осмысления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Чем </a:t>
                      </a:r>
                      <a:r>
                        <a:rPr lang="ru-RU" sz="1800" b="1" u="sng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глубже осознать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запоминаемую информацию, тем лучше она запомнится.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7689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Закон установки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Если человек сам себе дал </a:t>
                      </a:r>
                      <a:r>
                        <a:rPr lang="ru-RU" sz="1800" b="1" u="sng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установку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запомнить информацию, то запоминание произойдёт легче.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7689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Закон действия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Информация, участвующая в </a:t>
                      </a:r>
                      <a:r>
                        <a:rPr lang="ru-RU" sz="1800" b="1" u="sng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деятельности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(т.е. если происходит применение знаний на практике) запоминается лучше.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7689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Закон контекста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 </a:t>
                      </a:r>
                      <a:r>
                        <a:rPr lang="ru-RU" sz="1800" b="1" u="sng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ассоциативном связывании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информации с уже знакомыми понятиями новое усваивается лучше.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0964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Закон края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Лучше всего запоминается информация, представленная </a:t>
                      </a:r>
                      <a:r>
                        <a:rPr lang="ru-RU" sz="1800" b="1" u="sng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начале и в конце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0964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Закон повторения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Лучше всего запоминается информация, которую </a:t>
                      </a:r>
                      <a:r>
                        <a:rPr lang="ru-RU" sz="1800" b="1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  <a:hlinkClick r:id="rId2" tooltip="Кривая забывания"/>
                        </a:rPr>
                        <a:t>повторили несколько раз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71737" y="229871"/>
            <a:ext cx="33154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Памятка для учителя: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83568" y="554197"/>
            <a:ext cx="763284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Методы, используемые для запоминания словарных слов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Орфографическое проговаривание слова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написание его в воздухе кончиком носа, при этом слово нужно написать на потолке или противоположной стене. Например: «Закрой глаза, представь - это слово, написанным в книге». Назови его по буквам. Заставь помигать «опасную» букву. Прочти медленно, как будешь писать. Запиши это слово 5 раз, каждый раз проговаривай вслух то, что пишешь.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Запоминание слова по сетке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Написать слово крупными печатными буквами. Подчеркнуть каждую букву.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Через некоторое время стереть буквы. Задача ребенка назвать буквы, можно вразброс.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Цицерона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того, как ребенок напишет слова в тетрадке и прочитает их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орфографически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(проговаривая каждую букву), предложите расставить слова по комнате.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«Устный кроссворд».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 называете определение, а ребенок называет слово и записывает его. При выполнении этого упражнения актуализируется значение слова и закрепляется связь значения с акустическим образом слова.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 ассоциативного запоминания слов.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</TotalTime>
  <Words>917</Words>
  <Application>Microsoft Office PowerPoint</Application>
  <PresentationFormat>Экран (4:3)</PresentationFormat>
  <Paragraphs>174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69</cp:revision>
  <dcterms:created xsi:type="dcterms:W3CDTF">2013-03-22T18:17:29Z</dcterms:created>
  <dcterms:modified xsi:type="dcterms:W3CDTF">2013-03-27T19:23:16Z</dcterms:modified>
</cp:coreProperties>
</file>