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800000"/>
    <a:srgbClr val="FF3399"/>
    <a:srgbClr val="663300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7" autoAdjust="0"/>
    <p:restoredTop sz="94672" autoAdjust="0"/>
  </p:normalViewPr>
  <p:slideViewPr>
    <p:cSldViewPr>
      <p:cViewPr varScale="1">
        <p:scale>
          <a:sx n="10" d="100"/>
          <a:sy n="10" d="100"/>
        </p:scale>
        <p:origin x="-12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49769034-28B4-4EAC-B1FE-C7BE78390776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05B7B0E1-D8DA-4695-B4FD-71FCB1EF0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7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63888" y="153736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Проектная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 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414908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МБОУ СОШ № 42</a:t>
            </a:r>
            <a:endParaRPr lang="ru-RU" i="1" dirty="0"/>
          </a:p>
          <a:p>
            <a:r>
              <a:rPr lang="ru-RU" dirty="0" smtClean="0"/>
              <a:t>учитель</a:t>
            </a:r>
            <a:r>
              <a:rPr lang="ru-RU" dirty="0"/>
              <a:t>: </a:t>
            </a:r>
            <a:r>
              <a:rPr lang="ru-RU" dirty="0" err="1"/>
              <a:t>Османова</a:t>
            </a:r>
            <a:r>
              <a:rPr lang="ru-RU" dirty="0"/>
              <a:t> В.В</a:t>
            </a:r>
            <a:r>
              <a:rPr lang="ru-RU" dirty="0" smtClean="0"/>
              <a:t>.     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242088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Пословица недаром молвится</a:t>
            </a:r>
          </a:p>
        </p:txBody>
      </p:sp>
    </p:spTree>
    <p:extLst>
      <p:ext uri="{BB962C8B-B14F-4D97-AF65-F5344CB8AC3E}">
        <p14:creationId xmlns:p14="http://schemas.microsoft.com/office/powerpoint/2010/main" val="25185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267744" y="2132856"/>
            <a:ext cx="4536504" cy="24482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0" y="219093"/>
            <a:ext cx="2987824" cy="1350519"/>
          </a:xfrm>
          <a:prstGeom prst="cloudCallout">
            <a:avLst>
              <a:gd name="adj1" fmla="val 70885"/>
              <a:gd name="adj2" fmla="val 96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Русский язык.</a:t>
            </a:r>
            <a:endParaRPr lang="ru-RU" sz="24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6084168" y="219094"/>
            <a:ext cx="3039297" cy="1392074"/>
          </a:xfrm>
          <a:prstGeom prst="cloudCallout">
            <a:avLst>
              <a:gd name="adj1" fmla="val -58704"/>
              <a:gd name="adj2" fmla="val 102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Математика</a:t>
            </a:r>
            <a:endParaRPr lang="ru-RU" sz="24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0" y="4633723"/>
            <a:ext cx="2843808" cy="1350519"/>
          </a:xfrm>
          <a:prstGeom prst="cloudCallout">
            <a:avLst>
              <a:gd name="adj1" fmla="val 52542"/>
              <a:gd name="adj2" fmla="val -71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Чтение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3119264" y="5274534"/>
            <a:ext cx="2964904" cy="1350519"/>
          </a:xfrm>
          <a:prstGeom prst="cloudCallout">
            <a:avLst>
              <a:gd name="adj1" fmla="val -3673"/>
              <a:gd name="adj2" fmla="val -99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Технология</a:t>
            </a:r>
            <a:endParaRPr lang="ru-RU" sz="24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6084168" y="4337916"/>
            <a:ext cx="3059908" cy="1350519"/>
          </a:xfrm>
          <a:prstGeom prst="cloudCallout">
            <a:avLst>
              <a:gd name="adj1" fmla="val -42518"/>
              <a:gd name="adj2" fmla="val -67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Окружающий мир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2478710"/>
            <a:ext cx="2376264" cy="936104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1932266"/>
              </a:avLst>
            </a:prstTxWarp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Пословица-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9264" y="2913469"/>
            <a:ext cx="336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всем делам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4720" y="3789040"/>
            <a:ext cx="2401416" cy="3693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6600" b="1" dirty="0" smtClean="0">
                <a:solidFill>
                  <a:srgbClr val="663300"/>
                </a:solidFill>
              </a:rPr>
              <a:t>Помощница.</a:t>
            </a:r>
            <a:endParaRPr lang="ru-RU" sz="66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99273"/>
            <a:ext cx="4608512" cy="3875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sz="2000" dirty="0"/>
              <a:t>Изучение антонимов:</a:t>
            </a:r>
          </a:p>
          <a:p>
            <a:r>
              <a:rPr lang="ru-RU" sz="2000" dirty="0" smtClean="0"/>
              <a:t>На </a:t>
            </a:r>
            <a:r>
              <a:rPr lang="ru-RU" sz="2000" dirty="0">
                <a:solidFill>
                  <a:srgbClr val="00B050"/>
                </a:solidFill>
              </a:rPr>
              <a:t>смелого</a:t>
            </a:r>
            <a:r>
              <a:rPr lang="ru-RU" sz="2000" dirty="0"/>
              <a:t> собака лает, а </a:t>
            </a:r>
            <a:r>
              <a:rPr lang="ru-RU" sz="2000" dirty="0">
                <a:solidFill>
                  <a:srgbClr val="00B050"/>
                </a:solidFill>
              </a:rPr>
              <a:t>трусливого</a:t>
            </a:r>
          </a:p>
          <a:p>
            <a:pPr marL="0" indent="0">
              <a:buNone/>
            </a:pPr>
            <a:r>
              <a:rPr lang="ru-RU" sz="2000" dirty="0"/>
              <a:t>кусает.</a:t>
            </a:r>
          </a:p>
          <a:p>
            <a:pPr marL="0" indent="0">
              <a:buNone/>
            </a:pPr>
            <a:r>
              <a:rPr lang="ru-RU" sz="2000" dirty="0"/>
              <a:t>Изучение частей речи, различных</a:t>
            </a:r>
          </a:p>
          <a:p>
            <a:pPr marL="0" indent="0">
              <a:buNone/>
            </a:pPr>
            <a:r>
              <a:rPr lang="ru-RU" sz="2000" dirty="0"/>
              <a:t>орфограмм, слов из словаря:</a:t>
            </a:r>
          </a:p>
          <a:p>
            <a:pPr>
              <a:buClr>
                <a:srgbClr val="873624"/>
              </a:buClr>
            </a:pPr>
            <a:r>
              <a:rPr lang="ru-RU" sz="2000" dirty="0"/>
              <a:t>• Не спеши языком – торопись делом</a:t>
            </a:r>
            <a:r>
              <a:rPr lang="ru-RU" sz="2000" dirty="0" smtClean="0"/>
              <a:t>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873624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Математика</a:t>
            </a:r>
            <a:endParaRPr lang="ru-RU" sz="2000" dirty="0">
              <a:solidFill>
                <a:srgbClr val="FF0000"/>
              </a:solidFill>
            </a:endParaRPr>
          </a:p>
          <a:p>
            <a:pPr lvl="0">
              <a:buClr>
                <a:srgbClr val="873624"/>
              </a:buClr>
            </a:pPr>
            <a:r>
              <a:rPr lang="ru-RU" sz="2000" dirty="0">
                <a:solidFill>
                  <a:srgbClr val="0070C0"/>
                </a:solidFill>
              </a:rPr>
              <a:t>Одна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голова хорошо, а </a:t>
            </a:r>
            <a:r>
              <a:rPr lang="ru-RU" sz="2000" dirty="0">
                <a:solidFill>
                  <a:srgbClr val="0070C0"/>
                </a:solidFill>
              </a:rPr>
              <a:t>две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– лучше.</a:t>
            </a:r>
          </a:p>
          <a:p>
            <a:pPr lvl="0">
              <a:buClr>
                <a:srgbClr val="873624"/>
              </a:buClr>
            </a:pPr>
            <a:r>
              <a:rPr lang="ru-RU" sz="2000" dirty="0" smtClean="0">
                <a:solidFill>
                  <a:srgbClr val="0070C0"/>
                </a:solidFill>
              </a:rPr>
              <a:t>Семеро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одного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не ждут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r>
              <a:rPr lang="ru-RU" dirty="0" smtClean="0"/>
              <a:t>Пословица – всем делам помощница.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276871"/>
            <a:ext cx="430346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sz="2000" dirty="0" smtClean="0">
                <a:solidFill>
                  <a:srgbClr val="FF0000"/>
                </a:solidFill>
              </a:rPr>
              <a:t>Технология</a:t>
            </a:r>
            <a:endParaRPr lang="ru-RU" sz="2000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000" dirty="0" smtClean="0">
                <a:solidFill>
                  <a:srgbClr val="0070C0"/>
                </a:solidFill>
              </a:rPr>
              <a:t>Семь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раз отмерь – </a:t>
            </a:r>
            <a:r>
              <a:rPr lang="ru-RU" sz="2000" dirty="0">
                <a:solidFill>
                  <a:srgbClr val="0070C0"/>
                </a:solidFill>
              </a:rPr>
              <a:t>один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раз отрежь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Не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затем руки, чтобы зря болтались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sz="2000" dirty="0" smtClean="0">
                <a:solidFill>
                  <a:srgbClr val="FF0000"/>
                </a:solidFill>
              </a:rPr>
              <a:t>Окружающий мир</a:t>
            </a:r>
          </a:p>
          <a:p>
            <a:pPr marL="342900" indent="-34290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Осень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идет и дождь за собой ведет.</a:t>
            </a:r>
          </a:p>
        </p:txBody>
      </p:sp>
    </p:spTree>
    <p:extLst>
      <p:ext uri="{BB962C8B-B14F-4D97-AF65-F5344CB8AC3E}">
        <p14:creationId xmlns:p14="http://schemas.microsoft.com/office/powerpoint/2010/main" val="41997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5920" y="2966706"/>
            <a:ext cx="7614688" cy="387781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/>
              <a:t>«Бедность не порок»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«Не в свои сани не садись»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«Сердце не камень»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«На всякого мудреца </a:t>
            </a:r>
            <a:r>
              <a:rPr lang="ru-RU" sz="4000" dirty="0" smtClean="0"/>
              <a:t>довольно простоты</a:t>
            </a:r>
            <a:r>
              <a:rPr lang="ru-RU" sz="4000" dirty="0"/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/>
              <a:t> </a:t>
            </a:r>
            <a:r>
              <a:rPr lang="ru-RU" sz="5300" b="1" dirty="0" smtClean="0"/>
              <a:t>                 А.Н</a:t>
            </a:r>
            <a:r>
              <a:rPr lang="ru-RU" sz="5300" b="1" dirty="0"/>
              <a:t>. Островского </a:t>
            </a:r>
          </a:p>
        </p:txBody>
      </p:sp>
      <p:pic>
        <p:nvPicPr>
          <p:cNvPr id="2050" name="Picture 2" descr="C:\Users\папа\Desktop\0064-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8782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5620" y="2248347"/>
            <a:ext cx="7347020" cy="434900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Хоть видит око, да зуб 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неймет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2800" b="1" i="1" dirty="0" smtClean="0">
                <a:solidFill>
                  <a:srgbClr val="C00000"/>
                </a:solidFill>
              </a:rPr>
              <a:t>(«Лисица и виноград».) 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От радости в зобу дыханье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сперло.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(«Ворона и Лисица».)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Ты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все пела? Это дело;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Так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поди же попляши! 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(«Стрекоза и Муравей».)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570156"/>
            <a:ext cx="6552728" cy="1054250"/>
          </a:xfrm>
        </p:spPr>
        <p:txBody>
          <a:bodyPr>
            <a:normAutofit/>
          </a:bodyPr>
          <a:lstStyle/>
          <a:p>
            <a:r>
              <a:rPr lang="ru-RU" dirty="0" smtClean="0"/>
              <a:t>И.А</a:t>
            </a:r>
            <a:r>
              <a:rPr lang="ru-RU" dirty="0"/>
              <a:t>. </a:t>
            </a:r>
            <a:r>
              <a:rPr lang="ru-RU" dirty="0" smtClean="0"/>
              <a:t>Крылов</a:t>
            </a:r>
            <a:endParaRPr lang="ru-RU" dirty="0"/>
          </a:p>
        </p:txBody>
      </p:sp>
      <p:pic>
        <p:nvPicPr>
          <p:cNvPr id="3074" name="Picture 2" descr="C:\Users\папа\Desktop\1243886829_img1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26"/>
            <a:ext cx="2985620" cy="338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4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45505" cy="3877815"/>
          </a:xfrm>
        </p:spPr>
        <p:txBody>
          <a:bodyPr>
            <a:noAutofit/>
          </a:bodyPr>
          <a:lstStyle/>
          <a:p>
            <a:r>
              <a:rPr lang="ru-RU" sz="2800" dirty="0" smtClean="0"/>
              <a:t>  </a:t>
            </a:r>
            <a:r>
              <a:rPr lang="ru-RU" sz="2600" b="1" dirty="0">
                <a:solidFill>
                  <a:srgbClr val="0033CC"/>
                </a:solidFill>
              </a:rPr>
              <a:t>Чего не утаишь в мешке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?    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0033CC"/>
                </a:solidFill>
              </a:rPr>
              <a:t>Чем </a:t>
            </a:r>
            <a:r>
              <a:rPr lang="ru-RU" sz="2800" dirty="0">
                <a:solidFill>
                  <a:srgbClr val="0033CC"/>
                </a:solidFill>
              </a:rPr>
              <a:t>долг красен? </a:t>
            </a:r>
            <a:endParaRPr lang="ru-RU" sz="2800" dirty="0" smtClean="0">
              <a:solidFill>
                <a:srgbClr val="0033CC"/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rgbClr val="0033CC"/>
                </a:solidFill>
              </a:rPr>
              <a:t>Когда </a:t>
            </a:r>
            <a:r>
              <a:rPr lang="ru-RU" sz="2600" b="1" dirty="0">
                <a:solidFill>
                  <a:srgbClr val="0033CC"/>
                </a:solidFill>
              </a:rPr>
              <a:t>считают цыплят? </a:t>
            </a:r>
            <a:endParaRPr lang="ru-RU" sz="2600" b="1" dirty="0" smtClean="0">
              <a:solidFill>
                <a:srgbClr val="0033CC"/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Что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любят деньги?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 Где </a:t>
            </a:r>
            <a:r>
              <a:rPr lang="ru-RU" sz="2800" b="1" dirty="0">
                <a:solidFill>
                  <a:srgbClr val="0033CC"/>
                </a:solidFill>
              </a:rPr>
              <a:t>черти водятся? </a:t>
            </a:r>
            <a:endParaRPr lang="ru-RU" sz="2800" b="1" dirty="0" smtClean="0">
              <a:solidFill>
                <a:srgbClr val="0033CC"/>
              </a:solidFill>
            </a:endParaRPr>
          </a:p>
          <a:p>
            <a:r>
              <a:rPr lang="ru-RU" sz="2800" dirty="0" smtClean="0">
                <a:solidFill>
                  <a:srgbClr val="0033CC"/>
                </a:solidFill>
              </a:rPr>
              <a:t> Кем </a:t>
            </a:r>
            <a:r>
              <a:rPr lang="ru-RU" sz="2800" dirty="0">
                <a:solidFill>
                  <a:srgbClr val="0033CC"/>
                </a:solidFill>
              </a:rPr>
              <a:t>будет казак, если будет терпеть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? 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Что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знает кошка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?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</a:rPr>
              <a:t>Чем </a:t>
            </a:r>
            <a:r>
              <a:rPr lang="ru-RU" sz="2800" b="1" dirty="0">
                <a:solidFill>
                  <a:srgbClr val="0033CC"/>
                </a:solidFill>
              </a:rPr>
              <a:t>клин вышибают?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080120"/>
          </a:xfrm>
        </p:spPr>
        <p:txBody>
          <a:bodyPr/>
          <a:lstStyle/>
          <a:p>
            <a:r>
              <a:rPr lang="ru-RU" dirty="0" smtClean="0"/>
              <a:t>Игра- викторина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33257" y="2101832"/>
            <a:ext cx="1587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>
                <a:solidFill>
                  <a:schemeClr val="accent5"/>
                </a:solidFill>
              </a:rPr>
              <a:t>(Шила</a:t>
            </a:r>
            <a:r>
              <a:rPr lang="ru-RU" sz="2800" b="1" dirty="0" smtClean="0">
                <a:solidFill>
                  <a:schemeClr val="accent5"/>
                </a:solidFill>
              </a:rPr>
              <a:t>.) 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2114" y="2620882"/>
            <a:ext cx="2423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>
                <a:solidFill>
                  <a:schemeClr val="accent5"/>
                </a:solidFill>
              </a:rPr>
              <a:t>(</a:t>
            </a:r>
            <a:r>
              <a:rPr lang="ru-RU" sz="2800" b="1" dirty="0" smtClean="0">
                <a:solidFill>
                  <a:schemeClr val="accent5"/>
                </a:solidFill>
              </a:rPr>
              <a:t>Платежом)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02374" y="3667322"/>
            <a:ext cx="1279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dirty="0">
                <a:solidFill>
                  <a:srgbClr val="972109">
                    <a:lumMod val="50000"/>
                  </a:srgbClr>
                </a:solidFill>
              </a:rPr>
              <a:t>(</a:t>
            </a:r>
            <a:r>
              <a:rPr lang="ru-RU" sz="2800" b="1" dirty="0">
                <a:solidFill>
                  <a:schemeClr val="accent5"/>
                </a:solidFill>
              </a:rPr>
              <a:t>Счет.)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60150" y="4140594"/>
            <a:ext cx="3040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>
                <a:solidFill>
                  <a:schemeClr val="accent5"/>
                </a:solidFill>
              </a:rPr>
              <a:t>(В тихом омуте.)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07549" y="4663814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>
                <a:solidFill>
                  <a:schemeClr val="accent5"/>
                </a:solidFill>
              </a:rPr>
              <a:t>(Атаманом.)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83129" y="5229546"/>
            <a:ext cx="29981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 smtClean="0">
                <a:solidFill>
                  <a:schemeClr val="accent5"/>
                </a:solidFill>
              </a:rPr>
              <a:t>(Чье </a:t>
            </a:r>
            <a:r>
              <a:rPr lang="ru-RU" sz="2800" b="1" dirty="0">
                <a:solidFill>
                  <a:schemeClr val="accent5"/>
                </a:solidFill>
              </a:rPr>
              <a:t>мясо съела.)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97914" y="5736036"/>
            <a:ext cx="1965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 smtClean="0">
                <a:solidFill>
                  <a:schemeClr val="accent5"/>
                </a:solidFill>
              </a:rPr>
              <a:t>(Клином</a:t>
            </a:r>
            <a:r>
              <a:rPr lang="ru-RU" sz="2800" b="1" dirty="0">
                <a:solidFill>
                  <a:schemeClr val="accent5"/>
                </a:solidFill>
              </a:rPr>
              <a:t>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94136" y="3144102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800" b="1" dirty="0">
                <a:solidFill>
                  <a:schemeClr val="accent5"/>
                </a:solidFill>
              </a:rPr>
              <a:t>(По осени.)</a:t>
            </a:r>
          </a:p>
        </p:txBody>
      </p:sp>
    </p:spTree>
    <p:extLst>
      <p:ext uri="{BB962C8B-B14F-4D97-AF65-F5344CB8AC3E}">
        <p14:creationId xmlns:p14="http://schemas.microsoft.com/office/powerpoint/2010/main" val="145222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46821"/>
            <a:ext cx="3937658" cy="4800156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1. Без труда не вытащишь и рыбку:</a:t>
            </a:r>
          </a:p>
          <a:p>
            <a:pPr marL="0" indent="0">
              <a:buNone/>
            </a:pPr>
            <a:r>
              <a:rPr lang="ru-RU" dirty="0"/>
              <a:t>а) из кармана;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smtClean="0"/>
              <a:t>из-подо льда; </a:t>
            </a:r>
          </a:p>
          <a:p>
            <a:pPr marL="0" indent="0">
              <a:buNone/>
            </a:pPr>
            <a:r>
              <a:rPr lang="ru-RU" dirty="0" smtClean="0"/>
              <a:t>в) из пруда.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2. Есть терпение – будет и: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денег куча;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умение;</a:t>
            </a:r>
          </a:p>
          <a:p>
            <a:pPr marL="0" indent="0">
              <a:buNone/>
            </a:pPr>
            <a:r>
              <a:rPr lang="ru-RU" dirty="0" smtClean="0"/>
              <a:t>в) хорошая погода.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. Без дела жить – небо:</a:t>
            </a:r>
          </a:p>
          <a:p>
            <a:pPr marL="0" indent="0">
              <a:buNone/>
            </a:pPr>
            <a:r>
              <a:rPr lang="ru-RU" dirty="0" smtClean="0"/>
              <a:t>а) коптить; б</a:t>
            </a:r>
            <a:r>
              <a:rPr lang="ru-RU" dirty="0"/>
              <a:t>) </a:t>
            </a:r>
            <a:r>
              <a:rPr lang="ru-RU" dirty="0" smtClean="0"/>
              <a:t>подпирать;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не видеть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9463"/>
            <a:ext cx="7756263" cy="1152128"/>
          </a:xfrm>
        </p:spPr>
        <p:txBody>
          <a:bodyPr/>
          <a:lstStyle/>
          <a:p>
            <a:r>
              <a:rPr lang="ru-RU" b="1" dirty="0" smtClean="0"/>
              <a:t>Пословица - тест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89178" y="1421591"/>
            <a:ext cx="4608512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4. Птицу узнают по полету, а человека: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а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 по зубам; б) по прическе; 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 делам.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5. Умелец да рукоделец  и себе, и людям: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а)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что-то подкинет; 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б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 радость приносит;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в) неприятности создает.</a:t>
            </a: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6. Землю красит солнце, а человека: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а) красивая прическа;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б) труд;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в) новое платье.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3140968"/>
            <a:ext cx="9144000" cy="532859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«</a:t>
            </a:r>
            <a:r>
              <a:rPr lang="ru-RU" sz="3600" dirty="0" smtClean="0">
                <a:solidFill>
                  <a:srgbClr val="C00000"/>
                </a:solidFill>
              </a:rPr>
              <a:t>Наши пословицы </a:t>
            </a:r>
            <a:r>
              <a:rPr lang="ru-RU" sz="3600" dirty="0">
                <a:solidFill>
                  <a:srgbClr val="C00000"/>
                </a:solidFill>
              </a:rPr>
              <a:t>значительнее пословиц </a:t>
            </a:r>
            <a:r>
              <a:rPr lang="ru-RU" sz="3600" dirty="0" smtClean="0">
                <a:solidFill>
                  <a:srgbClr val="C00000"/>
                </a:solidFill>
              </a:rPr>
              <a:t>всех других </a:t>
            </a:r>
            <a:r>
              <a:rPr lang="ru-RU" sz="3600" dirty="0">
                <a:solidFill>
                  <a:srgbClr val="C00000"/>
                </a:solidFill>
              </a:rPr>
              <a:t>народов... </a:t>
            </a:r>
            <a:r>
              <a:rPr lang="ru-RU" sz="3600" u="sng" dirty="0">
                <a:solidFill>
                  <a:srgbClr val="C00000"/>
                </a:solidFill>
              </a:rPr>
              <a:t>В них </a:t>
            </a:r>
            <a:r>
              <a:rPr lang="ru-RU" sz="3600" dirty="0">
                <a:solidFill>
                  <a:srgbClr val="C00000"/>
                </a:solidFill>
              </a:rPr>
              <a:t>отразилось </a:t>
            </a:r>
            <a:r>
              <a:rPr lang="ru-RU" sz="3600" dirty="0" smtClean="0">
                <a:solidFill>
                  <a:srgbClr val="C00000"/>
                </a:solidFill>
              </a:rPr>
              <a:t>много свойств </a:t>
            </a:r>
            <a:r>
              <a:rPr lang="ru-RU" sz="3600" dirty="0">
                <a:solidFill>
                  <a:srgbClr val="C00000"/>
                </a:solidFill>
              </a:rPr>
              <a:t>наших; </a:t>
            </a:r>
            <a:r>
              <a:rPr lang="ru-RU" sz="3600" u="sng" dirty="0">
                <a:solidFill>
                  <a:srgbClr val="C00000"/>
                </a:solidFill>
              </a:rPr>
              <a:t>в них </a:t>
            </a:r>
            <a:r>
              <a:rPr lang="ru-RU" sz="3600" dirty="0">
                <a:solidFill>
                  <a:srgbClr val="C00000"/>
                </a:solidFill>
              </a:rPr>
              <a:t>все есть: </a:t>
            </a:r>
            <a:r>
              <a:rPr lang="ru-RU" sz="3600" dirty="0" smtClean="0">
                <a:solidFill>
                  <a:srgbClr val="C00000"/>
                </a:solidFill>
              </a:rPr>
              <a:t>издевка, насмешка</a:t>
            </a:r>
            <a:r>
              <a:rPr lang="ru-RU" sz="3600" dirty="0">
                <a:solidFill>
                  <a:srgbClr val="C00000"/>
                </a:solidFill>
              </a:rPr>
              <a:t>, попрек – словом, все </a:t>
            </a:r>
            <a:r>
              <a:rPr lang="ru-RU" sz="3600" dirty="0" smtClean="0">
                <a:solidFill>
                  <a:srgbClr val="C00000"/>
                </a:solidFill>
              </a:rPr>
              <a:t>шевелящее и </a:t>
            </a:r>
            <a:r>
              <a:rPr lang="ru-RU" sz="3600" dirty="0">
                <a:solidFill>
                  <a:srgbClr val="C00000"/>
                </a:solidFill>
              </a:rPr>
              <a:t>задирающее за живое...».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11017224" cy="1054250"/>
          </a:xfrm>
        </p:spPr>
        <p:txBody>
          <a:bodyPr/>
          <a:lstStyle/>
          <a:p>
            <a:r>
              <a:rPr lang="ru-RU" dirty="0" smtClean="0"/>
              <a:t>Н.В</a:t>
            </a:r>
            <a:r>
              <a:rPr lang="ru-RU" dirty="0"/>
              <a:t>. </a:t>
            </a:r>
            <a:r>
              <a:rPr lang="ru-RU" dirty="0" smtClean="0"/>
              <a:t>Гоголь</a:t>
            </a:r>
            <a:endParaRPr lang="ru-RU" dirty="0"/>
          </a:p>
        </p:txBody>
      </p:sp>
      <p:pic>
        <p:nvPicPr>
          <p:cNvPr id="4098" name="Picture 2" descr="C:\Users\папа\Desktop\gogol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429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71545"/>
            <a:ext cx="4032448" cy="4525963"/>
          </a:xfrm>
        </p:spPr>
        <p:txBody>
          <a:bodyPr>
            <a:noAutofit/>
          </a:bodyPr>
          <a:lstStyle/>
          <a:p>
            <a:r>
              <a:rPr lang="ru-RU" sz="1500" dirty="0">
                <a:solidFill>
                  <a:srgbClr val="C00000"/>
                </a:solidFill>
              </a:rPr>
              <a:t>Финская</a:t>
            </a:r>
            <a:r>
              <a:rPr lang="ru-RU" sz="1500" dirty="0"/>
              <a:t>. Тот не заблудится, </a:t>
            </a:r>
            <a:r>
              <a:rPr lang="ru-RU" sz="1500" dirty="0" smtClean="0"/>
              <a:t>кто спрашивает</a:t>
            </a:r>
            <a:r>
              <a:rPr lang="ru-RU" sz="1500" dirty="0"/>
              <a:t>. </a:t>
            </a:r>
            <a:r>
              <a:rPr lang="ru-RU" sz="1500" dirty="0" smtClean="0"/>
              <a:t> </a:t>
            </a:r>
          </a:p>
          <a:p>
            <a:r>
              <a:rPr lang="ru-RU" sz="1500" dirty="0" smtClean="0"/>
              <a:t> </a:t>
            </a:r>
            <a:r>
              <a:rPr lang="ru-RU" sz="1500" dirty="0" smtClean="0">
                <a:solidFill>
                  <a:srgbClr val="C00000"/>
                </a:solidFill>
              </a:rPr>
              <a:t>Французская</a:t>
            </a:r>
            <a:r>
              <a:rPr lang="ru-RU" sz="1500" dirty="0"/>
              <a:t>. Каков отец – таков и сын.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Английская</a:t>
            </a:r>
            <a:r>
              <a:rPr lang="ru-RU" sz="1500" dirty="0"/>
              <a:t>. После обеда </a:t>
            </a:r>
            <a:r>
              <a:rPr lang="ru-RU" sz="1500" dirty="0" smtClean="0"/>
              <a:t>приходится платить.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 Тибетская</a:t>
            </a:r>
            <a:r>
              <a:rPr lang="ru-RU" sz="1500" dirty="0" smtClean="0"/>
              <a:t>. Куда лопата ведет, туда вода Течет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. Немецкая</a:t>
            </a:r>
            <a:r>
              <a:rPr lang="ru-RU" sz="1500" dirty="0"/>
              <a:t>. Кто надеется на ужин</a:t>
            </a:r>
          </a:p>
          <a:p>
            <a:pPr marL="0" indent="0">
              <a:buNone/>
            </a:pPr>
            <a:r>
              <a:rPr lang="ru-RU" sz="1500" dirty="0"/>
              <a:t>соседа, тот останется </a:t>
            </a:r>
            <a:r>
              <a:rPr lang="ru-RU" sz="1500" dirty="0" smtClean="0"/>
              <a:t>голодным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.Японская</a:t>
            </a:r>
            <a:r>
              <a:rPr lang="ru-RU" sz="1500" dirty="0" smtClean="0"/>
              <a:t>. Даже обезьяна иногда падает с дерева.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 Чешская</a:t>
            </a:r>
            <a:r>
              <a:rPr lang="ru-RU" sz="1500" dirty="0" smtClean="0"/>
              <a:t>. Ошпаренный петух от дождя</a:t>
            </a:r>
          </a:p>
          <a:p>
            <a:pPr marL="0" indent="0">
              <a:buNone/>
            </a:pPr>
            <a:r>
              <a:rPr lang="ru-RU" sz="1500" dirty="0" smtClean="0"/>
              <a:t>убегает.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 Английская</a:t>
            </a:r>
            <a:r>
              <a:rPr lang="ru-RU" sz="1500" dirty="0" smtClean="0"/>
              <a:t>. В каждом стаде есть своя</a:t>
            </a:r>
          </a:p>
          <a:p>
            <a:pPr marL="0" indent="0">
              <a:buNone/>
            </a:pPr>
            <a:r>
              <a:rPr lang="ru-RU" sz="1500" dirty="0" smtClean="0"/>
              <a:t>черная овца.</a:t>
            </a:r>
          </a:p>
          <a:p>
            <a:r>
              <a:rPr lang="ru-RU" sz="1500" dirty="0" smtClean="0">
                <a:solidFill>
                  <a:srgbClr val="C00000"/>
                </a:solidFill>
              </a:rPr>
              <a:t> Вьетнамская</a:t>
            </a:r>
            <a:r>
              <a:rPr lang="ru-RU" sz="1500" dirty="0" smtClean="0"/>
              <a:t>. Неторопливый слон</a:t>
            </a:r>
          </a:p>
          <a:p>
            <a:pPr marL="0" indent="0">
              <a:buNone/>
            </a:pPr>
            <a:r>
              <a:rPr lang="ru-RU" sz="1500" dirty="0" smtClean="0"/>
              <a:t>раньше достигает цели, чем резвый</a:t>
            </a:r>
          </a:p>
          <a:p>
            <a:pPr marL="0" indent="0">
              <a:buNone/>
            </a:pPr>
            <a:r>
              <a:rPr lang="ru-RU" sz="1500" dirty="0" smtClean="0"/>
              <a:t>жеребец. </a:t>
            </a:r>
            <a:endParaRPr 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Пословицы других народов.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01366" y="2079608"/>
            <a:ext cx="3015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002060"/>
                </a:solidFill>
              </a:rPr>
              <a:t>(Язык до Киева доведет.)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69595" y="2560408"/>
            <a:ext cx="4189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FF0000"/>
                </a:solidFill>
              </a:rPr>
              <a:t>(Яблоко от яблони недалеко падает.)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29679" y="2990628"/>
            <a:ext cx="4460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1600" dirty="0">
                <a:solidFill>
                  <a:srgbClr val="7030A0"/>
                </a:solidFill>
              </a:rPr>
              <a:t>(Любишь кататься – </a:t>
            </a:r>
            <a:r>
              <a:rPr lang="ru-RU" sz="1600" dirty="0" smtClean="0">
                <a:solidFill>
                  <a:srgbClr val="7030A0"/>
                </a:solidFill>
              </a:rPr>
              <a:t>люби и саночки </a:t>
            </a:r>
            <a:r>
              <a:rPr lang="ru-RU" sz="1600" dirty="0">
                <a:solidFill>
                  <a:srgbClr val="7030A0"/>
                </a:solidFill>
              </a:rPr>
              <a:t>возить.)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3348" y="3382553"/>
            <a:ext cx="3872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663300"/>
                </a:solidFill>
              </a:rPr>
              <a:t>(Куда иголочка, туда и ниточка.)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29679" y="3912730"/>
            <a:ext cx="4090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800000"/>
                </a:solidFill>
              </a:rPr>
              <a:t> (На </a:t>
            </a:r>
            <a:r>
              <a:rPr lang="ru-RU" dirty="0" smtClean="0">
                <a:solidFill>
                  <a:srgbClr val="800000"/>
                </a:solidFill>
              </a:rPr>
              <a:t>чужой каравай </a:t>
            </a:r>
            <a:r>
              <a:rPr lang="ru-RU" dirty="0">
                <a:solidFill>
                  <a:srgbClr val="800000"/>
                </a:solidFill>
              </a:rPr>
              <a:t>рот не разевай.)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1900" y="4487634"/>
            <a:ext cx="43889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1600" dirty="0">
                <a:solidFill>
                  <a:srgbClr val="003300"/>
                </a:solidFill>
              </a:rPr>
              <a:t>(Конь о четырех ногах – и </a:t>
            </a:r>
            <a:r>
              <a:rPr lang="ru-RU" sz="1600" dirty="0" smtClean="0">
                <a:solidFill>
                  <a:srgbClr val="003300"/>
                </a:solidFill>
              </a:rPr>
              <a:t>тот спотыкается</a:t>
            </a:r>
            <a:r>
              <a:rPr lang="ru-RU" sz="1600" dirty="0">
                <a:solidFill>
                  <a:srgbClr val="003300"/>
                </a:solidFill>
              </a:rPr>
              <a:t>.)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77776" y="5022468"/>
            <a:ext cx="4194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FF3399"/>
                </a:solidFill>
              </a:rPr>
              <a:t>(Обжегся на молоке – на </a:t>
            </a:r>
            <a:r>
              <a:rPr lang="ru-RU" dirty="0" smtClean="0">
                <a:solidFill>
                  <a:srgbClr val="FF3399"/>
                </a:solidFill>
              </a:rPr>
              <a:t>воду дует</a:t>
            </a:r>
            <a:r>
              <a:rPr lang="ru-RU" dirty="0">
                <a:solidFill>
                  <a:srgbClr val="FF3399"/>
                </a:solidFill>
              </a:rPr>
              <a:t>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1900" y="5526523"/>
            <a:ext cx="2808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dirty="0">
                <a:solidFill>
                  <a:srgbClr val="0033CC"/>
                </a:solidFill>
              </a:rPr>
              <a:t>(В семье не без урода.)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01900" y="6093296"/>
            <a:ext cx="3839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Clr>
                <a:srgbClr val="663300"/>
              </a:buClr>
              <a:buFont typeface="Wingdings" pitchFamily="2" charset="2"/>
              <a:buChar char=""/>
            </a:pPr>
            <a:r>
              <a:rPr lang="ru-RU" dirty="0" smtClean="0">
                <a:solidFill>
                  <a:srgbClr val="663300"/>
                </a:solidFill>
              </a:rPr>
              <a:t>     (</a:t>
            </a:r>
            <a:r>
              <a:rPr lang="ru-RU" dirty="0">
                <a:solidFill>
                  <a:srgbClr val="663300"/>
                </a:solidFill>
              </a:rPr>
              <a:t>Тише едешь – дальше будешь.)</a:t>
            </a:r>
          </a:p>
        </p:txBody>
      </p:sp>
    </p:spTree>
    <p:extLst>
      <p:ext uri="{BB962C8B-B14F-4D97-AF65-F5344CB8AC3E}">
        <p14:creationId xmlns:p14="http://schemas.microsoft.com/office/powerpoint/2010/main" val="18853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32" y="2172091"/>
            <a:ext cx="6155494" cy="3877815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Век </a:t>
            </a:r>
            <a:r>
              <a:rPr lang="ru-RU" sz="3200" dirty="0"/>
              <a:t>живи – век </a:t>
            </a:r>
            <a:r>
              <a:rPr lang="ru-RU" sz="3200" dirty="0" smtClean="0"/>
              <a:t>  </a:t>
            </a:r>
          </a:p>
          <a:p>
            <a:r>
              <a:rPr lang="ru-RU" sz="3200" dirty="0" smtClean="0"/>
              <a:t>   Труд </a:t>
            </a:r>
            <a:r>
              <a:rPr lang="ru-RU" sz="3200" dirty="0"/>
              <a:t>человека кормит, а </a:t>
            </a:r>
            <a:r>
              <a:rPr lang="ru-RU" sz="3200" dirty="0" smtClean="0"/>
              <a:t>лень  </a:t>
            </a:r>
          </a:p>
          <a:p>
            <a:r>
              <a:rPr lang="ru-RU" sz="3200" dirty="0" smtClean="0"/>
              <a:t>   Хлеб-соль </a:t>
            </a:r>
            <a:r>
              <a:rPr lang="ru-RU" sz="3200" dirty="0"/>
              <a:t>кушай, а </a:t>
            </a:r>
            <a:r>
              <a:rPr lang="ru-RU" sz="3200" dirty="0" smtClean="0"/>
              <a:t>правду </a:t>
            </a:r>
          </a:p>
          <a:p>
            <a:r>
              <a:rPr lang="ru-RU" sz="3200" dirty="0" smtClean="0"/>
              <a:t>   Красна </a:t>
            </a:r>
            <a:r>
              <a:rPr lang="ru-RU" sz="3200" dirty="0"/>
              <a:t>речь </a:t>
            </a:r>
            <a:r>
              <a:rPr lang="ru-RU" sz="3200" dirty="0" smtClean="0"/>
              <a:t>  </a:t>
            </a:r>
          </a:p>
          <a:p>
            <a:r>
              <a:rPr lang="ru-RU" sz="3200" dirty="0" smtClean="0"/>
              <a:t>   Пословица </a:t>
            </a:r>
            <a:r>
              <a:rPr lang="ru-RU" sz="3200" dirty="0"/>
              <a:t>– всем </a:t>
            </a:r>
            <a:r>
              <a:rPr lang="ru-RU" sz="3200" dirty="0" smtClean="0"/>
              <a:t>делам  </a:t>
            </a:r>
          </a:p>
          <a:p>
            <a:r>
              <a:rPr lang="ru-RU" sz="3200" dirty="0" smtClean="0"/>
              <a:t>   Кончил </a:t>
            </a:r>
            <a:r>
              <a:rPr lang="ru-RU" sz="3200" dirty="0"/>
              <a:t>дело – гуляй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224136"/>
          </a:xfrm>
        </p:spPr>
        <p:txBody>
          <a:bodyPr/>
          <a:lstStyle/>
          <a:p>
            <a:r>
              <a:rPr lang="ru-RU" dirty="0" smtClean="0"/>
              <a:t>Игра доскажи словечко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2373" y="2172091"/>
            <a:ext cx="2056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800000"/>
                </a:solidFill>
              </a:rPr>
              <a:t>учись.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36828" y="2763681"/>
            <a:ext cx="1630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0033CC"/>
                </a:solidFill>
              </a:rPr>
              <a:t>портит.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37808" y="4514361"/>
            <a:ext cx="2620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>
                <a:solidFill>
                  <a:srgbClr val="7030A0"/>
                </a:solidFill>
              </a:rPr>
              <a:t>п</a:t>
            </a:r>
            <a:r>
              <a:rPr lang="ru-RU" sz="3200" dirty="0" smtClean="0">
                <a:solidFill>
                  <a:srgbClr val="7030A0"/>
                </a:solidFill>
              </a:rPr>
              <a:t>омощница.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59145" y="5094376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>
                <a:solidFill>
                  <a:srgbClr val="FF0000"/>
                </a:solidFill>
              </a:rPr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мело.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5442" y="3928468"/>
            <a:ext cx="27067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003300"/>
                </a:solidFill>
              </a:rPr>
              <a:t>пословицей.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5443" y="3348456"/>
            <a:ext cx="1598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FF3399"/>
                </a:solidFill>
              </a:rPr>
              <a:t>слушай.</a:t>
            </a:r>
            <a:endParaRPr lang="ru-RU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924944"/>
            <a:ext cx="7745505" cy="3600400"/>
          </a:xfrm>
        </p:spPr>
        <p:txBody>
          <a:bodyPr/>
          <a:lstStyle/>
          <a:p>
            <a:pPr algn="ctr"/>
            <a:r>
              <a:rPr lang="ru-RU" sz="6000" b="1" i="1" dirty="0" smtClean="0"/>
              <a:t> </a:t>
            </a:r>
            <a:r>
              <a:rPr lang="ru-RU" sz="6000" b="1" i="1" dirty="0"/>
              <a:t>Кончил дело – гуляй </a:t>
            </a:r>
            <a:r>
              <a:rPr lang="ru-RU" sz="6000" b="1" i="1" dirty="0" smtClean="0"/>
              <a:t>смело.</a:t>
            </a:r>
            <a:endParaRPr lang="ru-RU" sz="6000" b="1" i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Красна </a:t>
            </a:r>
            <a:r>
              <a:rPr lang="ru-RU" sz="3600" dirty="0"/>
              <a:t>речь </a:t>
            </a:r>
            <a:r>
              <a:rPr lang="ru-RU" sz="3600" u="sng" dirty="0">
                <a:solidFill>
                  <a:srgbClr val="C00000"/>
                </a:solidFill>
              </a:rPr>
              <a:t>пословицей.</a:t>
            </a:r>
          </a:p>
          <a:p>
            <a:r>
              <a:rPr lang="ru-RU" sz="3600" dirty="0" smtClean="0"/>
              <a:t> Без </a:t>
            </a:r>
            <a:r>
              <a:rPr lang="ru-RU" sz="3600" u="sng" dirty="0">
                <a:solidFill>
                  <a:srgbClr val="C00000"/>
                </a:solidFill>
              </a:rPr>
              <a:t>пословицы</a:t>
            </a:r>
            <a:r>
              <a:rPr lang="ru-RU" sz="3600" dirty="0"/>
              <a:t> не проживешь.</a:t>
            </a:r>
          </a:p>
          <a:p>
            <a:r>
              <a:rPr lang="ru-RU" sz="3600" dirty="0" smtClean="0"/>
              <a:t> </a:t>
            </a:r>
            <a:r>
              <a:rPr lang="ru-RU" sz="3600" u="sng" dirty="0" smtClean="0">
                <a:solidFill>
                  <a:srgbClr val="C00000"/>
                </a:solidFill>
              </a:rPr>
              <a:t>Пословица</a:t>
            </a:r>
            <a:r>
              <a:rPr lang="ru-RU" sz="3600" dirty="0" smtClean="0"/>
              <a:t> </a:t>
            </a:r>
            <a:r>
              <a:rPr lang="ru-RU" sz="3600" dirty="0"/>
              <a:t>недаром молвится.</a:t>
            </a:r>
          </a:p>
          <a:p>
            <a:r>
              <a:rPr lang="ru-RU" sz="3600" dirty="0" smtClean="0"/>
              <a:t> Старая </a:t>
            </a:r>
            <a:r>
              <a:rPr lang="ru-RU" sz="3600" u="sng" dirty="0">
                <a:solidFill>
                  <a:srgbClr val="C00000"/>
                </a:solidFill>
              </a:rPr>
              <a:t>пословица</a:t>
            </a:r>
            <a:r>
              <a:rPr lang="ru-RU" sz="3600" dirty="0"/>
              <a:t> век не сломится.</a:t>
            </a:r>
          </a:p>
          <a:p>
            <a:r>
              <a:rPr lang="ru-RU" sz="3600" u="sng" dirty="0" smtClean="0">
                <a:solidFill>
                  <a:srgbClr val="C00000"/>
                </a:solidFill>
              </a:rPr>
              <a:t> Пословица </a:t>
            </a:r>
            <a:r>
              <a:rPr lang="ru-RU" sz="3600" dirty="0"/>
              <a:t>– всем </a:t>
            </a:r>
            <a:r>
              <a:rPr lang="ru-RU" sz="3600" dirty="0" smtClean="0"/>
              <a:t>делам помощница</a:t>
            </a:r>
            <a:r>
              <a:rPr lang="ru-RU" sz="36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4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2564904"/>
            <a:ext cx="4782889" cy="30963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«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Что за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роскошь, </a:t>
            </a:r>
            <a:endParaRPr lang="ru-RU" sz="3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за смысл, </a:t>
            </a:r>
            <a:endParaRPr lang="ru-RU" sz="3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какой толк в каждой пословице нашей,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за золото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!»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635" y="5013176"/>
            <a:ext cx="4531582" cy="1054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А.С</a:t>
            </a:r>
            <a:r>
              <a:rPr lang="ru-RU" dirty="0"/>
              <a:t>. Пушкина.</a:t>
            </a:r>
          </a:p>
        </p:txBody>
      </p:sp>
      <p:pic>
        <p:nvPicPr>
          <p:cNvPr id="1026" name="Picture 2" descr="C:\Users\папа\Desktop\Alexandr_Sergievich_Pushk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76" y="0"/>
            <a:ext cx="4199414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7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689176" cy="4497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dirty="0" smtClean="0"/>
              <a:t> </a:t>
            </a:r>
            <a:r>
              <a:rPr lang="ru-RU" sz="3400" b="1" i="1" dirty="0">
                <a:solidFill>
                  <a:srgbClr val="C00000"/>
                </a:solidFill>
              </a:rPr>
              <a:t>это </a:t>
            </a:r>
            <a:r>
              <a:rPr lang="ru-RU" sz="3400" b="1" i="1" dirty="0" smtClean="0">
                <a:solidFill>
                  <a:srgbClr val="C00000"/>
                </a:solidFill>
              </a:rPr>
              <a:t>жанр фольклора</a:t>
            </a:r>
            <a:r>
              <a:rPr lang="ru-RU" sz="3400" b="1" i="1" dirty="0">
                <a:solidFill>
                  <a:srgbClr val="C00000"/>
                </a:solidFill>
              </a:rPr>
              <a:t>, краткое, мудрое </a:t>
            </a:r>
            <a:r>
              <a:rPr lang="ru-RU" sz="3400" b="1" i="1" dirty="0" smtClean="0">
                <a:solidFill>
                  <a:srgbClr val="C00000"/>
                </a:solidFill>
              </a:rPr>
              <a:t>изречение, имеющее </a:t>
            </a:r>
            <a:r>
              <a:rPr lang="ru-RU" sz="3400" b="1" i="1" dirty="0">
                <a:solidFill>
                  <a:srgbClr val="C00000"/>
                </a:solidFill>
              </a:rPr>
              <a:t>поучительный смысл</a:t>
            </a:r>
            <a:r>
              <a:rPr lang="ru-RU" sz="3400" b="1" i="1" dirty="0" smtClean="0">
                <a:solidFill>
                  <a:srgbClr val="C00000"/>
                </a:solidFill>
              </a:rPr>
              <a:t>.</a:t>
            </a:r>
            <a:endParaRPr lang="ru-RU" sz="34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400" b="1" i="1" u="sng" dirty="0">
                <a:solidFill>
                  <a:srgbClr val="0070C0"/>
                </a:solidFill>
              </a:rPr>
              <a:t>В пословицах </a:t>
            </a:r>
            <a:r>
              <a:rPr lang="ru-RU" sz="3400" b="1" i="1" dirty="0">
                <a:solidFill>
                  <a:srgbClr val="0070C0"/>
                </a:solidFill>
              </a:rPr>
              <a:t>– народный ум, народная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70C0"/>
                </a:solidFill>
              </a:rPr>
              <a:t>правда, мудрые суждения о жизни </a:t>
            </a:r>
            <a:r>
              <a:rPr lang="ru-RU" sz="3400" b="1" i="1" dirty="0" smtClean="0">
                <a:solidFill>
                  <a:srgbClr val="0070C0"/>
                </a:solidFill>
              </a:rPr>
              <a:t>и людях</a:t>
            </a:r>
            <a:r>
              <a:rPr lang="ru-RU" sz="3400" b="1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400" b="1" i="1" u="sng" dirty="0">
                <a:solidFill>
                  <a:srgbClr val="003300"/>
                </a:solidFill>
              </a:rPr>
              <a:t>Пословица</a:t>
            </a:r>
            <a:r>
              <a:rPr lang="ru-RU" sz="3400" b="1" i="1" dirty="0">
                <a:solidFill>
                  <a:srgbClr val="003300"/>
                </a:solidFill>
              </a:rPr>
              <a:t> советует, </a:t>
            </a:r>
            <a:r>
              <a:rPr lang="ru-RU" sz="3400" b="1" i="1" dirty="0" smtClean="0">
                <a:solidFill>
                  <a:srgbClr val="003300"/>
                </a:solidFill>
              </a:rPr>
              <a:t>поучает, наставляет</a:t>
            </a:r>
            <a:r>
              <a:rPr lang="ru-RU" sz="3400" b="1" i="1" dirty="0">
                <a:solidFill>
                  <a:srgbClr val="003300"/>
                </a:solidFill>
              </a:rPr>
              <a:t>, </a:t>
            </a:r>
            <a:r>
              <a:rPr lang="ru-RU" sz="3400" b="1" i="1" dirty="0" smtClean="0">
                <a:solidFill>
                  <a:srgbClr val="003300"/>
                </a:solidFill>
              </a:rPr>
              <a:t>предупреждает.</a:t>
            </a:r>
            <a:endParaRPr lang="ru-RU" sz="3400" b="1" i="1" dirty="0">
              <a:solidFill>
                <a:srgbClr val="0033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56263" cy="1054250"/>
          </a:xfrm>
        </p:spPr>
        <p:txBody>
          <a:bodyPr/>
          <a:lstStyle/>
          <a:p>
            <a:r>
              <a:rPr lang="ru-RU" b="1" i="1" dirty="0">
                <a:solidFill>
                  <a:srgbClr val="003300"/>
                </a:solidFill>
              </a:rPr>
              <a:t>Пословица</a:t>
            </a: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-</a:t>
            </a:r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5433"/>
            <a:ext cx="8640960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Кто много читает, тот много знает</a:t>
            </a:r>
            <a:r>
              <a:rPr lang="ru-RU" sz="3200" dirty="0" smtClean="0"/>
              <a:t>. </a:t>
            </a:r>
          </a:p>
          <a:p>
            <a:pPr marL="0" lvl="0" indent="0">
              <a:buNone/>
            </a:pPr>
            <a:r>
              <a:rPr lang="ru-RU" sz="3200" dirty="0" smtClean="0"/>
              <a:t>Волков </a:t>
            </a:r>
            <a:r>
              <a:rPr lang="ru-RU" sz="3200" dirty="0"/>
              <a:t>бояться – в лес не </a:t>
            </a:r>
            <a:r>
              <a:rPr lang="ru-RU" sz="3200" dirty="0" smtClean="0"/>
              <a:t>ходить.</a:t>
            </a: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ru-RU" sz="32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</a:pPr>
            <a:r>
              <a:rPr lang="ru-RU" sz="3200" dirty="0" smtClean="0"/>
              <a:t>Коли </a:t>
            </a:r>
            <a:r>
              <a:rPr lang="ru-RU" sz="3200" dirty="0"/>
              <a:t>вся семья вместе, так и душа </a:t>
            </a:r>
            <a:endParaRPr lang="ru-RU" sz="3200" dirty="0" smtClean="0"/>
          </a:p>
          <a:p>
            <a:pPr marL="0" lvl="0" indent="0">
              <a:buNone/>
            </a:pPr>
            <a:r>
              <a:rPr lang="ru-RU" sz="3200" dirty="0" smtClean="0"/>
              <a:t>на месте.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 </a:t>
            </a:r>
            <a:r>
              <a:rPr lang="ru-RU" sz="3200" dirty="0" smtClean="0"/>
              <a:t> </a:t>
            </a:r>
          </a:p>
          <a:p>
            <a:pPr marL="0" lvl="0" indent="0">
              <a:buNone/>
            </a:pPr>
            <a:r>
              <a:rPr lang="ru-RU" sz="3200" dirty="0" smtClean="0"/>
              <a:t>Человек </a:t>
            </a:r>
            <a:r>
              <a:rPr lang="ru-RU" sz="3200" dirty="0"/>
              <a:t>без Родины – соловей </a:t>
            </a:r>
            <a:r>
              <a:rPr lang="ru-RU" sz="3200" dirty="0" smtClean="0"/>
              <a:t>без песни.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      </a:t>
            </a:r>
            <a:r>
              <a:rPr lang="ru-RU" sz="3200" dirty="0" smtClean="0"/>
              <a:t>Хочешь </a:t>
            </a:r>
            <a:r>
              <a:rPr lang="ru-RU" sz="3200" dirty="0"/>
              <a:t>дружбы – будь другом</a:t>
            </a:r>
            <a:r>
              <a:rPr lang="ru-RU" sz="3200" dirty="0" smtClean="0"/>
              <a:t>.  </a:t>
            </a:r>
          </a:p>
          <a:p>
            <a:pPr marL="0" indent="0">
              <a:buNone/>
            </a:pPr>
            <a:r>
              <a:rPr lang="ru-RU" sz="3200" dirty="0" smtClean="0"/>
              <a:t>Терпенье </a:t>
            </a:r>
            <a:r>
              <a:rPr lang="ru-RU" sz="3200" dirty="0"/>
              <a:t>и труд все </a:t>
            </a:r>
            <a:r>
              <a:rPr lang="ru-RU" sz="3200" dirty="0" smtClean="0"/>
              <a:t>перетрут.</a:t>
            </a: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32740" y="2016128"/>
            <a:ext cx="20842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chemeClr val="accent5"/>
                </a:solidFill>
              </a:rPr>
              <a:t>(О чтении)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6449" y="4834556"/>
            <a:ext cx="2128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800000"/>
                </a:solidFill>
              </a:rPr>
              <a:t>(О дружбе)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52676" y="4303506"/>
            <a:ext cx="2097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0033CC"/>
                </a:solidFill>
              </a:rPr>
              <a:t>(О Родине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ru-RU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78324" y="3718731"/>
            <a:ext cx="1856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C00000"/>
                </a:solidFill>
              </a:rPr>
              <a:t>(О семье)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95378" y="2625566"/>
            <a:ext cx="2776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00B050"/>
                </a:solidFill>
              </a:rPr>
              <a:t>(О трусости)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5125" y="5392811"/>
            <a:ext cx="18111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3200" dirty="0" smtClean="0">
                <a:solidFill>
                  <a:srgbClr val="FF0000"/>
                </a:solidFill>
              </a:rPr>
              <a:t>(О труде)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7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5400000">
            <a:off x="3569264" y="1409211"/>
            <a:ext cx="174755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ru-RU" sz="25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233" y="-14889"/>
            <a:ext cx="4147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Тематика  пословиц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213632" y="2714799"/>
            <a:ext cx="2219464" cy="13570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ПОГОВОРКА – ЦВЕТОЧИК,  ПОСЛОВИЦА ЯГОДКА </a:t>
            </a:r>
            <a:endParaRPr lang="ru-RU" sz="1500" dirty="0"/>
          </a:p>
        </p:txBody>
      </p:sp>
      <p:sp>
        <p:nvSpPr>
          <p:cNvPr id="2" name="Овал 1"/>
          <p:cNvSpPr/>
          <p:nvPr/>
        </p:nvSpPr>
        <p:spPr>
          <a:xfrm>
            <a:off x="532966" y="2799088"/>
            <a:ext cx="2814897" cy="1019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РОДИНЕ</a:t>
            </a:r>
          </a:p>
          <a:p>
            <a:pPr algn="ctr"/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889" y="2933911"/>
            <a:ext cx="3007035" cy="95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Овал 23"/>
          <p:cNvSpPr/>
          <p:nvPr/>
        </p:nvSpPr>
        <p:spPr>
          <a:xfrm rot="5400000">
            <a:off x="3146899" y="992367"/>
            <a:ext cx="2592288" cy="1021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rot="5400000">
            <a:off x="3123658" y="4790797"/>
            <a:ext cx="2592290" cy="99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 rot="2781885">
            <a:off x="1458043" y="1401724"/>
            <a:ext cx="2660404" cy="1090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ТРУДЕ</a:t>
            </a:r>
          </a:p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 rot="2781885">
            <a:off x="4524607" y="4291362"/>
            <a:ext cx="2755052" cy="1042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ТРУСОСТИ</a:t>
            </a:r>
          </a:p>
          <a:p>
            <a:pPr algn="ctr"/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 rot="18818115" flipH="1">
            <a:off x="1183979" y="4273440"/>
            <a:ext cx="2941918" cy="1190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ГЛУПОСТИ</a:t>
            </a:r>
          </a:p>
          <a:p>
            <a:pPr algn="ctr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18818115" flipH="1">
            <a:off x="4642314" y="1601725"/>
            <a:ext cx="2630088" cy="1009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ДРУЖБЕ</a:t>
            </a:r>
          </a:p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900482" y="3162351"/>
            <a:ext cx="177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ЧТЕНИИ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3752170" y="1229281"/>
            <a:ext cx="1388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prstClr val="white"/>
                </a:solidFill>
              </a:rPr>
              <a:t>СЕМЬЕ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3532301" y="5024711"/>
            <a:ext cx="1828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prstClr val="white"/>
                </a:solidFill>
              </a:rPr>
              <a:t>БОЛТУНЕ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15327" y="-14890"/>
            <a:ext cx="3666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D6862D">
                    <a:lumMod val="75000"/>
                  </a:srgbClr>
                </a:solidFill>
              </a:rPr>
              <a:t>разнообразна.</a:t>
            </a:r>
          </a:p>
        </p:txBody>
      </p:sp>
    </p:spTree>
    <p:extLst>
      <p:ext uri="{BB962C8B-B14F-4D97-AF65-F5344CB8AC3E}">
        <p14:creationId xmlns:p14="http://schemas.microsoft.com/office/powerpoint/2010/main" val="9353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460432" cy="3877815"/>
          </a:xfrm>
        </p:spPr>
        <p:txBody>
          <a:bodyPr>
            <a:normAutofit fontScale="92500" lnSpcReduction="20000"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Поговорка</a:t>
            </a:r>
          </a:p>
          <a:p>
            <a:pPr marL="0" indent="0">
              <a:buNone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цветочек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</a:p>
          <a:p>
            <a:pPr marL="0" indent="0">
              <a:buNone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пословица –</a:t>
            </a:r>
          </a:p>
          <a:p>
            <a:pPr marL="0" indent="0">
              <a:buNone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ягодка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 algn="r">
              <a:buNone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877815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Отвяжись, худая жизнь,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привяжись, хорошая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Будет и на нашей улице праздник.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Поговорка- пожелание мечта.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7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745505" cy="387781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Пословица – всем делам помощница.</a:t>
            </a:r>
          </a:p>
        </p:txBody>
      </p:sp>
    </p:spTree>
    <p:extLst>
      <p:ext uri="{BB962C8B-B14F-4D97-AF65-F5344CB8AC3E}">
        <p14:creationId xmlns:p14="http://schemas.microsoft.com/office/powerpoint/2010/main" val="23592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917</TotalTime>
  <Words>893</Words>
  <Application>Microsoft Office PowerPoint</Application>
  <PresentationFormat>Экран (4:3)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Твердый переплет</vt:lpstr>
      <vt:lpstr>Презентация PowerPoint</vt:lpstr>
      <vt:lpstr>Презентация PowerPoint</vt:lpstr>
      <vt:lpstr>А.С. Пушкина.</vt:lpstr>
      <vt:lpstr>Пословица -</vt:lpstr>
      <vt:lpstr>Презентация PowerPoint</vt:lpstr>
      <vt:lpstr>Презентация PowerPoint</vt:lpstr>
      <vt:lpstr>Презентация PowerPoint</vt:lpstr>
      <vt:lpstr>Поговорка- пожелание мечта.</vt:lpstr>
      <vt:lpstr>Презентация PowerPoint</vt:lpstr>
      <vt:lpstr>Презентация PowerPoint</vt:lpstr>
      <vt:lpstr>Пословица – всем делам помощница. </vt:lpstr>
      <vt:lpstr>                    А.Н. Островского </vt:lpstr>
      <vt:lpstr>И.А. Крылов</vt:lpstr>
      <vt:lpstr>Игра- викторина </vt:lpstr>
      <vt:lpstr>Пословица - тест</vt:lpstr>
      <vt:lpstr>Н.В. Гоголь</vt:lpstr>
      <vt:lpstr>Пословицы других народов.</vt:lpstr>
      <vt:lpstr>Игра доскажи словечко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Пословица недаром молвится</dc:title>
  <dc:creator>папа</dc:creator>
  <cp:lastModifiedBy>папа</cp:lastModifiedBy>
  <cp:revision>60</cp:revision>
  <cp:lastPrinted>2012-04-11T07:21:39Z</cp:lastPrinted>
  <dcterms:created xsi:type="dcterms:W3CDTF">2012-04-01T12:32:39Z</dcterms:created>
  <dcterms:modified xsi:type="dcterms:W3CDTF">2012-04-11T11:08:23Z</dcterms:modified>
</cp:coreProperties>
</file>