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6" r:id="rId8"/>
    <p:sldId id="272" r:id="rId9"/>
    <p:sldId id="277" r:id="rId10"/>
    <p:sldId id="278" r:id="rId11"/>
    <p:sldId id="279" r:id="rId12"/>
    <p:sldId id="280" r:id="rId13"/>
    <p:sldId id="281" r:id="rId14"/>
    <p:sldId id="282" r:id="rId1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988424" cy="504056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Monotype Corsiva" pitchFamily="66" charset="0"/>
              </a:rPr>
              <a:t>муниципальное бюджетное дошкольное образовательное учреждение</a:t>
            </a:r>
            <a:br>
              <a:rPr lang="ru-RU" sz="14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Monotype Corsiva" pitchFamily="66" charset="0"/>
              </a:rPr>
              <a:t>«Центр развития ребенка  - детский сад 1 категории №63  </a:t>
            </a:r>
            <a:r>
              <a:rPr lang="ru-RU" sz="1400" b="1" dirty="0" err="1" smtClean="0">
                <a:solidFill>
                  <a:schemeClr val="tx1"/>
                </a:solidFill>
                <a:latin typeface="Monotype Corsiva" pitchFamily="66" charset="0"/>
              </a:rPr>
              <a:t>г.Шахты</a:t>
            </a:r>
            <a:r>
              <a:rPr lang="ru-RU" sz="1400" b="1" dirty="0" smtClean="0">
                <a:solidFill>
                  <a:schemeClr val="tx1"/>
                </a:solidFill>
                <a:latin typeface="Monotype Corsiva" pitchFamily="66" charset="0"/>
              </a:rPr>
              <a:t> Ростовской области»</a:t>
            </a:r>
            <a:endParaRPr lang="ru-RU" sz="1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340769"/>
            <a:ext cx="48245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Портфолио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96" y="2571744"/>
            <a:ext cx="4824536" cy="18785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err="1" smtClean="0">
                <a:solidFill>
                  <a:schemeClr val="tx1"/>
                </a:solidFill>
                <a:latin typeface="Monotype Corsiva" pitchFamily="66" charset="0"/>
              </a:rPr>
              <a:t>Евлампьева</a:t>
            </a:r>
            <a:endParaRPr lang="ru-RU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Марина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Борисовна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3" name="Picture 2" descr="G:\Скан 008.jpg"/>
          <p:cNvPicPr>
            <a:picLocks noChangeAspect="1" noChangeArrowheads="1"/>
          </p:cNvPicPr>
          <p:nvPr/>
        </p:nvPicPr>
        <p:blipFill>
          <a:blip r:embed="rId2" cstate="print"/>
          <a:srcRect l="8989" t="2781" r="47020" b="47860"/>
          <a:stretch>
            <a:fillRect/>
          </a:stretch>
        </p:blipFill>
        <p:spPr bwMode="auto">
          <a:xfrm>
            <a:off x="5572132" y="1785926"/>
            <a:ext cx="2730743" cy="4214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491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357166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Mistral" pitchFamily="66" charset="0"/>
              </a:rPr>
              <a:t>Участие педагогов в конкурсах. Награды</a:t>
            </a:r>
            <a:endParaRPr lang="en-US" sz="2800" dirty="0" smtClean="0">
              <a:latin typeface="Mistral" pitchFamily="66" charset="0"/>
            </a:endParaRPr>
          </a:p>
          <a:p>
            <a:pPr algn="ctr"/>
            <a:r>
              <a:rPr lang="en-US" sz="2000" dirty="0" smtClean="0">
                <a:latin typeface="Mistral" pitchFamily="66" charset="0"/>
              </a:rPr>
              <a:t>201</a:t>
            </a:r>
            <a:r>
              <a:rPr lang="ru-RU" sz="2000" dirty="0" smtClean="0">
                <a:latin typeface="Mistral" pitchFamily="66" charset="0"/>
              </a:rPr>
              <a:t>2</a:t>
            </a:r>
            <a:r>
              <a:rPr lang="en-US" sz="2000" dirty="0" smtClean="0">
                <a:latin typeface="Mistral" pitchFamily="66" charset="0"/>
              </a:rPr>
              <a:t>-201</a:t>
            </a:r>
            <a:r>
              <a:rPr lang="ru-RU" sz="2000" dirty="0" smtClean="0">
                <a:latin typeface="Mistral" pitchFamily="66" charset="0"/>
              </a:rPr>
              <a:t>3</a:t>
            </a:r>
            <a:r>
              <a:rPr lang="en-US" sz="2000" dirty="0" smtClean="0">
                <a:latin typeface="Mistral" pitchFamily="66" charset="0"/>
              </a:rPr>
              <a:t> </a:t>
            </a:r>
            <a:r>
              <a:rPr lang="ru-RU" sz="2000" dirty="0" smtClean="0">
                <a:latin typeface="Mistral" pitchFamily="66" charset="0"/>
              </a:rPr>
              <a:t>учебный год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0" y="1397000"/>
          <a:ext cx="8715440" cy="4757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088"/>
                <a:gridCol w="1743088"/>
                <a:gridCol w="1743088"/>
                <a:gridCol w="1743088"/>
                <a:gridCol w="1743088"/>
              </a:tblGrid>
              <a:tr h="317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Уровень мероприятия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Мероприятие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Проблема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2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457200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+mj-lt"/>
                        </a:rPr>
                        <a:t>Форма участия и награды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Грамоты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000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Calibri"/>
                        </a:rPr>
                        <a:t>Муниципальные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Методическое объединение для педагогов МБДОУ города по познавательно-речевому развитию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«Профилактика нарушений процессов чтения и письма у детей на занятиях по обучению грамоте»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Участие в организации и проведении мастер-класса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8573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Calibri"/>
                        </a:rPr>
                        <a:t>Городской конкурс методических разработок и программ по формированию здорового образа жизни и профилактике и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Calibri"/>
                        </a:rPr>
                        <a:t>девиантного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Calibri"/>
                        </a:rPr>
                        <a:t> поведения детей и подростков </a:t>
                      </a: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Calibri"/>
                        </a:rPr>
                        <a:t>«За здоровый образ жизни»</a:t>
                      </a: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Calibri"/>
                        </a:rPr>
                        <a:t>Конспект развлечения для детей</a:t>
                      </a: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Calibri"/>
                        </a:rPr>
                        <a:t>среднего дошкольного возраста</a:t>
                      </a: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Calibri"/>
                        </a:rPr>
                        <a:t>«В гостях у Вити и Мити»</a:t>
                      </a: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Calibri"/>
                        </a:rPr>
                        <a:t>Номинация: «Внеклассное мероприятие» (Диплом 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Calibri"/>
                        </a:rPr>
                        <a:t>II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Calibri"/>
                        </a:rPr>
                        <a:t> степени)</a:t>
                      </a: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5822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Calibri"/>
                        </a:rPr>
                        <a:t>Городской этап областного конкурса среди МБДОУ «Островок безопасности»</a:t>
                      </a: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Calibri"/>
                        </a:rPr>
                        <a:t>Совершенствование форм и методов работы ДОУ по пропаганде правил дорожного движения</a:t>
                      </a: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Calibri"/>
                        </a:rPr>
                        <a:t>Презентация опыта работы с проецированием видеоматериалы на экран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  <a:cs typeface="Calibri"/>
                        </a:rPr>
                        <a:t>I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Calibri"/>
                        </a:rPr>
                        <a:t> место – приказ ДО г.Шахты №186 </a:t>
                      </a: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Calibri"/>
                        </a:rPr>
                        <a:t>от 25.04.2013 г.)</a:t>
                      </a: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9" name="Picture 5" descr="мпч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2714620"/>
            <a:ext cx="1338259" cy="183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сканер\Изображение.jpg"/>
          <p:cNvPicPr>
            <a:picLocks noChangeAspect="1" noChangeArrowheads="1"/>
          </p:cNvPicPr>
          <p:nvPr/>
        </p:nvPicPr>
        <p:blipFill>
          <a:blip r:embed="rId3" cstate="print"/>
          <a:srcRect l="7495" t="4606" r="33897" b="30911"/>
          <a:stretch>
            <a:fillRect/>
          </a:stretch>
        </p:blipFill>
        <p:spPr bwMode="auto">
          <a:xfrm>
            <a:off x="500034" y="2714620"/>
            <a:ext cx="1214446" cy="1838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60" y="142853"/>
          <a:ext cx="8429680" cy="6215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936"/>
                <a:gridCol w="1685936"/>
                <a:gridCol w="1685936"/>
                <a:gridCol w="1685936"/>
                <a:gridCol w="1685936"/>
              </a:tblGrid>
              <a:tr h="285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Уровень мероприятия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Мероприятие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Проблема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2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457200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+mj-lt"/>
                        </a:rPr>
                        <a:t>Форма участия и награды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Грамоты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571636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Calibri"/>
                        </a:rPr>
                        <a:t>Городской конкурс среди МБДОУ г.Шахты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«Обелиск славы»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Calibri"/>
                        </a:rPr>
                        <a:t>Пропаганда патриотизма и организация работы с детьми по увековечению памяти о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Calibri"/>
                        </a:rPr>
                        <a:t>шахтинцах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Calibri"/>
                        </a:rPr>
                        <a:t>, погибших в годы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Calibri"/>
                        </a:rPr>
                        <a:t>ВОв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Calibri"/>
                        </a:rPr>
                        <a:t>Макет обелиска, изготовленный в совместной работе педагога и ребенка в возрасте 5-7 лет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(Участие – Приказ № 228 от 17.05.2013 г.)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</a:tr>
              <a:tr h="2214578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Calibri"/>
                        </a:rPr>
                        <a:t>Городской конкурс по природоохранной работе среди МБДОУ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«Земля – наш общий дом»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Calibri"/>
                        </a:rPr>
                        <a:t>Привлечение внимание детей, педагогов и родителей к проблемам охраны окружающей среды и различным видам созидательной деятельности в природе.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Calibri"/>
                        </a:rPr>
                        <a:t>Изделия, созданные из различных бытовых и производственных отходов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(Грамота за 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Calibri"/>
                        </a:rPr>
                        <a:t>I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 место в номинации «Резервы» Тартанов Максим («Корзинка»)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Calibri"/>
                        </a:rPr>
                        <a:t>, участие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Calibri"/>
                        </a:rPr>
                        <a:t>Колесниченко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Calibri"/>
                        </a:rPr>
                        <a:t>Насти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21431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Calibri"/>
                        </a:rPr>
                        <a:t>Городской (заочный) конкурс фотографий о природе 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«Люблю тебя, мой край Донской»</a:t>
                      </a:r>
                      <a:endParaRPr lang="ru-RU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Calibri"/>
                        </a:rPr>
                        <a:t>Привлечение внимание детей, педагогов и родителей к проблемам охраны окружающей среды и различным видам созидательной деятельности в природе.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57164"/>
          <a:ext cx="8572560" cy="5883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1714512"/>
                <a:gridCol w="1714512"/>
                <a:gridCol w="1714512"/>
                <a:gridCol w="1714512"/>
              </a:tblGrid>
              <a:tr h="313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Уровень мероприятия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Мероприятие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Проблема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2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457200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+mj-lt"/>
                        </a:rPr>
                        <a:t>Форма участия и награды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Грамоты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32293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Calibri"/>
                        </a:rPr>
                        <a:t>Муниципальный (заочный) тур областного этапа Всероссийского конкурса «Зеленая планета»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Calibri"/>
                        </a:rPr>
                        <a:t>Привлечение детей к различным видам созидательной деятельности, направленной на сохранение редких растений и животных, возрождение и сохранение природных объектов, преумножение лесных насаждений.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Calibri"/>
                        </a:rPr>
                        <a:t>Коллективная работа «Петушок»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(Грамота за 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Calibri"/>
                        </a:rPr>
                        <a:t>I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 место воспитанникам группы в номинации  «Многообразие вековых традиций»)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Calibri"/>
                        </a:rPr>
                        <a:t>Поделка из природного материала «Домик на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опушке» (Грамота за 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Calibri"/>
                        </a:rPr>
                        <a:t>III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 место работа семьи Колесниченко)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64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Федеральные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Calibri"/>
                        </a:rPr>
                        <a:t>II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Calibri"/>
                        </a:rPr>
                        <a:t> Всероссийская заочная научно-практическая конференция 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«Современные педагогические технологии»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Calibri"/>
                        </a:rPr>
                        <a:t>Статья «Использование песочной игротерапии в  работе с детьми с нарушением речи»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</a:tr>
              <a:tr h="1682426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Calibri"/>
                        </a:rPr>
                        <a:t>Международный конкурс детского творчества </a:t>
                      </a:r>
                      <a:endParaRPr lang="ru-RU" sz="12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«Красота божьего мира» 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Calibri"/>
                        </a:rPr>
                        <a:t>Детский рисунок «Собор осенью» в номинации «Основная тематика. Любимый храм» (Участник –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Calibri"/>
                        </a:rPr>
                        <a:t>Дубовскова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Calibri"/>
                        </a:rPr>
                        <a:t> Полина – Грамота за участие)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0" y="285728"/>
          <a:ext cx="8715440" cy="350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088"/>
                <a:gridCol w="1743088"/>
                <a:gridCol w="1743088"/>
                <a:gridCol w="1743088"/>
                <a:gridCol w="1743088"/>
              </a:tblGrid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Уровень мероприятия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Мероприятие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Проблема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2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457200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+mj-lt"/>
                        </a:rPr>
                        <a:t>Форма участия и награды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Грамоты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57163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Calibri"/>
                        </a:rPr>
                        <a:t>II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Calibri"/>
                        </a:rPr>
                        <a:t> Всероссийском (заочный) конкурсе-игре по математике </a:t>
                      </a:r>
                      <a:endParaRPr lang="ru-RU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Calibri"/>
                        </a:rPr>
                        <a:t>«Слон»</a:t>
                      </a:r>
                      <a:endParaRPr lang="ru-RU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Calibri"/>
                        </a:rPr>
                        <a:t>Участники – 10 воспитанников подготовительной группы (Якименко Ксения –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Calibri"/>
                        </a:rPr>
                        <a:t>Лауреат конкурса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Calibri"/>
                        </a:rPr>
                        <a:t>)</a:t>
                      </a:r>
                      <a:endParaRPr lang="ru-RU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1571636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Calibri"/>
                        </a:rPr>
                        <a:t>Международный заочный конкурс-игра по русскому языку </a:t>
                      </a:r>
                      <a:endParaRPr lang="ru-RU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Calibri"/>
                        </a:rPr>
                        <a:t>«Еж»</a:t>
                      </a:r>
                      <a:endParaRPr lang="ru-RU" sz="14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Calibri"/>
                        </a:rPr>
                        <a:t>Участники – 5 воспитанников подготовительной группы </a:t>
                      </a:r>
                      <a:endParaRPr lang="ru-RU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F:\сканер\Изображение 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2285992"/>
            <a:ext cx="1095127" cy="1506470"/>
          </a:xfrm>
          <a:prstGeom prst="rect">
            <a:avLst/>
          </a:prstGeom>
          <a:noFill/>
        </p:spPr>
      </p:pic>
      <p:pic>
        <p:nvPicPr>
          <p:cNvPr id="3075" name="Picture 3" descr="F:\сканер\Изображение 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714356"/>
            <a:ext cx="1095126" cy="1506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357166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Mistral" pitchFamily="66" charset="0"/>
              </a:rPr>
              <a:t>Раздел 6. Достижения предыдущих периодов работы</a:t>
            </a:r>
            <a:endParaRPr lang="ru-RU" sz="2000" dirty="0" smtClean="0">
              <a:latin typeface="Mistral" pitchFamily="66" charset="0"/>
            </a:endParaRPr>
          </a:p>
        </p:txBody>
      </p:sp>
      <p:pic>
        <p:nvPicPr>
          <p:cNvPr id="4099" name="Picture 3" descr="F:\сканер\Изображение 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833911"/>
            <a:ext cx="2198358" cy="3024089"/>
          </a:xfrm>
          <a:prstGeom prst="rect">
            <a:avLst/>
          </a:prstGeom>
          <a:noFill/>
        </p:spPr>
      </p:pic>
      <p:pic>
        <p:nvPicPr>
          <p:cNvPr id="4100" name="Picture 4" descr="F:\сканер\Изображение 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868754"/>
            <a:ext cx="2173029" cy="2989246"/>
          </a:xfrm>
          <a:prstGeom prst="rect">
            <a:avLst/>
          </a:prstGeom>
          <a:noFill/>
        </p:spPr>
      </p:pic>
      <p:pic>
        <p:nvPicPr>
          <p:cNvPr id="4101" name="Picture 5" descr="F:\сканер\Изображение 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857232"/>
            <a:ext cx="2214578" cy="3046402"/>
          </a:xfrm>
          <a:prstGeom prst="rect">
            <a:avLst/>
          </a:prstGeom>
          <a:noFill/>
        </p:spPr>
      </p:pic>
      <p:pic>
        <p:nvPicPr>
          <p:cNvPr id="4102" name="Picture 6" descr="F:\сканер\Изображение 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928670"/>
            <a:ext cx="2077270" cy="2857520"/>
          </a:xfrm>
          <a:prstGeom prst="rect">
            <a:avLst/>
          </a:prstGeom>
          <a:noFill/>
        </p:spPr>
      </p:pic>
      <p:pic>
        <p:nvPicPr>
          <p:cNvPr id="4103" name="Picture 7" descr="F:\сканер\Изображение 0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928670"/>
            <a:ext cx="1965302" cy="2703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285852" y="214290"/>
            <a:ext cx="7148521" cy="928694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endParaRPr lang="ru-RU" sz="36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/>
            </a:endParaRPr>
          </a:p>
        </p:txBody>
      </p:sp>
      <p:sp>
        <p:nvSpPr>
          <p:cNvPr id="3" name="Содержимое 6"/>
          <p:cNvSpPr>
            <a:spLocks noGrp="1"/>
          </p:cNvSpPr>
          <p:nvPr>
            <p:ph idx="1"/>
          </p:nvPr>
        </p:nvSpPr>
        <p:spPr>
          <a:xfrm>
            <a:off x="515066" y="1484785"/>
            <a:ext cx="8186766" cy="4087356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r>
              <a:rPr lang="ru-RU" sz="3600" b="1" dirty="0" smtClean="0">
                <a:latin typeface="Monotype Corsiva" pitchFamily="66" charset="0"/>
              </a:rPr>
              <a:t>Раздел1. Общие  сведения</a:t>
            </a:r>
          </a:p>
          <a:p>
            <a:pPr>
              <a:buFontTx/>
              <a:buNone/>
            </a:pPr>
            <a:r>
              <a:rPr lang="ru-RU" sz="3600" b="1" dirty="0" smtClean="0">
                <a:latin typeface="Monotype Corsiva" pitchFamily="66" charset="0"/>
              </a:rPr>
              <a:t>Раздел </a:t>
            </a:r>
            <a:r>
              <a:rPr lang="en-US" sz="3600" b="1" dirty="0" smtClean="0">
                <a:latin typeface="Monotype Corsiva" pitchFamily="66" charset="0"/>
              </a:rPr>
              <a:t>2</a:t>
            </a:r>
            <a:r>
              <a:rPr lang="ru-RU" sz="3600" b="1" dirty="0" smtClean="0">
                <a:latin typeface="Monotype Corsiva" pitchFamily="66" charset="0"/>
              </a:rPr>
              <a:t>. Сведения о повышении</a:t>
            </a:r>
            <a:r>
              <a:rPr lang="en-US" sz="3600" b="1" dirty="0" smtClean="0">
                <a:latin typeface="Monotype Corsiva" pitchFamily="66" charset="0"/>
              </a:rPr>
              <a:t> </a:t>
            </a:r>
            <a:r>
              <a:rPr lang="ru-RU" sz="3600" b="1" dirty="0" smtClean="0">
                <a:latin typeface="Monotype Corsiva" pitchFamily="66" charset="0"/>
              </a:rPr>
              <a:t>квалификации</a:t>
            </a:r>
          </a:p>
          <a:p>
            <a:pPr>
              <a:buFontTx/>
              <a:buNone/>
            </a:pPr>
            <a:r>
              <a:rPr lang="ru-RU" sz="3600" b="1" dirty="0" smtClean="0">
                <a:latin typeface="Monotype Corsiva" pitchFamily="66" charset="0"/>
              </a:rPr>
              <a:t>Раздел</a:t>
            </a:r>
            <a:r>
              <a:rPr lang="en-US" sz="3600" b="1" dirty="0" smtClean="0">
                <a:latin typeface="Monotype Corsiva" pitchFamily="66" charset="0"/>
              </a:rPr>
              <a:t> 3</a:t>
            </a:r>
            <a:r>
              <a:rPr lang="ru-RU" sz="3600" b="1" dirty="0" smtClean="0">
                <a:latin typeface="Monotype Corsiva" pitchFamily="66" charset="0"/>
              </a:rPr>
              <a:t>. Сведения об аттестации</a:t>
            </a:r>
          </a:p>
          <a:p>
            <a:pPr>
              <a:buFontTx/>
              <a:buNone/>
            </a:pPr>
            <a:r>
              <a:rPr lang="ru-RU" sz="3600" b="1" dirty="0" smtClean="0">
                <a:latin typeface="Monotype Corsiva" pitchFamily="66" charset="0"/>
              </a:rPr>
              <a:t>Раздел 4. </a:t>
            </a:r>
            <a:r>
              <a:rPr lang="ru-RU" sz="3600" b="1" dirty="0" smtClean="0">
                <a:latin typeface="Monotype Corsiva" pitchFamily="66" charset="0"/>
              </a:rPr>
              <a:t>Обобщение передового педагогического опыта</a:t>
            </a:r>
          </a:p>
          <a:p>
            <a:pPr>
              <a:buFontTx/>
              <a:buNone/>
            </a:pPr>
            <a:r>
              <a:rPr lang="ru-RU" sz="3600" b="1" dirty="0" smtClean="0">
                <a:latin typeface="Monotype Corsiva" pitchFamily="66" charset="0"/>
              </a:rPr>
              <a:t>Раздел 5.Участие педагогов в конкурсах. Награды 2011-2012 учебный год</a:t>
            </a:r>
          </a:p>
          <a:p>
            <a:pPr>
              <a:buFontTx/>
              <a:buNone/>
            </a:pPr>
            <a:r>
              <a:rPr lang="ru-RU" sz="3600" b="1" dirty="0" smtClean="0">
                <a:latin typeface="Monotype Corsiva" pitchFamily="66" charset="0"/>
              </a:rPr>
              <a:t>Раздел 6. Достижения предыдущего периода работы</a:t>
            </a:r>
            <a:endParaRPr lang="ru-RU" sz="3600" b="1" dirty="0" smtClean="0">
              <a:latin typeface="Monotype Corsiva" pitchFamily="66" charset="0"/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359977" y="214290"/>
            <a:ext cx="8496944" cy="92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ru-RU" sz="5400" dirty="0" smtClean="0">
                <a:latin typeface="Mistral" pitchFamily="66" charset="0"/>
              </a:rPr>
              <a:t>Содержание портфолио</a:t>
            </a:r>
            <a:endParaRPr lang="ru-RU" sz="5400" dirty="0"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52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"/>
          <p:cNvSpPr txBox="1">
            <a:spLocks/>
          </p:cNvSpPr>
          <p:nvPr/>
        </p:nvSpPr>
        <p:spPr>
          <a:xfrm>
            <a:off x="251520" y="260648"/>
            <a:ext cx="8496944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ru-RU" sz="4800" dirty="0" smtClean="0">
                <a:latin typeface="Mistral" pitchFamily="66" charset="0"/>
              </a:rPr>
              <a:t>Раздел 1.Общие сведения</a:t>
            </a:r>
            <a:endParaRPr lang="ru-RU" sz="4800" dirty="0">
              <a:latin typeface="Mistral" pitchFamily="66" charset="0"/>
            </a:endParaRPr>
          </a:p>
        </p:txBody>
      </p:sp>
      <p:graphicFrame>
        <p:nvGraphicFramePr>
          <p:cNvPr id="6" name="Group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53039813"/>
              </p:ext>
            </p:extLst>
          </p:nvPr>
        </p:nvGraphicFramePr>
        <p:xfrm>
          <a:off x="214282" y="1214423"/>
          <a:ext cx="8715436" cy="45517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07364"/>
                <a:gridCol w="6208072"/>
              </a:tblGrid>
              <a:tr h="336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Фамилия, имя, отчество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1455" marR="91455" marT="45732" marB="4573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Monotype Corsiva" pitchFamily="66" charset="0"/>
                        </a:rPr>
                        <a:t>Евлампьева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Monotype Corsiva" pitchFamily="66" charset="0"/>
                        </a:rPr>
                        <a:t>  Марина  Борисовна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1455" marR="91455" marT="45732" marB="45732" horzOverflow="overflow"/>
                </a:tc>
              </a:tr>
              <a:tr h="336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Дата рождения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1455" marR="91455" marT="45732" marB="4573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21.11.1978 г.</a:t>
                      </a:r>
                    </a:p>
                  </a:txBody>
                  <a:tcPr marL="91455" marR="91455" marT="45732" marB="45732" horzOverflow="overflow"/>
                </a:tc>
              </a:tr>
              <a:tr h="336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Место рождения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1455" marR="91455" marT="45732" marB="4573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г.Новочеркасск</a:t>
                      </a:r>
                    </a:p>
                  </a:txBody>
                  <a:tcPr marL="91455" marR="91455" marT="45732" marB="45732" horzOverflow="overflow"/>
                </a:tc>
              </a:tr>
              <a:tr h="1071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Образование</a:t>
                      </a:r>
                      <a:b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1455" marR="91455" marT="45732" marB="45732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Высшее,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ФГОУ ВПО «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Новочеркасская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 государственная мелиоративная академия», квалификация – педагог профессионального обучения, специальность «Профессиональное обучение (экономика и управление)»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1455" marR="91455" marT="45732" marB="45732" horzOverflow="overflow"/>
                </a:tc>
              </a:tr>
              <a:tr h="336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Место работы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1455" marR="91455" marT="45732" marB="457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onotype Corsiva" pitchFamily="66" charset="0"/>
                        </a:rPr>
                        <a:t>МБДОУ ЦРР – детский сад №63 г.Шахты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1455" marR="91455" marT="45732" marB="45732" horzOverflow="overflow"/>
                </a:tc>
              </a:tr>
              <a:tr h="336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Должность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1455" marR="91455" marT="45732" marB="457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onotype Corsiva" pitchFamily="66" charset="0"/>
                        </a:rPr>
                        <a:t>Зам. зав. по ВМР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1455" marR="91455" marT="45732" marB="45732" horzOverflow="overflow"/>
                </a:tc>
              </a:tr>
              <a:tr h="1318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Общий трудовой стаж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Педагогический стаж на 01.09.2013 г0да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Стаж работы в МБДОУ ЦРР – детский сад №63 г.Шахты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1455" marR="91455" marT="45732" marB="45732" horzOverflow="overflow"/>
                </a:tc>
                <a:tc>
                  <a:txBody>
                    <a:bodyPr/>
                    <a:lstStyle/>
                    <a:p>
                      <a:r>
                        <a:rPr lang="ru-RU" sz="1600" u="none" kern="1200" dirty="0" smtClean="0">
                          <a:latin typeface="Monotype Corsiva" pitchFamily="66" charset="0"/>
                        </a:rPr>
                        <a:t>15 лет</a:t>
                      </a:r>
                    </a:p>
                    <a:p>
                      <a:endParaRPr lang="ru-RU" sz="1600" u="none" kern="1200" dirty="0" smtClean="0">
                        <a:latin typeface="Monotype Corsiva" pitchFamily="66" charset="0"/>
                      </a:endParaRPr>
                    </a:p>
                    <a:p>
                      <a:r>
                        <a:rPr lang="ru-RU" sz="1600" u="none" kern="1200" dirty="0" smtClean="0">
                          <a:latin typeface="Monotype Corsiva" pitchFamily="66" charset="0"/>
                        </a:rPr>
                        <a:t>13 </a:t>
                      </a:r>
                      <a:r>
                        <a:rPr lang="ru-RU" sz="1600" u="none" kern="1200" baseline="0" dirty="0" smtClean="0">
                          <a:latin typeface="Monotype Corsiva" pitchFamily="66" charset="0"/>
                        </a:rPr>
                        <a:t>лет</a:t>
                      </a:r>
                      <a:r>
                        <a:rPr lang="ru-RU" sz="1600" u="none" kern="1200" dirty="0" smtClean="0">
                          <a:latin typeface="Monotype Corsiva" pitchFamily="66" charset="0"/>
                        </a:rPr>
                        <a:t>                                                                           </a:t>
                      </a:r>
                    </a:p>
                    <a:p>
                      <a:r>
                        <a:rPr lang="ru-RU" sz="1600" u="none" kern="1200" dirty="0" smtClean="0">
                          <a:latin typeface="Monotype Corsiva" pitchFamily="66" charset="0"/>
                        </a:rPr>
                        <a:t>2 года, Дата назначения на аттестуемую </a:t>
                      </a:r>
                      <a:r>
                        <a:rPr lang="ru-RU" sz="1600" u="none" kern="1200" dirty="0" smtClean="0">
                          <a:latin typeface="Monotype Corsiva" pitchFamily="66" charset="0"/>
                        </a:rPr>
                        <a:t>                                                       должность -01.10.2011 </a:t>
                      </a:r>
                      <a:r>
                        <a:rPr lang="ru-RU" sz="1600" u="none" kern="1200" dirty="0" smtClean="0">
                          <a:latin typeface="Monotype Corsiva" pitchFamily="66" charset="0"/>
                        </a:rPr>
                        <a:t>г.</a:t>
                      </a:r>
                      <a:r>
                        <a:rPr lang="ru-RU" sz="1600" u="none" kern="1200" baseline="0" dirty="0" smtClean="0">
                          <a:latin typeface="Monotype Corsiva" pitchFamily="66" charset="0"/>
                        </a:rPr>
                        <a:t> </a:t>
                      </a:r>
                      <a:endParaRPr lang="ru-RU" sz="1600" u="none" kern="1200" baseline="0" dirty="0" smtClean="0">
                        <a:latin typeface="Monotype Corsiva" pitchFamily="66" charset="0"/>
                      </a:endParaRPr>
                    </a:p>
                    <a:p>
                      <a:r>
                        <a:rPr lang="ru-RU" sz="1600" u="none" kern="1200" dirty="0" smtClean="0">
                          <a:latin typeface="Monotype Corsiva" pitchFamily="66" charset="0"/>
                        </a:rPr>
                        <a:t>Основание </a:t>
                      </a:r>
                      <a:r>
                        <a:rPr lang="ru-RU" sz="1600" u="none" kern="1200" dirty="0" smtClean="0">
                          <a:latin typeface="Monotype Corsiva" pitchFamily="66" charset="0"/>
                        </a:rPr>
                        <a:t>назначения: </a:t>
                      </a:r>
                      <a:endParaRPr lang="ru-RU" sz="1600" u="none" kern="1200" dirty="0" smtClean="0">
                        <a:latin typeface="Monotype Corsiva" pitchFamily="66" charset="0"/>
                      </a:endParaRPr>
                    </a:p>
                    <a:p>
                      <a:r>
                        <a:rPr lang="ru-RU" sz="1600" u="none" kern="1200" dirty="0" smtClean="0">
                          <a:latin typeface="Monotype Corsiva" pitchFamily="66" charset="0"/>
                        </a:rPr>
                        <a:t>приказ </a:t>
                      </a:r>
                      <a:r>
                        <a:rPr lang="ru-RU" sz="1600" u="none" kern="1200" dirty="0" smtClean="0">
                          <a:latin typeface="Monotype Corsiva" pitchFamily="66" charset="0"/>
                        </a:rPr>
                        <a:t>по ДОУ </a:t>
                      </a:r>
                      <a:r>
                        <a:rPr lang="ru-RU" sz="1600" u="none" kern="1200" baseline="0" dirty="0" smtClean="0">
                          <a:latin typeface="Monotype Corsiva" pitchFamily="66" charset="0"/>
                        </a:rPr>
                        <a:t> от 01.10.2011 г. №</a:t>
                      </a:r>
                      <a:endParaRPr lang="ru-RU" sz="1600" u="none" kern="1200" dirty="0" smtClean="0">
                        <a:solidFill>
                          <a:schemeClr val="tx1"/>
                        </a:solidFill>
                        <a:latin typeface="Monotype Corsiva" pitchFamily="66" charset="0"/>
                        <a:ea typeface="+mn-ea"/>
                        <a:cs typeface="+mn-cs"/>
                      </a:endParaRPr>
                    </a:p>
                  </a:txBody>
                  <a:tcPr marL="91455" marR="91455" marT="45732" marB="45732" horzOverflow="overflow"/>
                </a:tc>
              </a:tr>
            </a:tbl>
          </a:graphicData>
        </a:graphic>
      </p:graphicFrame>
      <p:pic>
        <p:nvPicPr>
          <p:cNvPr id="4" name="Picture 2" descr="F:\сканер\Изображение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786190"/>
            <a:ext cx="2114255" cy="2908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5285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 txBox="1">
            <a:spLocks/>
          </p:cNvSpPr>
          <p:nvPr/>
        </p:nvSpPr>
        <p:spPr>
          <a:xfrm>
            <a:off x="539552" y="271914"/>
            <a:ext cx="8208912" cy="1500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Symbol" pitchFamily="18" charset="2"/>
              <a:buNone/>
            </a:pPr>
            <a:r>
              <a:rPr lang="ru-RU" sz="4000" dirty="0" smtClean="0">
                <a:latin typeface="Mistral" pitchFamily="66" charset="0"/>
              </a:rPr>
              <a:t>Раздел 2. Сведения о повышении квалификации</a:t>
            </a:r>
            <a:endParaRPr lang="ru-RU" sz="4000" dirty="0">
              <a:latin typeface="Mistral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8823736"/>
              </p:ext>
            </p:extLst>
          </p:nvPr>
        </p:nvGraphicFramePr>
        <p:xfrm>
          <a:off x="323528" y="1916833"/>
          <a:ext cx="8208912" cy="3257968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277095"/>
                <a:gridCol w="6931817"/>
              </a:tblGrid>
              <a:tr h="551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Год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Тема, проблема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2007 г.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Авторский   курс  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В.В.Воскобовича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   «Сказочные лабиринты игры» - игровая  технология интеллектуально-творческого развития детей дошкольного и младшего  школьного  возраста», 24 часа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1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2009 г.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Авторский   курс  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В.В.Воскобовича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   «Сказочные лабиринты игры» - игровая  технология интеллектуально-творческого развития детей дошкольного и младшего  школьного  возраста», 24 часа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2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2012 г.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ГБОУ ДПО РО «РИПК и ППРО» по проблеме «Технология создания информационных педагогических ресурсов в форме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Web-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сайта», 72 часа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9" descr="cute118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9525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CA5HN37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5035680"/>
            <a:ext cx="2500330" cy="182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4418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 txBox="1">
            <a:spLocks/>
          </p:cNvSpPr>
          <p:nvPr/>
        </p:nvSpPr>
        <p:spPr>
          <a:xfrm>
            <a:off x="179512" y="271914"/>
            <a:ext cx="8712968" cy="92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ru-RU" sz="5400" dirty="0" smtClean="0">
                <a:latin typeface="Mistral" pitchFamily="66" charset="0"/>
              </a:rPr>
              <a:t>Портфолио документов</a:t>
            </a:r>
            <a:endParaRPr lang="ru-RU" sz="5400" dirty="0">
              <a:latin typeface="Mistral" pitchFamily="66" charset="0"/>
            </a:endParaRPr>
          </a:p>
        </p:txBody>
      </p:sp>
      <p:pic>
        <p:nvPicPr>
          <p:cNvPr id="8" name="Рисунок 7" descr="iCAK0PKC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1714488"/>
            <a:ext cx="2143125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сканер\Изображение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527177" y="1142984"/>
            <a:ext cx="3242944" cy="2357454"/>
          </a:xfrm>
          <a:prstGeom prst="rect">
            <a:avLst/>
          </a:prstGeom>
          <a:noFill/>
        </p:spPr>
      </p:pic>
      <p:pic>
        <p:nvPicPr>
          <p:cNvPr id="1027" name="Picture 3" descr="F:\сканер\Изображение 002.jpg"/>
          <p:cNvPicPr>
            <a:picLocks noChangeAspect="1" noChangeArrowheads="1"/>
          </p:cNvPicPr>
          <p:nvPr/>
        </p:nvPicPr>
        <p:blipFill>
          <a:blip r:embed="rId4" cstate="print"/>
          <a:srcRect l="6113" t="1901" r="20672" b="20872"/>
          <a:stretch>
            <a:fillRect/>
          </a:stretch>
        </p:blipFill>
        <p:spPr bwMode="auto">
          <a:xfrm rot="5400000">
            <a:off x="867842" y="703736"/>
            <a:ext cx="2264777" cy="3286148"/>
          </a:xfrm>
          <a:prstGeom prst="rect">
            <a:avLst/>
          </a:prstGeom>
          <a:noFill/>
        </p:spPr>
      </p:pic>
      <p:pic>
        <p:nvPicPr>
          <p:cNvPr id="1028" name="Picture 4" descr="F:\сканер\Изображение 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882304" y="3189606"/>
            <a:ext cx="2796210" cy="3846502"/>
          </a:xfrm>
          <a:prstGeom prst="rect">
            <a:avLst/>
          </a:prstGeom>
          <a:noFill/>
        </p:spPr>
      </p:pic>
      <p:pic>
        <p:nvPicPr>
          <p:cNvPr id="1029" name="Picture 5" descr="F:\сканер\Изображение 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303929" y="3197137"/>
            <a:ext cx="2756111" cy="37913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520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 txBox="1">
            <a:spLocks/>
          </p:cNvSpPr>
          <p:nvPr/>
        </p:nvSpPr>
        <p:spPr>
          <a:xfrm>
            <a:off x="539552" y="271914"/>
            <a:ext cx="8208912" cy="996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Symbol" pitchFamily="18" charset="2"/>
              <a:buNone/>
            </a:pPr>
            <a:r>
              <a:rPr lang="ru-RU" sz="4400" dirty="0" smtClean="0">
                <a:latin typeface="Mistral" pitchFamily="66" charset="0"/>
              </a:rPr>
              <a:t>Раздел 3. Сведения об аттестации</a:t>
            </a:r>
            <a:endParaRPr lang="ru-RU" sz="4400" dirty="0">
              <a:latin typeface="Mistral" pitchFamily="66" charset="0"/>
            </a:endParaRPr>
          </a:p>
        </p:txBody>
      </p:sp>
      <p:pic>
        <p:nvPicPr>
          <p:cNvPr id="5" name="Picture 6" descr="j02378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653136"/>
            <a:ext cx="20875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11957757"/>
              </p:ext>
            </p:extLst>
          </p:nvPr>
        </p:nvGraphicFramePr>
        <p:xfrm>
          <a:off x="785786" y="2571744"/>
          <a:ext cx="6000750" cy="2900437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690942"/>
                <a:gridCol w="2196140"/>
                <a:gridCol w="2113668"/>
              </a:tblGrid>
              <a:tr h="857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Год прохождения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1447" marR="9144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Квалификационная                 категория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1447" marR="9144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Дата проведения аттестации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1447" marR="9144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ru-RU" sz="2800" u="none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2011г.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1447" marR="9144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соответствие занимаемой должности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L="91447" marR="9144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22.12.2011 г.</a:t>
                      </a:r>
                    </a:p>
                  </a:txBody>
                  <a:tcPr marL="91447" marR="9144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1558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Mistral" pitchFamily="66" charset="0"/>
              </a:rPr>
              <a:t>Раздел 4. </a:t>
            </a:r>
            <a:r>
              <a:rPr lang="ru-RU" sz="4000" dirty="0" smtClean="0">
                <a:latin typeface="Mistral" pitchFamily="66" charset="0"/>
              </a:rPr>
              <a:t>Обобщение ППО</a:t>
            </a:r>
            <a:endParaRPr lang="en-US" sz="4000" dirty="0" smtClean="0">
              <a:latin typeface="Mistral" pitchFamily="66" charset="0"/>
            </a:endParaRPr>
          </a:p>
          <a:p>
            <a:pPr algn="ctr"/>
            <a:r>
              <a:rPr lang="en-US" sz="2000" dirty="0" smtClean="0">
                <a:latin typeface="Mistral" pitchFamily="66" charset="0"/>
              </a:rPr>
              <a:t>2011-2012</a:t>
            </a:r>
            <a:r>
              <a:rPr lang="ru-RU" sz="2000" dirty="0" smtClean="0">
                <a:latin typeface="Mistral" pitchFamily="66" charset="0"/>
              </a:rPr>
              <a:t> – 2012-2013 </a:t>
            </a:r>
            <a:r>
              <a:rPr lang="en-US" sz="2000" dirty="0" smtClean="0">
                <a:latin typeface="Mistral" pitchFamily="66" charset="0"/>
              </a:rPr>
              <a:t> </a:t>
            </a:r>
            <a:r>
              <a:rPr lang="ru-RU" sz="2000" dirty="0" smtClean="0">
                <a:latin typeface="Mistral" pitchFamily="66" charset="0"/>
              </a:rPr>
              <a:t>учебные годы в сравнении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5" y="1397000"/>
          <a:ext cx="8215368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714380"/>
                <a:gridCol w="1785950"/>
                <a:gridCol w="1428760"/>
                <a:gridCol w="785818"/>
                <a:gridCol w="1143008"/>
                <a:gridCol w="785818"/>
                <a:gridCol w="857255"/>
              </a:tblGrid>
              <a:tr h="67467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Кол-во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 педагогов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Тема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Форма обобщения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Уровень обобщения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4232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2011-2012   </a:t>
                      </a:r>
                      <a:r>
                        <a:rPr lang="ru-RU" sz="1200" dirty="0" err="1" smtClean="0"/>
                        <a:t>уч</a:t>
                      </a:r>
                      <a:r>
                        <a:rPr lang="ru-RU" sz="1200" dirty="0" smtClean="0"/>
                        <a:t>.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2012-2013             </a:t>
                      </a:r>
                      <a:r>
                        <a:rPr lang="ru-RU" sz="1200" dirty="0" err="1" smtClean="0"/>
                        <a:t>уч</a:t>
                      </a:r>
                      <a:r>
                        <a:rPr lang="ru-RU" sz="1200" dirty="0" smtClean="0"/>
                        <a:t>.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2011-2012   </a:t>
                      </a:r>
                      <a:r>
                        <a:rPr lang="ru-RU" sz="1200" dirty="0" err="1" smtClean="0"/>
                        <a:t>уч</a:t>
                      </a:r>
                      <a:r>
                        <a:rPr lang="ru-RU" sz="1200" dirty="0" smtClean="0"/>
                        <a:t>.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2012-2013                          </a:t>
                      </a:r>
                      <a:r>
                        <a:rPr lang="ru-RU" sz="1200" dirty="0" err="1" smtClean="0"/>
                        <a:t>уч</a:t>
                      </a:r>
                      <a:r>
                        <a:rPr lang="ru-RU" sz="1200" dirty="0" smtClean="0"/>
                        <a:t>. год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2011-2012   </a:t>
                      </a:r>
                      <a:r>
                        <a:rPr lang="ru-RU" sz="1200" dirty="0" err="1" smtClean="0"/>
                        <a:t>уч</a:t>
                      </a:r>
                      <a:r>
                        <a:rPr lang="ru-RU" sz="1200" dirty="0" smtClean="0"/>
                        <a:t>.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2012-2013             </a:t>
                      </a:r>
                      <a:r>
                        <a:rPr lang="ru-RU" sz="1200" dirty="0" err="1" smtClean="0"/>
                        <a:t>уч</a:t>
                      </a:r>
                      <a:r>
                        <a:rPr lang="ru-RU" sz="1200" dirty="0" smtClean="0"/>
                        <a:t>. год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2011-2012   </a:t>
                      </a:r>
                      <a:r>
                        <a:rPr lang="ru-RU" sz="1200" dirty="0" err="1" smtClean="0"/>
                        <a:t>уч</a:t>
                      </a:r>
                      <a:r>
                        <a:rPr lang="ru-RU" sz="1200" dirty="0" smtClean="0"/>
                        <a:t>.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2012-2013             </a:t>
                      </a:r>
                      <a:r>
                        <a:rPr lang="ru-RU" sz="1200" dirty="0" err="1" smtClean="0"/>
                        <a:t>уч</a:t>
                      </a:r>
                      <a:r>
                        <a:rPr lang="ru-RU" sz="1200" dirty="0" smtClean="0"/>
                        <a:t>. год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99219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rgbClr val="800000"/>
                          </a:solidFill>
                          <a:latin typeface="+mj-lt"/>
                        </a:rPr>
                        <a:t>«Оптимизация работы воспитателя по использованию развивающих игровых пособий в познавательно-речевой деятельности»</a:t>
                      </a:r>
                      <a:endParaRPr lang="ru-RU" sz="12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«Профилактика нарушений процессов чтения и письма у детей на занятиях по обучению грамоте»</a:t>
                      </a:r>
                    </a:p>
                    <a:p>
                      <a:pPr algn="just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Мастер-класс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Мастер-класс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МО</a:t>
                      </a:r>
                      <a:r>
                        <a:rPr lang="ru-RU" sz="1200" baseline="0" dirty="0" smtClean="0"/>
                        <a:t> по познавательно-речевому развитию детей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МО</a:t>
                      </a:r>
                      <a:r>
                        <a:rPr lang="ru-RU" sz="1200" baseline="0" dirty="0" smtClean="0"/>
                        <a:t> по познавательно-речевому развитию детей</a:t>
                      </a:r>
                      <a:endParaRPr lang="ru-RU" sz="1200" dirty="0" smtClean="0"/>
                    </a:p>
                  </a:txBody>
                  <a:tcPr/>
                </a:tc>
              </a:tr>
              <a:tr h="99219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«Развитие коммуникативных навыков у детей в процессе музыкальной деятельности»,</a:t>
                      </a:r>
                    </a:p>
                    <a:p>
                      <a:pPr algn="just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«Развитие коммуникативных навыков у детей старшего дошкольного возраста»</a:t>
                      </a:r>
                    </a:p>
                    <a:p>
                      <a:pPr algn="just"/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«Метод песочной игротерапии в работе с детьми с нарушениями речи»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 smtClean="0"/>
                        <a:t>Выступ-ление</a:t>
                      </a:r>
                      <a:r>
                        <a:rPr lang="ru-RU" sz="1200" dirty="0" smtClean="0"/>
                        <a:t> на </a:t>
                      </a:r>
                      <a:r>
                        <a:rPr lang="ru-RU" sz="1200" dirty="0" err="1" smtClean="0"/>
                        <a:t>заседа-нии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педагоги-ческого</a:t>
                      </a:r>
                      <a:r>
                        <a:rPr lang="ru-RU" sz="1200" dirty="0" smtClean="0"/>
                        <a:t> совета</a:t>
                      </a:r>
                      <a:r>
                        <a:rPr lang="ru-RU" sz="1200" baseline="0" dirty="0" smtClean="0"/>
                        <a:t> МБДОУ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Статья в рамках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Всероссийс-кой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заочной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научно-пректической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конференции «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Современ-ные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педаго-гические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технологии»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МБДОУ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Всерос-сийская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заочная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научно-пректическая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конференция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Mistral" pitchFamily="66" charset="0"/>
              </a:rPr>
              <a:t>Раздел 5. </a:t>
            </a:r>
            <a:r>
              <a:rPr lang="ru-RU" sz="2800" dirty="0" smtClean="0">
                <a:latin typeface="Mistral" pitchFamily="66" charset="0"/>
              </a:rPr>
              <a:t>Участие педагогов в конкурсах. Награды</a:t>
            </a:r>
            <a:endParaRPr lang="en-US" sz="2800" dirty="0" smtClean="0">
              <a:latin typeface="Mistral" pitchFamily="66" charset="0"/>
            </a:endParaRPr>
          </a:p>
          <a:p>
            <a:pPr algn="ctr"/>
            <a:r>
              <a:rPr lang="en-US" sz="2000" dirty="0" smtClean="0">
                <a:latin typeface="Mistral" pitchFamily="66" charset="0"/>
              </a:rPr>
              <a:t>2011-2012 </a:t>
            </a:r>
            <a:r>
              <a:rPr lang="ru-RU" sz="2000" dirty="0" smtClean="0">
                <a:latin typeface="Mistral" pitchFamily="66" charset="0"/>
              </a:rPr>
              <a:t>учебный год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285860"/>
          <a:ext cx="8786875" cy="4226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1714512"/>
                <a:gridCol w="2071702"/>
                <a:gridCol w="2243154"/>
                <a:gridCol w="1757375"/>
              </a:tblGrid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Уровень мероприятия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Мероприятие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Проблема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2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457200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+mj-lt"/>
                        </a:rPr>
                        <a:t>Форма участия и награды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Грамоты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6608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/>
                          <a:ea typeface="Times New Roman"/>
                        </a:rPr>
                        <a:t>Муници-пальные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Методическое объединение для педагогов МБДОУ города по познавательно-речевому развитию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«Технология организации и проведения развивающих игр в работе с детьми дошкольного возраста»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Участие в организации и проведении мастер-класса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608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Городской конкурс по природоохранной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работе «Земля – наш общий дом»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Организация природоохранной работы в МБДОУ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Газета для родителей «Экологическая палитра», изготовление брелоков для родителей (</a:t>
                      </a: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Грамота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 Евлампьевой М.Б., Завражновой Е.Н., Комаровой М.В. за </a:t>
                      </a:r>
                      <a:r>
                        <a:rPr lang="en-US" sz="1200" b="1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1200" b="1">
                          <a:latin typeface="Times New Roman"/>
                          <a:ea typeface="Times New Roman"/>
                        </a:rPr>
                        <a:t> место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 в номинации «Агитационная работа». </a:t>
                      </a: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Грамота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 коллективу воспитанников 1-ой старшей и подготови-тельной группы  за </a:t>
                      </a:r>
                      <a:r>
                        <a:rPr lang="en-US" sz="1200" b="1"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1200" b="1">
                          <a:latin typeface="Times New Roman"/>
                          <a:ea typeface="Times New Roman"/>
                        </a:rPr>
                        <a:t> место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 в номинации «Агитационная работа»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Благодарственное письмо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 заведующему Рыбиной Н.А.)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3143248"/>
            <a:ext cx="1547811" cy="21167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0" y="357164"/>
          <a:ext cx="8715440" cy="6300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4"/>
                <a:gridCol w="2000264"/>
                <a:gridCol w="1643074"/>
                <a:gridCol w="1857388"/>
                <a:gridCol w="1857390"/>
              </a:tblGrid>
              <a:tr h="371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Уровень мероприятия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Мероприятие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Проблема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2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457200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+mj-lt"/>
                        </a:rPr>
                        <a:t>Форма участия и награды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Calibri"/>
                        </a:rPr>
                        <a:t>Грамоты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6941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Городской конкурс ДОУ «Творчество и профессионализм во имя безопасности»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Реализация в МБДОУ программы «Приключения светофора»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Подготовка презентации опыта работы МБДОУ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(Грамота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коллективу МБДОУ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за 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II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место)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045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Городской тур областного этапа Всероссийского конкурса «Зеленая планета»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Рисунок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(Грамота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за 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место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Дубовсковой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Арине в номинации «Зеленая планета глазами детей»)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329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Региональные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Региональный этап Всероссийского детского экологического форума конкурса «Зеленая планета – 2012»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Рисунок (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Грамота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за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участие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Дубовсковой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Арине в номинации «Зеленая планета глазами детей»)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832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Федеральные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II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Всероссийский конкурс-игра по физической культуре «Орленок»          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Организация физкультурно-оздоровительной работы в МБДОУ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Выполнение письменных заданий (</a:t>
                      </a: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Грамота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 -воспитатель Передера А.Ю., </a:t>
                      </a: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грамота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 - зам. зав. по ВМР Евлампьева М.Б.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Свидетельств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о участникам (10 человек) подготовительной к школе группы в количестве 10 шт.)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4929198"/>
            <a:ext cx="127635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714356"/>
            <a:ext cx="1409699" cy="19372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583</TotalTime>
  <Words>1196</Words>
  <Application>Microsoft Office PowerPoint</Application>
  <PresentationFormat>Экран (4:3)</PresentationFormat>
  <Paragraphs>178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муниципальное бюджетное дошкольное образовательное учреждение «Центр развития ребенка  - детский сад 1 категории №63  г.Шахты Ростовской области»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«Центр развития ребенка  - детский сад 1 категории №63  г.Шахты Ростовской области»</dc:title>
  <dc:creator>Buhgalter1</dc:creator>
  <cp:lastModifiedBy>Admin</cp:lastModifiedBy>
  <cp:revision>28</cp:revision>
  <cp:lastPrinted>2013-05-16T04:35:43Z</cp:lastPrinted>
  <dcterms:created xsi:type="dcterms:W3CDTF">2012-03-05T07:37:57Z</dcterms:created>
  <dcterms:modified xsi:type="dcterms:W3CDTF">2013-12-01T09:35:11Z</dcterms:modified>
</cp:coreProperties>
</file>