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0" r:id="rId12"/>
    <p:sldId id="277" r:id="rId13"/>
    <p:sldId id="268" r:id="rId14"/>
    <p:sldId id="271" r:id="rId15"/>
    <p:sldId id="273" r:id="rId16"/>
    <p:sldId id="269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94660"/>
  </p:normalViewPr>
  <p:slideViewPr>
    <p:cSldViewPr>
      <p:cViewPr varScale="1">
        <p:scale>
          <a:sx n="75" d="100"/>
          <a:sy n="75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96224"/>
        <c:axId val="22606208"/>
        <c:axId val="0"/>
      </c:bar3DChart>
      <c:catAx>
        <c:axId val="2259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2606208"/>
        <c:crosses val="autoZero"/>
        <c:auto val="1"/>
        <c:lblAlgn val="ctr"/>
        <c:lblOffset val="100"/>
        <c:noMultiLvlLbl val="0"/>
      </c:catAx>
      <c:valAx>
        <c:axId val="226062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2596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1653585515952920006849d51053700165c8a8f10360a4e84c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8431-177b91de8f4388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6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85729"/>
            <a:ext cx="2143140" cy="2857520"/>
          </a:xfrm>
          <a:prstGeom prst="rect">
            <a:avLst/>
          </a:prstGeo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285728"/>
            <a:ext cx="2214578" cy="2952770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85729"/>
            <a:ext cx="2285998" cy="3047998"/>
          </a:xfrm>
          <a:prstGeom prst="rect">
            <a:avLst/>
          </a:prstGeom>
        </p:spPr>
      </p:pic>
      <p:pic>
        <p:nvPicPr>
          <p:cNvPr id="6" name="Рисунок 5" descr="9 (1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2857496"/>
            <a:ext cx="2571750" cy="3429000"/>
          </a:xfrm>
          <a:prstGeom prst="rect">
            <a:avLst/>
          </a:prstGeom>
        </p:spPr>
      </p:pic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786058"/>
            <a:ext cx="2678907" cy="3571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ea42e88be8e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Являюсь руководителем кружка «Наши                  руки не для скуки»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AM_063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928802"/>
            <a:ext cx="3000364" cy="2250273"/>
          </a:xfrm>
          <a:prstGeom prst="rect">
            <a:avLst/>
          </a:prstGeom>
        </p:spPr>
      </p:pic>
      <p:pic>
        <p:nvPicPr>
          <p:cNvPr id="6" name="Рисунок 5" descr="SAM_063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1292212"/>
            <a:ext cx="2684124" cy="2498160"/>
          </a:xfrm>
          <a:prstGeom prst="rect">
            <a:avLst/>
          </a:prstGeom>
        </p:spPr>
      </p:pic>
      <p:pic>
        <p:nvPicPr>
          <p:cNvPr id="7" name="Рисунок 6" descr="SAM_063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4071942"/>
            <a:ext cx="3143240" cy="2357430"/>
          </a:xfrm>
          <a:prstGeom prst="rect">
            <a:avLst/>
          </a:prstGeom>
        </p:spPr>
      </p:pic>
      <p:pic>
        <p:nvPicPr>
          <p:cNvPr id="8" name="Рисунок 7" descr="SAM_064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3643314"/>
            <a:ext cx="2000264" cy="26670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224321_1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500034" y="1500174"/>
          <a:ext cx="785818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285728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Диагностика кружка «Наши руки не для скуки» на начало 2013-2014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318-1248678811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3784">
            <a:off x="5199032" y="1119359"/>
            <a:ext cx="3226579" cy="4302106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9358">
            <a:off x="1179055" y="2260297"/>
            <a:ext cx="3175337" cy="4233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Достижения участников кружка «Наши руки не для скуки»</a:t>
            </a:r>
            <a:endParaRPr lang="ru-RU" i="1" u="sng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j-fon-dlya-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rgbClr val="FF0066"/>
                </a:solidFill>
              </a:rPr>
              <a:t>Моё хобби тесно связано с моей работой</a:t>
            </a:r>
            <a:endParaRPr lang="ru-RU" sz="2800" b="1" dirty="0">
              <a:solidFill>
                <a:srgbClr val="FF0066"/>
              </a:solidFill>
            </a:endParaRPr>
          </a:p>
        </p:txBody>
      </p:sp>
      <p:pic>
        <p:nvPicPr>
          <p:cNvPr id="5" name="Рисунок 4" descr="getImage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786434"/>
            <a:ext cx="2232248" cy="2976330"/>
          </a:xfrm>
          <a:prstGeom prst="rect">
            <a:avLst/>
          </a:prstGeom>
        </p:spPr>
      </p:pic>
      <p:pic>
        <p:nvPicPr>
          <p:cNvPr id="6" name="Рисунок 5" descr="getImage (2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638" y="3786434"/>
            <a:ext cx="2303858" cy="3071810"/>
          </a:xfrm>
          <a:prstGeom prst="rect">
            <a:avLst/>
          </a:prstGeom>
        </p:spPr>
      </p:pic>
      <p:pic>
        <p:nvPicPr>
          <p:cNvPr id="8" name="Рисунок 7" descr="SAM_012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469" y="880386"/>
            <a:ext cx="3828196" cy="2871147"/>
          </a:xfrm>
          <a:prstGeom prst="rect">
            <a:avLst/>
          </a:prstGeom>
        </p:spPr>
      </p:pic>
      <p:pic>
        <p:nvPicPr>
          <p:cNvPr id="10" name="Рисунок 9" descr="SAM_011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932816"/>
            <a:ext cx="3758290" cy="28187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__________-_____________-_________-_-______-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1439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очень люблю фольклор. Люблю петь, вязать, заниматься народно-прикладным творчеством и поэтому я решила объединить своё хобби и работу с детьми. Ведь в наши дни вопрос развития творческих способностей детей стоит особенно остро. Вероятно , это связано с тем ,что дети стали больше проводить времени с компьютером и другими средствами технического прогресса , и всё меньше родителями дома уделяется внимание занятиям со своим ребёнком рисованием , лепкой , аппликацией и ручным трудом .Дети от природы наделены яркими способностями . И задача взрослых : и педагогов , и родителей : заинтересовать ребёнка художественной деятельностью , пробудить желание к созданию различных поделок , развить важнейшие психические процессы : воображение , мышление и др. ,помочь овладеть простыми ручными операциями , подготовить ребёнка к обучению в школе . Опираясь на</a:t>
            </a:r>
          </a:p>
          <a:p>
            <a:r>
              <a:rPr lang="ru-RU" dirty="0" smtClean="0"/>
              <a:t> « Программу воспитания и обучения в детском саду» под редакцией М .А. Васильевой , В . В . Гербовой , Т . С . Комаровой ,материалы учебно-методических пособий «Изобразительная деятельность в детском саду» И . А . Лыковой , а так же ряд других пособий , я поняла , что уровень развития мелкой моторики детей- один из важных показателей интеллектуальной  готовности детей к школе .В результате наблюдений за детьми и проведения мониторинга развития детей , могу с уверенностью сказать , что дети , имеющие высокий уровень развития мелкой моторики , умеют логически мыслить , рассуждать , у него достаточно развиты память , внимание. Опираясь на это тему по самообразованию я тоже решила взять близкую к фольклору и народно-прикладному творчеству.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34efef30a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418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абота по самообразованию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 Художественно-эстетическое воспитание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подрастающего поколения средствами фольклора.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Направление: Художественно-эстетическое.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Формирование основ национальной культуры через фольклор.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 Направленное и последовательное воспитание у детей эстетической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культуры в целях формирования эстетического отношения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окружающему миру средствами фольклора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77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428604"/>
            <a:ext cx="8286808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/>
              <a:t>Я считаю что формирование творческой личности - одна из важнейших задач педагогической работы на современном этапе. Человек будущего должен быть созидателем с развитым чувством красоты и активным творческим началом. Необходимым условием построения современной системы эстетического воспитания и развития эстетической культуры личности является использование народного искусства в педагогической работе с детьми. Народное искусство способствует глубокому воздействию на мир ребенка, обладает нравственной, эстетической, познавательной ценностью, воплощает в себе исторический опыт многих поколений и рассматривается как часть материальной культуры.</a:t>
            </a:r>
          </a:p>
          <a:p>
            <a:r>
              <a:rPr lang="ru-RU" sz="2000" dirty="0" smtClean="0"/>
              <a:t>Показателем эффективной реализации содержания программы являются высокий уровень общего развития ребёнка, овладение простыми ручными операциями , стремление к самостоятельной творческой деятельности. Это база для дальнейшего развития творческого потенциала ребёнка на последующей ступени образования.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5716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205b55610c3a76f72709ab131f7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39316" cy="6861517"/>
          </a:xfrm>
          <a:prstGeom prst="rect">
            <a:avLst/>
          </a:prstGeom>
        </p:spPr>
      </p:pic>
      <p:pic>
        <p:nvPicPr>
          <p:cNvPr id="3" name="Рисунок 2" descr="IMG_20140116_1547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786190"/>
            <a:ext cx="3500462" cy="2625347"/>
          </a:xfrm>
          <a:prstGeom prst="rect">
            <a:avLst/>
          </a:prstGeom>
        </p:spPr>
      </p:pic>
      <p:pic>
        <p:nvPicPr>
          <p:cNvPr id="4" name="Рисунок 3" descr="IMG_20140116_15094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804275"/>
            <a:ext cx="1982387" cy="2643182"/>
          </a:xfrm>
          <a:prstGeom prst="rect">
            <a:avLst/>
          </a:prstGeom>
        </p:spPr>
      </p:pic>
      <p:pic>
        <p:nvPicPr>
          <p:cNvPr id="5" name="Рисунок 4" descr="IMG_20140116_15460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57166"/>
            <a:ext cx="3357554" cy="25181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ea4e5d578b8f3f409ba5bcfcc2a26e8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224321_1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71480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Вас приветствует </a:t>
            </a:r>
            <a:r>
              <a:rPr lang="ru-RU" sz="3600" b="1" dirty="0" smtClean="0"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МКДОУ          "Новохоперский детский сад </a:t>
            </a:r>
            <a:r>
              <a:rPr lang="ru-RU" sz="3600" b="1" dirty="0" err="1" smtClean="0"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общеразвивающего</a:t>
            </a:r>
            <a:r>
              <a:rPr lang="ru-RU" sz="3600" b="1" dirty="0" smtClean="0">
                <a:solidFill>
                  <a:srgbClr val="FF0066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вида "Родничок"</a:t>
            </a:r>
            <a:r>
              <a:rPr lang="ru-RU" b="1" dirty="0" smtClean="0">
                <a:solidFill>
                  <a:srgbClr val="FF0066"/>
                </a:solidFill>
              </a:rPr>
              <a:t> </a:t>
            </a:r>
            <a:endParaRPr lang="ru-RU" dirty="0"/>
          </a:p>
        </p:txBody>
      </p:sp>
      <p:pic>
        <p:nvPicPr>
          <p:cNvPr id="6" name="Рисунок 5" descr="P11412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2500306"/>
            <a:ext cx="5000660" cy="371477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6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5526" y="642918"/>
            <a:ext cx="68748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II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смешанная группа </a:t>
            </a:r>
            <a:b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«Алые паруса»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DSCN017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7" y="3071810"/>
            <a:ext cx="3905277" cy="292895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88387-ba068aa45ba72f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et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428868"/>
            <a:ext cx="2714628" cy="407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36215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Sylfaen" pitchFamily="18" charset="0"/>
                <a:ea typeface="SimSun-ExtB" pitchFamily="49" charset="-122"/>
              </a:rPr>
              <a:t>Общие  сведения</a:t>
            </a:r>
            <a:endParaRPr lang="ru-RU" sz="2800" b="1" i="1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Sylfaen" pitchFamily="18" charset="0"/>
              <a:ea typeface="SimSun-ExtB" pitchFamily="49" charset="-12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4000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Чашкина Надежда Викторовна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64294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Образование-</a:t>
            </a:r>
            <a:r>
              <a:rPr lang="ru-RU" sz="2000" b="1" dirty="0" smtClean="0"/>
              <a:t>  </a:t>
            </a:r>
            <a:r>
              <a:rPr lang="ru-RU" sz="2000" b="1" dirty="0" smtClean="0">
                <a:solidFill>
                  <a:srgbClr val="0070C0"/>
                </a:solidFill>
              </a:rPr>
              <a:t>Средне - специальное, в 1998 году окончила Борисоглебское педагогическое училище по специальности воспитатель в дошкольных учреждениях. Стаж работы – 1 год.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282464_3748865_1e897f9fb7eb_1_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533" y="1500174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 девиз:</a:t>
            </a:r>
            <a:r>
              <a:rPr lang="ru-RU" sz="4400" dirty="0" smtClean="0"/>
              <a:t> </a:t>
            </a:r>
            <a:r>
              <a:rPr lang="ru-RU" sz="5400" dirty="0" smtClean="0">
                <a:solidFill>
                  <a:srgbClr val="7030A0"/>
                </a:solidFill>
                <a:latin typeface="Ludvig van Bethoveen" pitchFamily="2" charset="0"/>
              </a:rPr>
              <a:t>" Наше дело - вытирать носы</a:t>
            </a:r>
            <a:r>
              <a:rPr lang="ru-RU" sz="5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Ludvig van Bethoveen" pitchFamily="2" charset="0"/>
              </a:rPr>
              <a:t> </a:t>
            </a:r>
            <a:endParaRPr lang="ru-RU" sz="5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Ludvig van Bethov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257174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Ouverture script" pitchFamily="66" charset="0"/>
              </a:rPr>
              <a:t>будущим </a:t>
            </a:r>
            <a:r>
              <a:rPr lang="ru-RU" sz="4000" b="1" dirty="0" err="1" smtClean="0">
                <a:solidFill>
                  <a:srgbClr val="7030A0"/>
                </a:solidFill>
                <a:latin typeface="Ouverture script" pitchFamily="66" charset="0"/>
              </a:rPr>
              <a:t>Энштейнам</a:t>
            </a:r>
            <a:r>
              <a:rPr lang="ru-RU" sz="4000" b="1" dirty="0" smtClean="0">
                <a:solidFill>
                  <a:srgbClr val="7030A0"/>
                </a:solidFill>
                <a:latin typeface="Ouverture script" pitchFamily="66" charset="0"/>
              </a:rPr>
              <a:t>"</a:t>
            </a:r>
            <a:endParaRPr lang="ru-RU" sz="4000" b="1" dirty="0">
              <a:solidFill>
                <a:srgbClr val="7030A0"/>
              </a:solidFill>
              <a:latin typeface="Ouverture script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6cfebd35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692948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497039">
            <a:off x="2824660" y="2500440"/>
            <a:ext cx="321876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Моё педагогическое кредо</a:t>
            </a:r>
            <a:b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«Надобно иметь большое 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мужество, что бы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высказывать громко вещи,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потихоньку известные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каждому.»</a:t>
            </a:r>
            <a:endParaRPr lang="ru-RU" sz="2000" dirty="0" smtClean="0"/>
          </a:p>
          <a:p>
            <a:pPr algn="ctr"/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j-fon-dlya-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357298"/>
          <a:ext cx="7127875" cy="4492625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технологии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и офтальмологическая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гимнастики,игровой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точечный массаж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презентаций в образовательной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27882" y="428604"/>
            <a:ext cx="5469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Профессиональная  деятельность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kina_l__p__shablon_shkolnyy_2-4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SAM_09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571480"/>
            <a:ext cx="2952739" cy="2214554"/>
          </a:xfrm>
          <a:prstGeom prst="rect">
            <a:avLst/>
          </a:prstGeom>
        </p:spPr>
      </p:pic>
      <p:pic>
        <p:nvPicPr>
          <p:cNvPr id="8" name="Рисунок 7" descr="SAM_06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571481"/>
            <a:ext cx="2928958" cy="2214578"/>
          </a:xfrm>
          <a:prstGeom prst="rect">
            <a:avLst/>
          </a:prstGeom>
        </p:spPr>
      </p:pic>
      <p:pic>
        <p:nvPicPr>
          <p:cNvPr id="9" name="Рисунок 8" descr="SAM_063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714752"/>
            <a:ext cx="3000396" cy="2089538"/>
          </a:xfrm>
          <a:prstGeom prst="rect">
            <a:avLst/>
          </a:prstGeom>
        </p:spPr>
      </p:pic>
      <p:pic>
        <p:nvPicPr>
          <p:cNvPr id="10" name="Рисунок 9" descr="IMG_20140116_16024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643314"/>
            <a:ext cx="2928958" cy="2089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1604" y="292893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встречаем Новый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292893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трудимся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60007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Весёлое рождество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 творим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6785-df972393d4ba5d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5370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Мои достижения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2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928934"/>
            <a:ext cx="1946667" cy="2595557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071546"/>
            <a:ext cx="2000264" cy="2667019"/>
          </a:xfrm>
          <a:prstGeom prst="rect">
            <a:avLst/>
          </a:prstGeom>
        </p:spPr>
      </p:pic>
      <p:pic>
        <p:nvPicPr>
          <p:cNvPr id="7" name="Рисунок 6" descr="4 (1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928934"/>
            <a:ext cx="1928808" cy="2571744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4476732"/>
            <a:ext cx="1785950" cy="2381267"/>
          </a:xfrm>
          <a:prstGeom prst="rect">
            <a:avLst/>
          </a:prstGeom>
        </p:spPr>
      </p:pic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071546"/>
            <a:ext cx="2000264" cy="266701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497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noob</dc:creator>
  <cp:lastModifiedBy>Иван-Юзер</cp:lastModifiedBy>
  <cp:revision>36</cp:revision>
  <dcterms:created xsi:type="dcterms:W3CDTF">2014-03-10T16:18:21Z</dcterms:created>
  <dcterms:modified xsi:type="dcterms:W3CDTF">2014-11-10T10:25:57Z</dcterms:modified>
</cp:coreProperties>
</file>