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18A8"/>
    <a:srgbClr val="23025E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534D9-F28E-4088-8902-1A41ABE6F0B1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79F60-6A28-45CB-A273-07CA9DF3F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79F60-6A28-45CB-A273-07CA9DF3F36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A21-E8B8-4889-8877-44A9B3408A71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545E-FE23-4C3F-A74B-3908279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A21-E8B8-4889-8877-44A9B3408A71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545E-FE23-4C3F-A74B-3908279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A21-E8B8-4889-8877-44A9B3408A71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545E-FE23-4C3F-A74B-3908279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A21-E8B8-4889-8877-44A9B3408A71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545E-FE23-4C3F-A74B-3908279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A21-E8B8-4889-8877-44A9B3408A71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545E-FE23-4C3F-A74B-3908279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A21-E8B8-4889-8877-44A9B3408A71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545E-FE23-4C3F-A74B-3908279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A21-E8B8-4889-8877-44A9B3408A71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545E-FE23-4C3F-A74B-3908279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A21-E8B8-4889-8877-44A9B3408A71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545E-FE23-4C3F-A74B-3908279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A21-E8B8-4889-8877-44A9B3408A71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545E-FE23-4C3F-A74B-3908279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A21-E8B8-4889-8877-44A9B3408A71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545E-FE23-4C3F-A74B-3908279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7A21-E8B8-4889-8877-44A9B3408A71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545E-FE23-4C3F-A74B-3908279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B7A21-E8B8-4889-8877-44A9B3408A71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7545E-FE23-4C3F-A74B-3908279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2030" y="620688"/>
            <a:ext cx="8229600" cy="1728192"/>
          </a:xfrm>
        </p:spPr>
        <p:txBody>
          <a:bodyPr/>
          <a:lstStyle/>
          <a:p>
            <a:r>
              <a:rPr lang="ru-RU" sz="6600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Предложение</a:t>
            </a:r>
            <a:endParaRPr lang="ru-RU" sz="6600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80720" cy="1944216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Презентация к уроку русского языка по УМК «Школа России», 1 класс.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Подготовила: учитель начальных классов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Лопырева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Е. Ю.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rgbClr val="4118A8"/>
                </a:solidFill>
                <a:latin typeface="Times New Roman" pitchFamily="18" charset="0"/>
                <a:cs typeface="Times New Roman" pitchFamily="18" charset="0"/>
              </a:rPr>
              <a:t>Как понимаете выражения?</a:t>
            </a:r>
            <a:endParaRPr lang="ru-RU" dirty="0">
              <a:solidFill>
                <a:srgbClr val="4118A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Белая ворона.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Ворон считать.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>
                <a:solidFill>
                  <a:srgbClr val="2302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23025E"/>
                </a:solidFill>
                <a:latin typeface="Times New Roman" pitchFamily="18" charset="0"/>
                <a:cs typeface="Times New Roman" pitchFamily="18" charset="0"/>
              </a:rPr>
              <a:t>Ворона в павлиньих перьях.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7809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4118A8"/>
                </a:solidFill>
                <a:latin typeface="Times New Roman" pitchFamily="18" charset="0"/>
                <a:cs typeface="Times New Roman" pitchFamily="18" charset="0"/>
              </a:rPr>
              <a:t>Поиграем.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«Знаки препинания»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Поставьте знаки препинания в конце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предложений.</a:t>
            </a:r>
          </a:p>
          <a:p>
            <a:pPr>
              <a:buNone/>
            </a:pP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меня зазвонил телефон</a:t>
            </a:r>
          </a:p>
          <a:p>
            <a:pPr>
              <a:buFontTx/>
              <a:buChar char="-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Кто говорит </a:t>
            </a:r>
          </a:p>
          <a:p>
            <a:pPr>
              <a:buFontTx/>
              <a:buChar char="-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Слон </a:t>
            </a:r>
          </a:p>
          <a:p>
            <a:pPr>
              <a:buFontTx/>
              <a:buChar char="-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Откуда</a:t>
            </a:r>
          </a:p>
          <a:p>
            <a:pPr>
              <a:buFontTx/>
              <a:buChar char="-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От верблюда</a:t>
            </a:r>
          </a:p>
          <a:p>
            <a:pPr>
              <a:buFontTx/>
              <a:buChar char="-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Что вам надо</a:t>
            </a:r>
          </a:p>
          <a:p>
            <a:pPr>
              <a:buFontTx/>
              <a:buChar char="-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Шоколада 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b="1" i="1" dirty="0" smtClean="0"/>
              <a:t>      К. Чуковский</a:t>
            </a:r>
            <a:endParaRPr lang="ru-RU" b="1" dirty="0"/>
          </a:p>
        </p:txBody>
      </p:sp>
      <p:pic>
        <p:nvPicPr>
          <p:cNvPr id="1026" name="Picture 2" descr="http://ejka.ru/uploads/images/6/f/8/e/8/674ab628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132856"/>
            <a:ext cx="3143250" cy="367240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n w="28575">
                <a:solidFill>
                  <a:schemeClr val="tx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509120"/>
            <a:ext cx="7776864" cy="208823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Inverted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молодцы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6626" name="Picture 2" descr="http://img1.liveinternet.ru/images/attach/c/3/77/149/77149607_pogovorki_24_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2656"/>
            <a:ext cx="6840760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Поиграем.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«Составь слово»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ЛО  Е  ПРЕД   НИ   ЖЕ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ПРЕДЛОЖЕНИЕ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www.u-znayka.narod.ru/znay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80928"/>
            <a:ext cx="2088232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b="1" dirty="0" smtClean="0">
                <a:solidFill>
                  <a:srgbClr val="4118A8"/>
                </a:solidFill>
                <a:latin typeface="Times New Roman" pitchFamily="18" charset="0"/>
                <a:cs typeface="Times New Roman" pitchFamily="18" charset="0"/>
              </a:rPr>
              <a:t>Это предложения? Почему?</a:t>
            </a:r>
            <a:endParaRPr lang="ru-RU" b="1" dirty="0">
              <a:solidFill>
                <a:srgbClr val="4118A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Andalus" pitchFamily="18" charset="-78"/>
              </a:rPr>
              <a:t>Кот,  у,  Тишка,  жил,  Миши.</a:t>
            </a:r>
          </a:p>
          <a:p>
            <a:endParaRPr lang="ru-RU" dirty="0" smtClean="0">
              <a:cs typeface="Andalus" pitchFamily="18" charset="-78"/>
            </a:endParaRPr>
          </a:p>
          <a:p>
            <a:r>
              <a:rPr lang="ru-RU" sz="3600" b="1" dirty="0" smtClean="0">
                <a:latin typeface="Times New Roman" pitchFamily="18" charset="0"/>
                <a:cs typeface="Andalus" pitchFamily="18" charset="-78"/>
              </a:rPr>
              <a:t>Душистая,  лугу,  на,  трава.</a:t>
            </a:r>
          </a:p>
          <a:p>
            <a:endParaRPr lang="ru-RU" dirty="0" smtClean="0">
              <a:cs typeface="Andalus" pitchFamily="18" charset="-78"/>
            </a:endParaRPr>
          </a:p>
          <a:p>
            <a:r>
              <a:rPr lang="ru-RU" sz="3600" b="1" dirty="0" smtClean="0">
                <a:latin typeface="Times New Roman" pitchFamily="18" charset="0"/>
                <a:cs typeface="Andalus" pitchFamily="18" charset="-78"/>
              </a:rPr>
              <a:t>Веры,  карандаши,  у,  новые.</a:t>
            </a:r>
          </a:p>
          <a:p>
            <a:pPr>
              <a:buNone/>
            </a:pP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23025E"/>
                </a:solidFill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3600" dirty="0" smtClean="0">
                <a:solidFill>
                  <a:srgbClr val="23025E"/>
                </a:solidFill>
                <a:latin typeface="Times New Roman" pitchFamily="18" charset="0"/>
                <a:cs typeface="Times New Roman" pitchFamily="18" charset="0"/>
              </a:rPr>
              <a:t>предложения из данных слов.</a:t>
            </a:r>
            <a:endParaRPr lang="ru-RU" sz="3600" dirty="0">
              <a:solidFill>
                <a:srgbClr val="23025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936104"/>
          </a:xfrm>
        </p:spPr>
        <p:txBody>
          <a:bodyPr/>
          <a:lstStyle/>
          <a:p>
            <a:r>
              <a:rPr lang="ru-RU" b="1" dirty="0" smtClean="0">
                <a:solidFill>
                  <a:srgbClr val="4118A8"/>
                </a:solidFill>
                <a:latin typeface="Times New Roman" pitchFamily="18" charset="0"/>
                <a:cs typeface="Times New Roman" pitchFamily="18" charset="0"/>
              </a:rPr>
              <a:t>Проверь себя.</a:t>
            </a:r>
            <a:endParaRPr lang="ru-RU" b="1" dirty="0">
              <a:solidFill>
                <a:srgbClr val="4118A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lnSpcReduction="10000"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У Миши жил кот Тишка.     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(1,4)</a:t>
            </a:r>
          </a:p>
          <a:p>
            <a:endParaRPr lang="ru-RU" sz="4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На лугу душистая трава.     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(2)</a:t>
            </a:r>
          </a:p>
          <a:p>
            <a:endParaRPr lang="ru-RU" sz="4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У Веры новые карандаши.    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(3)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4118A8"/>
                </a:solidFill>
                <a:latin typeface="Times New Roman" pitchFamily="18" charset="0"/>
                <a:cs typeface="Times New Roman" pitchFamily="18" charset="0"/>
              </a:rPr>
              <a:t>Запишите эти предложения по рядам.</a:t>
            </a:r>
          </a:p>
          <a:p>
            <a:pPr>
              <a:buNone/>
            </a:pPr>
            <a:r>
              <a:rPr lang="ru-RU" sz="3200" dirty="0" smtClean="0">
                <a:solidFill>
                  <a:srgbClr val="4118A8"/>
                </a:solidFill>
                <a:latin typeface="Times New Roman" pitchFamily="18" charset="0"/>
                <a:cs typeface="Times New Roman" pitchFamily="18" charset="0"/>
              </a:rPr>
              <a:t>Составьте схемы к данным предложениям.</a:t>
            </a:r>
            <a:endParaRPr lang="ru-RU" sz="3200" dirty="0">
              <a:solidFill>
                <a:srgbClr val="4118A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Отгадайте, о каких знаках идёт речь в загадках.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4118A8"/>
                </a:solidFill>
                <a:latin typeface="Times New Roman" pitchFamily="18" charset="0"/>
                <a:cs typeface="Times New Roman" pitchFamily="18" charset="0"/>
              </a:rPr>
              <a:t>Вечно думая над смыслом,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4118A8"/>
                </a:solidFill>
                <a:latin typeface="Times New Roman" pitchFamily="18" charset="0"/>
                <a:cs typeface="Times New Roman" pitchFamily="18" charset="0"/>
              </a:rPr>
              <a:t>Изогнулся коромыслом.</a:t>
            </a:r>
          </a:p>
          <a:p>
            <a:pPr>
              <a:buNone/>
            </a:pPr>
            <a:r>
              <a:rPr lang="ru-RU" dirty="0" smtClean="0"/>
              <a:t>                                                 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Загораживает путь,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Предлагает отдохнуть.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Бурным чувствам нет конца: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Пылкий нрав у молодца.</a:t>
            </a:r>
          </a:p>
          <a:p>
            <a:pPr>
              <a:buNone/>
            </a:pPr>
            <a:r>
              <a:rPr lang="ru-RU" dirty="0" smtClean="0"/>
              <a:t>                                                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2" name="Picture 4" descr="Цвет фото знак вопроса фото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225D7B"/>
              </a:clrFrom>
              <a:clrTo>
                <a:srgbClr val="225D7B">
                  <a:alpha val="0"/>
                </a:srgbClr>
              </a:clrTo>
            </a:clrChange>
            <a:lum/>
          </a:blip>
          <a:srcRect l="17503" t="3024" r="43186" b="53129"/>
          <a:stretch>
            <a:fillRect/>
          </a:stretch>
        </p:blipFill>
        <p:spPr bwMode="auto">
          <a:xfrm>
            <a:off x="6732240" y="1412776"/>
            <a:ext cx="1584176" cy="14401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174" name="Picture 6" descr="http://900igr.net/data/chtenie/Sklady-Zajtseva-4.files/0051-101-Vosklitsatelnyj-zna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941168"/>
            <a:ext cx="1257300" cy="12668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176" name="Picture 8" descr="http://frame8.loadup.ru/86/30/1492413.3.3.jpg"/>
          <p:cNvPicPr>
            <a:picLocks noChangeAspect="1" noChangeArrowheads="1"/>
          </p:cNvPicPr>
          <p:nvPr/>
        </p:nvPicPr>
        <p:blipFill>
          <a:blip r:embed="rId4" cstate="print"/>
          <a:srcRect l="1890" t="12600" r="58421" b="29441"/>
          <a:stretch>
            <a:fillRect/>
          </a:stretch>
        </p:blipFill>
        <p:spPr bwMode="auto">
          <a:xfrm>
            <a:off x="5364088" y="3140968"/>
            <a:ext cx="1368152" cy="13681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4118A8"/>
                </a:solidFill>
                <a:latin typeface="Times New Roman" pitchFamily="18" charset="0"/>
                <a:cs typeface="Times New Roman" pitchFamily="18" charset="0"/>
              </a:rPr>
              <a:t>Поработаем с учебником.</a:t>
            </a:r>
            <a:endParaRPr lang="ru-RU" sz="4800" dirty="0">
              <a:solidFill>
                <a:srgbClr val="4118A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Откройте страницу 12, упражнение №4.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AutoShape 2" descr="http://mounoch8.ucoz.ru/Risunki/myblog-119769-122588858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http://mounoch8.ucoz.ru/Risunki/myblog-119769-122588858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0" name="AutoShape 6" descr="http://mounoch8.ucoz.ru/Risunki/myblog-119769-122588858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4" name="Picture 10" descr="http://photoload.ru/data/89/aa/45/89aa45227c63be768a09663bdd4f9cf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EEF7"/>
              </a:clrFrom>
              <a:clrTo>
                <a:srgbClr val="F1EE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276872"/>
            <a:ext cx="7488832" cy="4032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4118A8"/>
                </a:solidFill>
                <a:latin typeface="Times New Roman" pitchFamily="18" charset="0"/>
                <a:cs typeface="Times New Roman" pitchFamily="18" charset="0"/>
              </a:rPr>
              <a:t>Словарная работа.</a:t>
            </a:r>
            <a:br>
              <a:rPr lang="ru-RU" sz="4800" dirty="0" smtClean="0">
                <a:solidFill>
                  <a:srgbClr val="4118A8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rgbClr val="4118A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       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Отгадайте загадки.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серой шубке перовой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в морозы он герой,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Скачет, на лету резвится,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орёл, а всё же птица.</a:t>
            </a:r>
          </a:p>
        </p:txBody>
      </p:sp>
      <p:pic>
        <p:nvPicPr>
          <p:cNvPr id="5122" name="Picture 2" descr="http://900igr.net/data/rastenija-i-griby/V-sadu.files/0022-016-Vorobej.jpg"/>
          <p:cNvPicPr>
            <a:picLocks noChangeAspect="1" noChangeArrowheads="1"/>
          </p:cNvPicPr>
          <p:nvPr/>
        </p:nvPicPr>
        <p:blipFill>
          <a:blip r:embed="rId2" cstate="print"/>
          <a:srcRect l="2222" r="2222" b="5263"/>
          <a:stretch>
            <a:fillRect/>
          </a:stretch>
        </p:blipFill>
        <p:spPr bwMode="auto">
          <a:xfrm>
            <a:off x="6084168" y="4005064"/>
            <a:ext cx="2808312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Воробьи -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мелкие певчие птицы с коричневатым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оперением. Всего на Земле около 30 видов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воробьёв. Единственный распространённый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всему миру вид- это домовый воробей.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Домовый воробей всегда держится вблизи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человеческого жилья.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народе говорят</a:t>
            </a:r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стреляный воробей-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опытный, бывалый человек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2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воробьиный</a:t>
            </a:r>
          </a:p>
          <a:p>
            <a:pPr>
              <a:buNone/>
            </a:pPr>
            <a:r>
              <a:rPr lang="ru-RU" sz="3200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маленький, крохотный.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4118A8"/>
                </a:solidFill>
                <a:latin typeface="Times New Roman" pitchFamily="18" charset="0"/>
                <a:cs typeface="Times New Roman" pitchFamily="18" charset="0"/>
              </a:rPr>
              <a:t>А это что за птица?</a:t>
            </a:r>
            <a:endParaRPr lang="ru-RU" sz="4800" dirty="0">
              <a:solidFill>
                <a:srgbClr val="4118A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Носит серенький жилет,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Но у крыльев – чёрный цвет.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Видишь, кружат двадцать пар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кричат: </a:t>
            </a:r>
          </a:p>
          <a:p>
            <a:pPr>
              <a:buFontTx/>
              <a:buChar char="-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Карр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Карр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Карр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ru-RU" dirty="0" smtClean="0"/>
              <a:t>                                           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http://simatika.ru/img/600/600/5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573016"/>
            <a:ext cx="2952328" cy="2979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92D050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335</Words>
  <Application>Microsoft Office PowerPoint</Application>
  <PresentationFormat>Экран (4:3)</PresentationFormat>
  <Paragraphs>82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Предложение</vt:lpstr>
      <vt:lpstr>Поиграем. «Составь слово»</vt:lpstr>
      <vt:lpstr>Это предложения? Почему?</vt:lpstr>
      <vt:lpstr>Проверь себя.</vt:lpstr>
      <vt:lpstr>Отгадайте, о каких знаках идёт речь в загадках.</vt:lpstr>
      <vt:lpstr>Поработаем с учебником.</vt:lpstr>
      <vt:lpstr>Словарная работа. </vt:lpstr>
      <vt:lpstr>Воробьи -</vt:lpstr>
      <vt:lpstr>А это что за птица?</vt:lpstr>
      <vt:lpstr>Как понимаете выражения?</vt:lpstr>
      <vt:lpstr>Поиграем. «Знаки препинания»</vt:lpstr>
      <vt:lpstr>Слайд 12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Текон</dc:creator>
  <cp:lastModifiedBy>Текон</cp:lastModifiedBy>
  <cp:revision>39</cp:revision>
  <dcterms:created xsi:type="dcterms:W3CDTF">2013-03-05T15:40:32Z</dcterms:created>
  <dcterms:modified xsi:type="dcterms:W3CDTF">2013-03-10T17:47:51Z</dcterms:modified>
</cp:coreProperties>
</file>