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1F52C7-0E01-4963-8A5B-4C0854732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C6209B-DDCA-474E-89EC-4B2A63DB7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C51EF0-1E27-4296-AED5-8D9EB4CD1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F5BBC7-7A2D-4F05-99C5-867EED1E7D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F76C5B-54DC-44BA-8E30-BA802A484E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6EED7E-0C97-4F94-A12F-501FB5586C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310373-7D84-4E65-94A0-1F24E1F4A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8F7E7D-8D93-4267-8507-E0F2E8CED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2BAB0D-4699-4C63-97B9-574F9DA66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BE50BC-00CA-448C-9F9F-CFD9B42F5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6704BC-92F5-4420-8B6D-C0E48EE82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261663C-127E-488B-9F94-5E84746740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gif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62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gif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5.gif"/><Relationship Id="rId5" Type="http://schemas.openxmlformats.org/officeDocument/2006/relationships/image" Target="../media/image67.gif"/><Relationship Id="rId10" Type="http://schemas.openxmlformats.org/officeDocument/2006/relationships/image" Target="../media/image72.png"/><Relationship Id="rId4" Type="http://schemas.openxmlformats.org/officeDocument/2006/relationships/image" Target="../media/image66.gif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gif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-1588"/>
            <a:ext cx="9137650" cy="685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1538" y="2535238"/>
            <a:ext cx="4438650" cy="160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295400"/>
            <a:ext cx="1371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38400" y="4343400"/>
            <a:ext cx="1524000" cy="199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1143000"/>
            <a:ext cx="966788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7391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Разберите два любых слова по составу.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8001000" cy="3751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000">
                <a:solidFill>
                  <a:srgbClr val="000000"/>
                </a:solidFill>
              </a:rPr>
              <a:t>Головушка, ежонок, писатель, малинник, ключик, подушка, умненький.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4187825"/>
            <a:ext cx="207327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34290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7030A0"/>
                </a:solidFill>
                <a:cs typeface="Arial" charset="0"/>
              </a:rPr>
              <a:t>Тема урока: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2895600"/>
            <a:ext cx="2209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70C0"/>
                </a:solidFill>
                <a:cs typeface="Arial" charset="0"/>
              </a:rPr>
              <a:t>Цель урока: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362200" y="2895600"/>
            <a:ext cx="45720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i="1">
                <a:solidFill>
                  <a:srgbClr val="000000"/>
                </a:solidFill>
                <a:cs typeface="Arial" charset="0"/>
              </a:rPr>
              <a:t>Узнать с помощью каких суффиксов образуются прилагательные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92413" y="158750"/>
            <a:ext cx="4425950" cy="212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533400"/>
            <a:ext cx="966788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3400" y="328613"/>
            <a:ext cx="8153400" cy="4906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7030A0"/>
                </a:solidFill>
                <a:cs typeface="Times New Roman" pitchFamily="16" charset="0"/>
              </a:rPr>
              <a:t>План работы:</a:t>
            </a:r>
          </a:p>
          <a:p>
            <a:pPr>
              <a:buClr>
                <a:srgbClr val="7030A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>
                <a:solidFill>
                  <a:srgbClr val="7030A0"/>
                </a:solidFill>
                <a:cs typeface="Times New Roman" pitchFamily="16" charset="0"/>
              </a:rPr>
              <a:t>Понаблюдать за составом слов – имён прилагательных;</a:t>
            </a:r>
          </a:p>
          <a:p>
            <a:pPr>
              <a:buClr>
                <a:srgbClr val="7030A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1" i="1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>
                <a:solidFill>
                  <a:srgbClr val="7030A0"/>
                </a:solidFill>
                <a:cs typeface="Times New Roman" pitchFamily="16" charset="0"/>
              </a:rPr>
              <a:t>Обобщить результаты наблюдений, сделать вывод: как образуются имена прилагательные;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1" i="1">
              <a:solidFill>
                <a:srgbClr val="7030A0"/>
              </a:solidFill>
            </a:endParaRPr>
          </a:p>
          <a:p>
            <a:pPr>
              <a:buClr>
                <a:srgbClr val="7030A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>
                <a:solidFill>
                  <a:srgbClr val="7030A0"/>
                </a:solidFill>
                <a:cs typeface="Times New Roman" pitchFamily="16" charset="0"/>
              </a:rPr>
              <a:t>Создать эталон (правило) </a:t>
            </a:r>
            <a:r>
              <a:rPr lang="ru-RU" sz="3200" b="1">
                <a:solidFill>
                  <a:srgbClr val="7030A0"/>
                </a:solidFill>
                <a:cs typeface="Times New Roman" pitchFamily="16" charset="0"/>
              </a:rPr>
              <a:t>образования имён прилагательных.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5334000"/>
            <a:ext cx="4267200" cy="109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5334000"/>
            <a:ext cx="4267200" cy="109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04800"/>
            <a:ext cx="966788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0" y="1730375"/>
            <a:ext cx="8229600" cy="204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  <a:cs typeface="Times New Roman" pitchFamily="16" charset="0"/>
              </a:rPr>
              <a:t>Вывод: </a:t>
            </a:r>
            <a:r>
              <a:rPr lang="ru-RU" sz="3200" b="1" i="1">
                <a:solidFill>
                  <a:srgbClr val="C00000"/>
                </a:solidFill>
                <a:cs typeface="Times New Roman" pitchFamily="16" charset="0"/>
              </a:rPr>
              <a:t>Прилагательные образуются от </a:t>
            </a:r>
            <a:r>
              <a:rPr lang="ru-RU" sz="3200" b="1" i="1" u="sng">
                <a:solidFill>
                  <a:srgbClr val="C00000"/>
                </a:solidFill>
                <a:cs typeface="Times New Roman" pitchFamily="16" charset="0"/>
              </a:rPr>
              <a:t>основ существительных </a:t>
            </a:r>
            <a:r>
              <a:rPr lang="ru-RU" sz="3200" b="1" i="1">
                <a:solidFill>
                  <a:srgbClr val="C00000"/>
                </a:solidFill>
                <a:cs typeface="Times New Roman" pitchFamily="16" charset="0"/>
              </a:rPr>
              <a:t>с помощью суффиксов –н-, -ск-, -ист-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1" i="1">
              <a:solidFill>
                <a:srgbClr val="C00000"/>
              </a:solidFill>
              <a:cs typeface="Times New Roman" pitchFamily="16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143000" y="3497263"/>
            <a:ext cx="7543800" cy="204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ru-RU" sz="3200" b="1" i="1">
                <a:solidFill>
                  <a:srgbClr val="C00000"/>
                </a:solidFill>
                <a:cs typeface="Times New Roman" pitchFamily="16" charset="0"/>
              </a:rPr>
              <a:t>Прилагательные образуются от </a:t>
            </a:r>
            <a:r>
              <a:rPr lang="ru-RU" sz="3200" b="1" i="1" u="sng">
                <a:solidFill>
                  <a:srgbClr val="C00000"/>
                </a:solidFill>
                <a:cs typeface="Times New Roman" pitchFamily="16" charset="0"/>
              </a:rPr>
              <a:t>основ прилагательных </a:t>
            </a:r>
            <a:r>
              <a:rPr lang="ru-RU" sz="3200" b="1" i="1">
                <a:solidFill>
                  <a:srgbClr val="C00000"/>
                </a:solidFill>
                <a:cs typeface="Times New Roman" pitchFamily="16" charset="0"/>
              </a:rPr>
              <a:t>с помощью суффиксов –оват-, -еват-, -еньк-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8575" y="30163"/>
            <a:ext cx="6126163" cy="157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33400"/>
            <a:ext cx="966788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22238" y="128588"/>
            <a:ext cx="4541838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73025" y="1390650"/>
            <a:ext cx="5357813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65100" y="3286125"/>
            <a:ext cx="4687888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675" y="4475163"/>
            <a:ext cx="4468813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19600" y="182563"/>
            <a:ext cx="424815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48188" y="1500188"/>
            <a:ext cx="4125912" cy="1938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51375" y="3303588"/>
            <a:ext cx="41148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64075" y="4468813"/>
            <a:ext cx="3736975" cy="1109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486400"/>
            <a:ext cx="1600200" cy="120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743200" y="457200"/>
            <a:ext cx="5715000" cy="49530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4187825"/>
            <a:ext cx="207327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075" y="1060450"/>
            <a:ext cx="8394700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533400"/>
            <a:ext cx="966788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914400"/>
            <a:ext cx="2209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70C0"/>
                </a:solidFill>
                <a:cs typeface="Arial" charset="0"/>
              </a:rPr>
              <a:t>Цель урока: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133600" y="1371600"/>
            <a:ext cx="45720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i="1">
                <a:solidFill>
                  <a:srgbClr val="000000"/>
                </a:solidFill>
                <a:cs typeface="Arial" charset="0"/>
              </a:rPr>
              <a:t>Узнать с помощью каких суффиксов образуются прилагательные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33400"/>
            <a:ext cx="966788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7425" y="2511425"/>
            <a:ext cx="2200275" cy="220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5025" y="4651375"/>
            <a:ext cx="2200275" cy="221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4225" y="4492625"/>
            <a:ext cx="2200275" cy="220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5425" y="2889250"/>
            <a:ext cx="2200275" cy="221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990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FF0000"/>
                </a:solidFill>
              </a:rPr>
              <a:t>-Н-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446338" y="5257800"/>
            <a:ext cx="13509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FF0000"/>
                </a:solidFill>
              </a:rPr>
              <a:t>-ЕНЬК-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257800" y="3352800"/>
            <a:ext cx="16764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FF0000"/>
                </a:solidFill>
              </a:rPr>
              <a:t>-ОВАТ-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094288" y="5410200"/>
            <a:ext cx="13430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FF0000"/>
                </a:solidFill>
              </a:rPr>
              <a:t>-ЕВАТ-</a:t>
            </a:r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50075" y="3803650"/>
            <a:ext cx="2200275" cy="221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7543800" y="4724400"/>
            <a:ext cx="11430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FF0000"/>
                </a:solidFill>
              </a:rPr>
              <a:t>-СК-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8305800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04800"/>
            <a:ext cx="1447800" cy="148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0"/>
            <a:ext cx="26543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252095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0"/>
            <a:ext cx="2387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3500" y="4876800"/>
            <a:ext cx="14605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1447800"/>
            <a:ext cx="1524000" cy="174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800" y="3276600"/>
            <a:ext cx="14605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5021263"/>
            <a:ext cx="1524000" cy="174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781050" y="2024063"/>
            <a:ext cx="644525" cy="717550"/>
            <a:chOff x="492" y="1275"/>
            <a:chExt cx="406" cy="452"/>
          </a:xfrm>
        </p:grpSpPr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92" y="1275"/>
              <a:ext cx="407" cy="4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577" y="1352"/>
              <a:ext cx="238" cy="2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781050" y="5529263"/>
            <a:ext cx="644525" cy="717550"/>
            <a:chOff x="492" y="3483"/>
            <a:chExt cx="406" cy="452"/>
          </a:xfrm>
        </p:grpSpPr>
        <p:pic>
          <p:nvPicPr>
            <p:cNvPr id="20493" name="Picture 13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92" y="3483"/>
              <a:ext cx="407" cy="4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577" y="3560"/>
              <a:ext cx="238" cy="2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701675" y="3773488"/>
            <a:ext cx="649288" cy="717550"/>
            <a:chOff x="442" y="2377"/>
            <a:chExt cx="409" cy="452"/>
          </a:xfrm>
        </p:grpSpPr>
        <p:pic>
          <p:nvPicPr>
            <p:cNvPr id="20496" name="Picture 16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42" y="2377"/>
              <a:ext cx="410" cy="4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529" y="2456"/>
              <a:ext cx="238" cy="2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1905000" y="1454150"/>
            <a:ext cx="701040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i="1">
                <a:solidFill>
                  <a:srgbClr val="000000"/>
                </a:solidFill>
                <a:cs typeface="Calibri" pitchFamily="32" charset="0"/>
              </a:rPr>
              <a:t>Если  </a:t>
            </a:r>
            <a:r>
              <a:rPr lang="ru-RU" sz="2400" i="1">
                <a:solidFill>
                  <a:srgbClr val="000000"/>
                </a:solidFill>
                <a:cs typeface="Times New Roman" pitchFamily="16" charset="0"/>
              </a:rPr>
              <a:t> вам</a:t>
            </a:r>
            <a:r>
              <a:rPr lang="ru-RU" sz="2400" i="1">
                <a:solidFill>
                  <a:srgbClr val="000000"/>
                </a:solidFill>
                <a:cs typeface="Calibri" pitchFamily="32" charset="0"/>
              </a:rPr>
              <a:t> удалось сделать открытие самому, затруднений не возникало , правильно выполнили самостоятельную работу и можете объяснить другому.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1905000" y="3581400"/>
            <a:ext cx="61722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i="1">
                <a:solidFill>
                  <a:srgbClr val="000000"/>
                </a:solidFill>
                <a:cs typeface="Arial" charset="0"/>
              </a:rPr>
              <a:t>Если  вам ещё трудно образовывать прилагательные и вам нужно ещё потренироваться 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1981200" y="5486400"/>
            <a:ext cx="45720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i="1">
                <a:solidFill>
                  <a:srgbClr val="000000"/>
                </a:solidFill>
                <a:cs typeface="Arial" charset="0"/>
              </a:rPr>
              <a:t>Если вы не сделали никакого открытия для себя </a:t>
            </a:r>
          </a:p>
        </p:txBody>
      </p:sp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48600" y="3048000"/>
            <a:ext cx="966788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300" y="401638"/>
            <a:ext cx="3705225" cy="553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21275" y="785813"/>
            <a:ext cx="3767138" cy="510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90600" y="4495800"/>
            <a:ext cx="523875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609600"/>
            <a:ext cx="523875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77200" y="304800"/>
            <a:ext cx="523875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95800" y="2362200"/>
            <a:ext cx="523875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2667000"/>
            <a:ext cx="523875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05800" y="4191000"/>
            <a:ext cx="523875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00" y="-136525"/>
            <a:ext cx="523875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81400" y="3810000"/>
            <a:ext cx="523875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34000" y="4495800"/>
            <a:ext cx="523875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0"/>
            <a:ext cx="966788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28800" y="1296988"/>
            <a:ext cx="6858000" cy="399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>
                <a:solidFill>
                  <a:srgbClr val="7030A0"/>
                </a:solidFill>
                <a:cs typeface="Times New Roman" pitchFamily="16" charset="0"/>
              </a:rPr>
              <a:t>И вновь урок мы начинаем,</a:t>
            </a:r>
            <a:br>
              <a:rPr lang="ru-RU" sz="3200" b="1" i="1">
                <a:solidFill>
                  <a:srgbClr val="7030A0"/>
                </a:solidFill>
                <a:cs typeface="Times New Roman" pitchFamily="16" charset="0"/>
              </a:rPr>
            </a:br>
            <a:r>
              <a:rPr lang="ru-RU" sz="3200" b="1" i="1">
                <a:solidFill>
                  <a:srgbClr val="7030A0"/>
                </a:solidFill>
                <a:cs typeface="Times New Roman" pitchFamily="16" charset="0"/>
              </a:rPr>
              <a:t>Все знанья сами открываем,</a:t>
            </a:r>
            <a:br>
              <a:rPr lang="ru-RU" sz="3200" b="1" i="1">
                <a:solidFill>
                  <a:srgbClr val="7030A0"/>
                </a:solidFill>
                <a:cs typeface="Times New Roman" pitchFamily="16" charset="0"/>
              </a:rPr>
            </a:br>
            <a:r>
              <a:rPr lang="ru-RU" sz="3200" b="1" i="1">
                <a:solidFill>
                  <a:srgbClr val="7030A0"/>
                </a:solidFill>
                <a:cs typeface="Times New Roman" pitchFamily="16" charset="0"/>
              </a:rPr>
              <a:t>К вершине знаний держим путь,</a:t>
            </a:r>
            <a:br>
              <a:rPr lang="ru-RU" sz="3200" b="1" i="1">
                <a:solidFill>
                  <a:srgbClr val="7030A0"/>
                </a:solidFill>
                <a:cs typeface="Times New Roman" pitchFamily="16" charset="0"/>
              </a:rPr>
            </a:br>
            <a:r>
              <a:rPr lang="ru-RU" sz="3200" b="1" i="1">
                <a:solidFill>
                  <a:srgbClr val="7030A0"/>
                </a:solidFill>
                <a:cs typeface="Times New Roman" pitchFamily="16" charset="0"/>
              </a:rPr>
              <a:t>Поэтому – активным будь.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>
                <a:solidFill>
                  <a:srgbClr val="7030A0"/>
                </a:solidFill>
                <a:cs typeface="Times New Roman" pitchFamily="16" charset="0"/>
              </a:rPr>
              <a:t>На уроке будь старательным,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>
                <a:solidFill>
                  <a:srgbClr val="7030A0"/>
                </a:solidFill>
                <a:cs typeface="Times New Roman" pitchFamily="16" charset="0"/>
              </a:rPr>
              <a:t>Будь спокойным и внимательным.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066800"/>
            <a:ext cx="1143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533400"/>
            <a:ext cx="1295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267200"/>
            <a:ext cx="1295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876800"/>
            <a:ext cx="1143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609600"/>
            <a:ext cx="966788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50" y="1530350"/>
            <a:ext cx="5003800" cy="1157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575" y="285750"/>
            <a:ext cx="7729538" cy="109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28600" y="2514600"/>
            <a:ext cx="86868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2625" y="1620838"/>
            <a:ext cx="1755775" cy="222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32050" y="1547813"/>
            <a:ext cx="176212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87825" y="1547813"/>
            <a:ext cx="1755775" cy="222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486400" y="1530350"/>
            <a:ext cx="1395413" cy="1157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22975" y="1530350"/>
            <a:ext cx="1541463" cy="1157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705600" y="1530350"/>
            <a:ext cx="1335088" cy="1157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36513" y="2908300"/>
            <a:ext cx="8863013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28600" y="3886200"/>
            <a:ext cx="86868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72400" y="304800"/>
            <a:ext cx="966788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47938" y="158750"/>
            <a:ext cx="4230687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88" y="-12700"/>
            <a:ext cx="180975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</a:br>
            <a:r>
              <a:rPr lang="ru-RU" sz="20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</a:br>
            <a:endParaRPr lang="ru-RU" sz="2000">
              <a:solidFill>
                <a:srgbClr val="000000"/>
              </a:solidFill>
              <a:latin typeface="Calibri" pitchFamily="32" charset="0"/>
              <a:cs typeface="Times New Roman" pitchFamily="16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2938" y="1176338"/>
            <a:ext cx="8001000" cy="5646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500" b="1">
                <a:solidFill>
                  <a:srgbClr val="55A839"/>
                </a:solidFill>
                <a:latin typeface="Calibri" pitchFamily="32" charset="0"/>
                <a:cs typeface="Times New Roman" pitchFamily="16" charset="0"/>
              </a:rPr>
              <a:t>Тест по теме: «Имя прилагательное». </a:t>
            </a:r>
            <a:br>
              <a:rPr lang="ru-RU" sz="2500" b="1">
                <a:solidFill>
                  <a:srgbClr val="55A839"/>
                </a:solidFill>
                <a:latin typeface="Calibri" pitchFamily="32" charset="0"/>
                <a:cs typeface="Times New Roman" pitchFamily="16" charset="0"/>
              </a:rPr>
            </a:br>
            <a:endParaRPr lang="ru-RU" sz="2500" b="1">
              <a:solidFill>
                <a:srgbClr val="55A839"/>
              </a:solidFill>
              <a:latin typeface="Calibri" pitchFamily="32" charset="0"/>
              <a:cs typeface="Times New Roman" pitchFamily="16" charset="0"/>
            </a:endParaRPr>
          </a:p>
          <a:p>
            <a:pPr>
              <a:buClr>
                <a:srgbClr val="0B5395"/>
              </a:buClr>
              <a:buFont typeface="Times New Roman" pitchFamily="16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B5395"/>
                </a:solidFill>
                <a:cs typeface="Arial" charset="0"/>
              </a:rPr>
              <a:t>Имя прилагательное это:</a:t>
            </a:r>
            <a:r>
              <a:rPr lang="ru-RU" sz="2800">
                <a:solidFill>
                  <a:srgbClr val="0B5395"/>
                </a:solidFill>
                <a:cs typeface="Arial" charset="0"/>
              </a:rPr>
              <a:t> </a:t>
            </a:r>
            <a:br>
              <a:rPr lang="ru-RU" sz="2800">
                <a:solidFill>
                  <a:srgbClr val="0B5395"/>
                </a:solidFill>
                <a:cs typeface="Arial" charset="0"/>
              </a:rPr>
            </a:br>
            <a:r>
              <a:rPr lang="ru-RU" sz="2800">
                <a:solidFill>
                  <a:srgbClr val="0B5395"/>
                </a:solidFill>
                <a:cs typeface="Arial" charset="0"/>
              </a:rPr>
              <a:t>           а)  часть слова; </a:t>
            </a:r>
            <a:br>
              <a:rPr lang="ru-RU" sz="2800">
                <a:solidFill>
                  <a:srgbClr val="0B5395"/>
                </a:solidFill>
                <a:cs typeface="Arial" charset="0"/>
              </a:rPr>
            </a:br>
            <a:r>
              <a:rPr lang="ru-RU" sz="2800">
                <a:solidFill>
                  <a:srgbClr val="0B5395"/>
                </a:solidFill>
                <a:cs typeface="Arial" charset="0"/>
              </a:rPr>
              <a:t>           б) часть предложения; </a:t>
            </a:r>
            <a:br>
              <a:rPr lang="ru-RU" sz="2800">
                <a:solidFill>
                  <a:srgbClr val="0B5395"/>
                </a:solidFill>
                <a:cs typeface="Arial" charset="0"/>
              </a:rPr>
            </a:br>
            <a:r>
              <a:rPr lang="ru-RU" sz="2800">
                <a:solidFill>
                  <a:srgbClr val="0B5395"/>
                </a:solidFill>
                <a:cs typeface="Arial" charset="0"/>
              </a:rPr>
              <a:t>           в)  часть речи; </a:t>
            </a:r>
            <a:r>
              <a:rPr lang="ru-RU" sz="2500">
                <a:solidFill>
                  <a:srgbClr val="0B5395"/>
                </a:solidFill>
                <a:latin typeface="Calibri" pitchFamily="32" charset="0"/>
                <a:cs typeface="Times New Roman" pitchFamily="16" charset="0"/>
              </a:rPr>
              <a:t/>
            </a:r>
            <a:br>
              <a:rPr lang="ru-RU" sz="2500">
                <a:solidFill>
                  <a:srgbClr val="0B5395"/>
                </a:solidFill>
                <a:latin typeface="Calibri" pitchFamily="32" charset="0"/>
                <a:cs typeface="Times New Roman" pitchFamily="16" charset="0"/>
              </a:rPr>
            </a:br>
            <a:endParaRPr lang="ru-RU" sz="2500">
              <a:solidFill>
                <a:srgbClr val="0B5395"/>
              </a:solidFill>
              <a:latin typeface="Calibri" pitchFamily="32" charset="0"/>
              <a:cs typeface="Times New Roman" pitchFamily="16" charset="0"/>
            </a:endParaRPr>
          </a:p>
          <a:p>
            <a:pPr>
              <a:buClr>
                <a:srgbClr val="0B5395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500">
              <a:solidFill>
                <a:srgbClr val="0B5395"/>
              </a:solidFill>
              <a:latin typeface="Calibri" pitchFamily="32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500" b="1">
                <a:solidFill>
                  <a:srgbClr val="0B5395"/>
                </a:solidFill>
                <a:latin typeface="Calibri" pitchFamily="32" charset="0"/>
                <a:cs typeface="Times New Roman" pitchFamily="16" charset="0"/>
              </a:rPr>
              <a:t>2</a:t>
            </a:r>
            <a:r>
              <a:rPr lang="ru-RU" sz="2800" b="1">
                <a:solidFill>
                  <a:srgbClr val="0B5395"/>
                </a:solidFill>
                <a:cs typeface="Arial" charset="0"/>
              </a:rPr>
              <a:t>. Имена прилагательные обозначают:</a:t>
            </a:r>
            <a:r>
              <a:rPr lang="ru-RU" sz="2800">
                <a:solidFill>
                  <a:srgbClr val="0B5395"/>
                </a:solidFill>
                <a:cs typeface="Arial" charset="0"/>
              </a:rPr>
              <a:t> </a:t>
            </a:r>
            <a:br>
              <a:rPr lang="ru-RU" sz="2800">
                <a:solidFill>
                  <a:srgbClr val="0B5395"/>
                </a:solidFill>
                <a:cs typeface="Arial" charset="0"/>
              </a:rPr>
            </a:br>
            <a:r>
              <a:rPr lang="ru-RU" sz="2800">
                <a:solidFill>
                  <a:srgbClr val="0B5395"/>
                </a:solidFill>
                <a:cs typeface="Arial" charset="0"/>
              </a:rPr>
              <a:t>           а)  предмет; </a:t>
            </a:r>
            <a:br>
              <a:rPr lang="ru-RU" sz="2800">
                <a:solidFill>
                  <a:srgbClr val="0B5395"/>
                </a:solidFill>
                <a:cs typeface="Arial" charset="0"/>
              </a:rPr>
            </a:br>
            <a:r>
              <a:rPr lang="ru-RU" sz="2800">
                <a:solidFill>
                  <a:srgbClr val="0B5395"/>
                </a:solidFill>
                <a:cs typeface="Arial" charset="0"/>
              </a:rPr>
              <a:t>           б) признак предмета;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B5395"/>
                </a:solidFill>
                <a:cs typeface="Arial" charset="0"/>
              </a:rPr>
              <a:t>           в) действие предмета;</a:t>
            </a:r>
            <a:r>
              <a:rPr lang="ru-RU" sz="2000">
                <a:solidFill>
                  <a:srgbClr val="0B5395"/>
                </a:solidFill>
                <a:latin typeface="Calibri" pitchFamily="32" charset="0"/>
                <a:cs typeface="Times New Roman" pitchFamily="16" charset="0"/>
              </a:rPr>
              <a:t/>
            </a:r>
            <a:br>
              <a:rPr lang="ru-RU" sz="2000">
                <a:solidFill>
                  <a:srgbClr val="0B5395"/>
                </a:solidFill>
                <a:latin typeface="Calibri" pitchFamily="32" charset="0"/>
                <a:cs typeface="Times New Roman" pitchFamily="16" charset="0"/>
              </a:rPr>
            </a:br>
            <a:r>
              <a:rPr lang="ru-RU" sz="2000">
                <a:solidFill>
                  <a:srgbClr val="0B5395"/>
                </a:solidFill>
                <a:latin typeface="Calibri" pitchFamily="32" charset="0"/>
                <a:cs typeface="Times New Roman" pitchFamily="16" charset="0"/>
              </a:rPr>
              <a:t/>
            </a:r>
            <a:br>
              <a:rPr lang="ru-RU" sz="2000">
                <a:solidFill>
                  <a:srgbClr val="0B5395"/>
                </a:solidFill>
                <a:latin typeface="Calibri" pitchFamily="32" charset="0"/>
                <a:cs typeface="Times New Roman" pitchFamily="16" charset="0"/>
              </a:rPr>
            </a:br>
            <a:endParaRPr lang="ru-RU" sz="2000">
              <a:solidFill>
                <a:srgbClr val="0B5395"/>
              </a:solidFill>
              <a:latin typeface="Calibri" pitchFamily="32" charset="0"/>
              <a:cs typeface="Times New Roman" pitchFamily="16" charset="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rot="5640000">
            <a:off x="1230313" y="3433763"/>
            <a:ext cx="204787" cy="211137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255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5640000">
            <a:off x="1306513" y="5491163"/>
            <a:ext cx="204787" cy="211137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255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5600" y="304800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9200" y="228600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66800" y="762000"/>
            <a:ext cx="7620000" cy="558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B5395"/>
                </a:solidFill>
                <a:cs typeface="Arial" charset="0"/>
              </a:rPr>
              <a:t/>
            </a:r>
            <a:br>
              <a:rPr lang="ru-RU" sz="2400">
                <a:solidFill>
                  <a:srgbClr val="0B5395"/>
                </a:solidFill>
                <a:cs typeface="Arial" charset="0"/>
              </a:rPr>
            </a:br>
            <a:endParaRPr lang="ru-RU" sz="2400">
              <a:solidFill>
                <a:srgbClr val="0B5395"/>
              </a:solidFill>
              <a:cs typeface="Arial" charset="0"/>
            </a:endParaRPr>
          </a:p>
          <a:p>
            <a:pPr>
              <a:buClr>
                <a:srgbClr val="0B5395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>
              <a:solidFill>
                <a:srgbClr val="0B5395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B5395"/>
                </a:solidFill>
                <a:cs typeface="Arial" charset="0"/>
              </a:rPr>
              <a:t>3. Имена прилагательные отвечают на вопросы:</a:t>
            </a:r>
            <a:r>
              <a:rPr lang="ru-RU" sz="2400">
                <a:solidFill>
                  <a:srgbClr val="0B5395"/>
                </a:solidFill>
                <a:cs typeface="Arial" charset="0"/>
              </a:rPr>
              <a:t> </a:t>
            </a:r>
            <a:br>
              <a:rPr lang="ru-RU" sz="2400">
                <a:solidFill>
                  <a:srgbClr val="0B5395"/>
                </a:solidFill>
                <a:cs typeface="Arial" charset="0"/>
              </a:rPr>
            </a:br>
            <a:r>
              <a:rPr lang="ru-RU" sz="2400">
                <a:solidFill>
                  <a:srgbClr val="0B5395"/>
                </a:solidFill>
                <a:cs typeface="Arial" charset="0"/>
              </a:rPr>
              <a:t>           а)    кто?  что? </a:t>
            </a:r>
            <a:br>
              <a:rPr lang="ru-RU" sz="2400">
                <a:solidFill>
                  <a:srgbClr val="0B5395"/>
                </a:solidFill>
                <a:cs typeface="Arial" charset="0"/>
              </a:rPr>
            </a:br>
            <a:r>
              <a:rPr lang="ru-RU" sz="2400">
                <a:solidFill>
                  <a:srgbClr val="0B5395"/>
                </a:solidFill>
                <a:cs typeface="Arial" charset="0"/>
              </a:rPr>
              <a:t>           б)   какой?,  какая?,  какое?,  какие? </a:t>
            </a:r>
            <a:br>
              <a:rPr lang="ru-RU" sz="2400">
                <a:solidFill>
                  <a:srgbClr val="0B5395"/>
                </a:solidFill>
                <a:cs typeface="Arial" charset="0"/>
              </a:rPr>
            </a:br>
            <a:r>
              <a:rPr lang="ru-RU" sz="2400">
                <a:solidFill>
                  <a:srgbClr val="0B5395"/>
                </a:solidFill>
                <a:cs typeface="Arial" charset="0"/>
              </a:rPr>
              <a:t>           в)    что делать?;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>
              <a:solidFill>
                <a:srgbClr val="0B5395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B5395"/>
                </a:solidFill>
                <a:cs typeface="Arial" charset="0"/>
              </a:rPr>
              <a:t>4. Имена прилагательные :</a:t>
            </a:r>
            <a:r>
              <a:rPr lang="ru-RU" sz="2400">
                <a:solidFill>
                  <a:srgbClr val="0B5395"/>
                </a:solidFill>
                <a:cs typeface="Arial" charset="0"/>
              </a:rPr>
              <a:t> </a:t>
            </a:r>
            <a:br>
              <a:rPr lang="ru-RU" sz="2400">
                <a:solidFill>
                  <a:srgbClr val="0B5395"/>
                </a:solidFill>
                <a:cs typeface="Arial" charset="0"/>
              </a:rPr>
            </a:br>
            <a:r>
              <a:rPr lang="ru-RU" sz="2400">
                <a:solidFill>
                  <a:srgbClr val="0B5395"/>
                </a:solidFill>
                <a:cs typeface="Arial" charset="0"/>
              </a:rPr>
              <a:t>           а)  изменяются по родам; </a:t>
            </a:r>
            <a:br>
              <a:rPr lang="ru-RU" sz="2400">
                <a:solidFill>
                  <a:srgbClr val="0B5395"/>
                </a:solidFill>
                <a:cs typeface="Arial" charset="0"/>
              </a:rPr>
            </a:br>
            <a:r>
              <a:rPr lang="ru-RU" sz="2400">
                <a:solidFill>
                  <a:srgbClr val="0B5395"/>
                </a:solidFill>
                <a:cs typeface="Arial" charset="0"/>
              </a:rPr>
              <a:t>           б) не изменяются по родам; </a:t>
            </a:r>
            <a:br>
              <a:rPr lang="ru-RU" sz="2400">
                <a:solidFill>
                  <a:srgbClr val="0B5395"/>
                </a:solidFill>
                <a:cs typeface="Arial" charset="0"/>
              </a:rPr>
            </a:br>
            <a:r>
              <a:rPr lang="ru-RU" sz="2400">
                <a:solidFill>
                  <a:srgbClr val="0B5395"/>
                </a:solidFill>
                <a:cs typeface="Arial" charset="0"/>
              </a:rPr>
              <a:t>           </a:t>
            </a:r>
            <a:br>
              <a:rPr lang="ru-RU" sz="2400">
                <a:solidFill>
                  <a:srgbClr val="0B5395"/>
                </a:solidFill>
                <a:cs typeface="Arial" charset="0"/>
              </a:rPr>
            </a:br>
            <a:r>
              <a:rPr lang="ru-RU" sz="2400">
                <a:solidFill>
                  <a:srgbClr val="0B5395"/>
                </a:solidFill>
                <a:cs typeface="Arial" charset="0"/>
              </a:rPr>
              <a:t/>
            </a:r>
            <a:br>
              <a:rPr lang="ru-RU" sz="2400">
                <a:solidFill>
                  <a:srgbClr val="0B5395"/>
                </a:solidFill>
                <a:cs typeface="Arial" charset="0"/>
              </a:rPr>
            </a:br>
            <a:endParaRPr lang="ru-RU" sz="2400">
              <a:solidFill>
                <a:srgbClr val="0B5395"/>
              </a:solidFill>
              <a:cs typeface="Arial" charset="0"/>
            </a:endParaRP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 rot="5640000">
            <a:off x="1719263" y="3065462"/>
            <a:ext cx="247650" cy="257175"/>
          </a:xfrm>
          <a:prstGeom prst="chevron">
            <a:avLst>
              <a:gd name="adj" fmla="val 0"/>
            </a:avLst>
          </a:prstGeom>
          <a:solidFill>
            <a:srgbClr val="FF0000"/>
          </a:solidFill>
          <a:ln w="255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 rot="5640000">
            <a:off x="1811338" y="4505325"/>
            <a:ext cx="204788" cy="211137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255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457200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5200" y="457200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57200" y="838200"/>
            <a:ext cx="8305800" cy="490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800" b="1">
                <a:solidFill>
                  <a:srgbClr val="0B5395"/>
                </a:solidFill>
                <a:cs typeface="Arial" charset="0"/>
              </a:rPr>
              <a:t>5. Имена прилагательные бывают:</a:t>
            </a:r>
            <a:r>
              <a:rPr lang="ru-RU" sz="2800">
                <a:solidFill>
                  <a:srgbClr val="0B5395"/>
                </a:solidFill>
                <a:cs typeface="Arial" charset="0"/>
              </a:rPr>
              <a:t> </a:t>
            </a:r>
            <a:br>
              <a:rPr lang="ru-RU" sz="2800">
                <a:solidFill>
                  <a:srgbClr val="0B5395"/>
                </a:solidFill>
                <a:cs typeface="Arial" charset="0"/>
              </a:rPr>
            </a:br>
            <a:r>
              <a:rPr lang="ru-RU" sz="2800">
                <a:solidFill>
                  <a:srgbClr val="0B5395"/>
                </a:solidFill>
                <a:cs typeface="Arial" charset="0"/>
              </a:rPr>
              <a:t>           а)   трёх родов: м.р., ж.р., с.р.</a:t>
            </a:r>
            <a:br>
              <a:rPr lang="ru-RU" sz="2800">
                <a:solidFill>
                  <a:srgbClr val="0B5395"/>
                </a:solidFill>
                <a:cs typeface="Arial" charset="0"/>
              </a:rPr>
            </a:br>
            <a:r>
              <a:rPr lang="ru-RU" sz="2800">
                <a:solidFill>
                  <a:srgbClr val="0B5395"/>
                </a:solidFill>
                <a:cs typeface="Arial" charset="0"/>
              </a:rPr>
              <a:t>           б)   только м.р. и  ж.р.</a:t>
            </a:r>
          </a:p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ru-RU" sz="2800">
              <a:solidFill>
                <a:srgbClr val="0B5395"/>
              </a:solidFill>
              <a:cs typeface="Arial" charset="0"/>
            </a:endParaRPr>
          </a:p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800" b="1">
                <a:solidFill>
                  <a:srgbClr val="0B5395"/>
                </a:solidFill>
                <a:cs typeface="Arial" charset="0"/>
              </a:rPr>
              <a:t>6. Имена прилагательные связаны в роде и числе:</a:t>
            </a:r>
            <a:r>
              <a:rPr lang="ru-RU" sz="2800">
                <a:solidFill>
                  <a:srgbClr val="0B5395"/>
                </a:solidFill>
                <a:cs typeface="Arial" charset="0"/>
              </a:rPr>
              <a:t> </a:t>
            </a:r>
            <a:br>
              <a:rPr lang="ru-RU" sz="2800">
                <a:solidFill>
                  <a:srgbClr val="0B5395"/>
                </a:solidFill>
                <a:cs typeface="Arial" charset="0"/>
              </a:rPr>
            </a:br>
            <a:r>
              <a:rPr lang="ru-RU" sz="2800">
                <a:solidFill>
                  <a:srgbClr val="0B5395"/>
                </a:solidFill>
                <a:cs typeface="Arial" charset="0"/>
              </a:rPr>
              <a:t>           а)  с именем существительным ; </a:t>
            </a:r>
            <a:br>
              <a:rPr lang="ru-RU" sz="2800">
                <a:solidFill>
                  <a:srgbClr val="0B5395"/>
                </a:solidFill>
                <a:cs typeface="Arial" charset="0"/>
              </a:rPr>
            </a:br>
            <a:r>
              <a:rPr lang="ru-RU" sz="2800">
                <a:solidFill>
                  <a:srgbClr val="0B5395"/>
                </a:solidFill>
                <a:cs typeface="Arial" charset="0"/>
              </a:rPr>
              <a:t>           б)  с глаголом; </a:t>
            </a:r>
          </a:p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ru-RU" sz="2800">
              <a:solidFill>
                <a:srgbClr val="0B5395"/>
              </a:solidFill>
              <a:cs typeface="Arial" charset="0"/>
            </a:endParaRPr>
          </a:p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800">
                <a:solidFill>
                  <a:srgbClr val="0B5395"/>
                </a:solidFill>
                <a:cs typeface="Arial" charset="0"/>
              </a:rPr>
              <a:t/>
            </a:r>
            <a:br>
              <a:rPr lang="ru-RU" sz="2800">
                <a:solidFill>
                  <a:srgbClr val="0B5395"/>
                </a:solidFill>
                <a:cs typeface="Arial" charset="0"/>
              </a:rPr>
            </a:br>
            <a:r>
              <a:rPr lang="ru-RU">
                <a:solidFill>
                  <a:srgbClr val="0B5395"/>
                </a:solidFill>
                <a:cs typeface="Arial" charset="0"/>
              </a:rPr>
              <a:t>           </a:t>
            </a:r>
            <a:br>
              <a:rPr lang="ru-RU">
                <a:solidFill>
                  <a:srgbClr val="0B5395"/>
                </a:solidFill>
                <a:cs typeface="Arial" charset="0"/>
              </a:rPr>
            </a:br>
            <a:endParaRPr lang="ru-RU">
              <a:solidFill>
                <a:srgbClr val="0B5395"/>
              </a:solidFill>
              <a:cs typeface="Arial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 rot="5640000">
            <a:off x="1687513" y="1452563"/>
            <a:ext cx="204787" cy="211137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255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 rot="5640000">
            <a:off x="1763713" y="3586163"/>
            <a:ext cx="204787" cy="211137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255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3400" y="4572000"/>
            <a:ext cx="6858000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5613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800" b="1">
                <a:solidFill>
                  <a:srgbClr val="0B5395"/>
                </a:solidFill>
                <a:cs typeface="Arial" charset="0"/>
              </a:rPr>
              <a:t>7. Имена прилагательные :</a:t>
            </a:r>
            <a:r>
              <a:rPr lang="ru-RU" sz="2800">
                <a:solidFill>
                  <a:srgbClr val="0B5395"/>
                </a:solidFill>
                <a:cs typeface="Arial" charset="0"/>
              </a:rPr>
              <a:t> </a:t>
            </a:r>
            <a:br>
              <a:rPr lang="ru-RU" sz="2800">
                <a:solidFill>
                  <a:srgbClr val="0B5395"/>
                </a:solidFill>
                <a:cs typeface="Arial" charset="0"/>
              </a:rPr>
            </a:br>
            <a:r>
              <a:rPr lang="ru-RU" sz="2800">
                <a:solidFill>
                  <a:srgbClr val="0B5395"/>
                </a:solidFill>
                <a:cs typeface="Arial" charset="0"/>
              </a:rPr>
              <a:t>           а)   изменяются по числам;</a:t>
            </a:r>
            <a:br>
              <a:rPr lang="ru-RU" sz="2800">
                <a:solidFill>
                  <a:srgbClr val="0B5395"/>
                </a:solidFill>
                <a:cs typeface="Arial" charset="0"/>
              </a:rPr>
            </a:br>
            <a:r>
              <a:rPr lang="ru-RU" sz="2800">
                <a:solidFill>
                  <a:srgbClr val="0B5395"/>
                </a:solidFill>
                <a:cs typeface="Arial" charset="0"/>
              </a:rPr>
              <a:t>           б)   не изменяются по числам;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 rot="5640000">
            <a:off x="1839913" y="5186363"/>
            <a:ext cx="204787" cy="211137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 w="255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0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48600" y="152400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14400" y="609600"/>
            <a:ext cx="7696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>
                <a:solidFill>
                  <a:srgbClr val="7030A0"/>
                </a:solidFill>
                <a:cs typeface="Arial" charset="0"/>
              </a:rPr>
              <a:t>Новые слова образуются при помощи</a:t>
            </a:r>
          </a:p>
        </p:txBody>
      </p:sp>
      <p:cxnSp>
        <p:nvCxnSpPr>
          <p:cNvPr id="10242" name="AutoShape 2"/>
          <p:cNvCxnSpPr>
            <a:cxnSpLocks noChangeShapeType="1"/>
          </p:cNvCxnSpPr>
          <p:nvPr/>
        </p:nvCxnSpPr>
        <p:spPr bwMode="auto">
          <a:xfrm flipH="1">
            <a:off x="-685800" y="230188"/>
            <a:ext cx="1981200" cy="1828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0243" name="AutoShape 3"/>
          <p:cNvCxnSpPr>
            <a:cxnSpLocks noChangeShapeType="1"/>
          </p:cNvCxnSpPr>
          <p:nvPr/>
        </p:nvCxnSpPr>
        <p:spPr bwMode="auto">
          <a:xfrm>
            <a:off x="4267200" y="1981200"/>
            <a:ext cx="2514600" cy="1828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92075" y="3602038"/>
            <a:ext cx="4121150" cy="1195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38675" y="3602038"/>
            <a:ext cx="3908425" cy="1195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63888" y="2571750"/>
            <a:ext cx="1316037" cy="177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447800"/>
            <a:ext cx="106680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1524000"/>
            <a:ext cx="966788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5425" y="5254625"/>
            <a:ext cx="1603375" cy="160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0225" y="4651375"/>
            <a:ext cx="2200275" cy="221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3825" y="3883025"/>
            <a:ext cx="1689100" cy="169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4625" y="3041650"/>
            <a:ext cx="1689100" cy="169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94450" y="4492625"/>
            <a:ext cx="2200275" cy="220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6050" y="3121025"/>
            <a:ext cx="2200275" cy="220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6625" y="3194050"/>
            <a:ext cx="1603375" cy="161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1425" y="1670050"/>
            <a:ext cx="1828800" cy="184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8050" y="1139825"/>
            <a:ext cx="2200275" cy="220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6350" y="3194050"/>
            <a:ext cx="1689100" cy="169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347663"/>
            <a:ext cx="7729538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27163" y="3224213"/>
            <a:ext cx="1706562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646363" y="3986213"/>
            <a:ext cx="1717675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865563" y="3376613"/>
            <a:ext cx="2468562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27563" y="1547813"/>
            <a:ext cx="2443162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381750" y="4900613"/>
            <a:ext cx="2195513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90550" y="5053013"/>
            <a:ext cx="2103438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017963" y="5278438"/>
            <a:ext cx="1601787" cy="1195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5999163" y="3224213"/>
            <a:ext cx="1601787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571750" y="1852613"/>
            <a:ext cx="169545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-19050" y="3224213"/>
            <a:ext cx="1768475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-6350" y="908050"/>
            <a:ext cx="2146300" cy="243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7" name="Picture 23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851650" y="908050"/>
            <a:ext cx="2298700" cy="245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190</Words>
  <PresentationFormat>Экран (4:3)</PresentationFormat>
  <Paragraphs>44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Times New Roman</vt:lpstr>
      <vt:lpstr>Calibri</vt:lpstr>
      <vt:lpstr>SimSun</vt:lpstr>
      <vt:lpstr>Arial</vt:lpstr>
      <vt:lpstr>Lucida Sans Unicode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cp:lastPrinted>1601-01-01T00:00:00Z</cp:lastPrinted>
  <dcterms:created xsi:type="dcterms:W3CDTF">1601-01-01T00:00:00Z</dcterms:created>
  <dcterms:modified xsi:type="dcterms:W3CDTF">2013-03-14T11:46:20Z</dcterms:modified>
</cp:coreProperties>
</file>