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66" r:id="rId4"/>
    <p:sldId id="256" r:id="rId5"/>
    <p:sldId id="257" r:id="rId6"/>
    <p:sldId id="258" r:id="rId7"/>
    <p:sldId id="259" r:id="rId8"/>
    <p:sldId id="260" r:id="rId9"/>
    <p:sldId id="261" r:id="rId10"/>
    <p:sldId id="270" r:id="rId11"/>
    <p:sldId id="262" r:id="rId12"/>
    <p:sldId id="263" r:id="rId13"/>
    <p:sldId id="264" r:id="rId14"/>
    <p:sldId id="265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24" autoAdjust="0"/>
    <p:restoredTop sz="94650" autoAdjust="0"/>
  </p:normalViewPr>
  <p:slideViewPr>
    <p:cSldViewPr>
      <p:cViewPr varScale="1">
        <p:scale>
          <a:sx n="60" d="100"/>
          <a:sy n="60" d="100"/>
        </p:scale>
        <p:origin x="-7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до  20 слов</c:v>
                </c:pt>
                <c:pt idx="1">
                  <c:v>до 30 слов</c:v>
                </c:pt>
                <c:pt idx="2">
                  <c:v>до 40 слов</c:v>
                </c:pt>
                <c:pt idx="3">
                  <c:v>до 50 слов</c:v>
                </c:pt>
                <c:pt idx="4">
                  <c:v>более 50 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</c:v>
                </c:pt>
                <c:pt idx="1">
                  <c:v>9</c:v>
                </c:pt>
                <c:pt idx="2">
                  <c:v>5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</c:ser>
        <c:gapWidth val="100"/>
        <c:axId val="57893248"/>
        <c:axId val="57883264"/>
      </c:barChart>
      <c:valAx>
        <c:axId val="57883264"/>
        <c:scaling>
          <c:orientation val="minMax"/>
        </c:scaling>
        <c:axPos val="l"/>
        <c:majorGridlines/>
        <c:numFmt formatCode="General" sourceLinked="1"/>
        <c:tickLblPos val="nextTo"/>
        <c:crossAx val="57893248"/>
        <c:crosses val="autoZero"/>
        <c:crossBetween val="between"/>
      </c:valAx>
      <c:catAx>
        <c:axId val="57893248"/>
        <c:scaling>
          <c:orientation val="minMax"/>
        </c:scaling>
        <c:axPos val="b"/>
        <c:tickLblPos val="nextTo"/>
        <c:crossAx val="57883264"/>
        <c:crosses val="autoZero"/>
        <c:auto val="1"/>
        <c:lblAlgn val="ctr"/>
        <c:lblOffset val="100"/>
      </c:cat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до  20 слов</c:v>
                </c:pt>
                <c:pt idx="1">
                  <c:v>до 30 слов</c:v>
                </c:pt>
                <c:pt idx="2">
                  <c:v>до 40 слов</c:v>
                </c:pt>
                <c:pt idx="3">
                  <c:v>до 50 слов</c:v>
                </c:pt>
                <c:pt idx="4">
                  <c:v>более 50 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</c:v>
                </c:pt>
                <c:pt idx="1">
                  <c:v>9</c:v>
                </c:pt>
                <c:pt idx="2">
                  <c:v>5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538B-C73B-4649-8A4D-0F87216A8F65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EFA7-2BC2-4A52-B00E-7EF81E188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538B-C73B-4649-8A4D-0F87216A8F65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EFA7-2BC2-4A52-B00E-7EF81E188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538B-C73B-4649-8A4D-0F87216A8F65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EFA7-2BC2-4A52-B00E-7EF81E188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538B-C73B-4649-8A4D-0F87216A8F65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EFA7-2BC2-4A52-B00E-7EF81E188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538B-C73B-4649-8A4D-0F87216A8F65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EFA7-2BC2-4A52-B00E-7EF81E188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538B-C73B-4649-8A4D-0F87216A8F65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EFA7-2BC2-4A52-B00E-7EF81E188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538B-C73B-4649-8A4D-0F87216A8F65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EFA7-2BC2-4A52-B00E-7EF81E188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538B-C73B-4649-8A4D-0F87216A8F65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EFA7-2BC2-4A52-B00E-7EF81E188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538B-C73B-4649-8A4D-0F87216A8F65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EFA7-2BC2-4A52-B00E-7EF81E188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538B-C73B-4649-8A4D-0F87216A8F65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EFA7-2BC2-4A52-B00E-7EF81E188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538B-C73B-4649-8A4D-0F87216A8F65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EFA7-2BC2-4A52-B00E-7EF81E188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6538B-C73B-4649-8A4D-0F87216A8F65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AEFA7-2BC2-4A52-B00E-7EF81E188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143139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Учимся читать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помочь ребёнку научиться правильно читать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/>
              <a:t>Читать как одно слово служебные слова с тем словом, к которому они относятся:  </a:t>
            </a:r>
            <a:r>
              <a:rPr lang="ru-RU" sz="2400" b="1" dirty="0" smtClean="0">
                <a:solidFill>
                  <a:srgbClr val="C00000"/>
                </a:solidFill>
              </a:rPr>
              <a:t>В ЛЕСУ, ПО РЕКЕ, И СКАЗАЛА…</a:t>
            </a:r>
          </a:p>
          <a:p>
            <a:pPr lvl="0"/>
            <a:r>
              <a:rPr lang="ru-RU" sz="2400" b="1" dirty="0" smtClean="0"/>
              <a:t>Игра «</a:t>
            </a:r>
            <a:r>
              <a:rPr lang="ru-RU" sz="2400" b="1" dirty="0" err="1" smtClean="0"/>
              <a:t>Фотоглаз</a:t>
            </a:r>
            <a:r>
              <a:rPr lang="ru-RU" sz="2400" b="1" dirty="0" smtClean="0"/>
              <a:t>». Сфотографировать (запомнить) несколько слов, написанных взрослым, и ответить на вопрос есть ли слово, которое произносит взрослый в перечне или нет?</a:t>
            </a:r>
          </a:p>
          <a:p>
            <a:pPr lvl="0"/>
            <a:r>
              <a:rPr lang="ru-RU" sz="2400" b="1" dirty="0" smtClean="0"/>
              <a:t>Парное чтение. </a:t>
            </a:r>
          </a:p>
          <a:p>
            <a:pPr lvl="0"/>
            <a:r>
              <a:rPr lang="ru-RU" sz="2400" b="1" dirty="0" smtClean="0"/>
              <a:t>Чтение за лидером.</a:t>
            </a:r>
            <a:endParaRPr lang="ru-RU" sz="2400" b="1" dirty="0"/>
          </a:p>
        </p:txBody>
      </p:sp>
      <p:pic>
        <p:nvPicPr>
          <p:cNvPr id="4" name="Рисунок 3" descr="IMG_03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714620"/>
            <a:ext cx="5245125" cy="3933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/>
              <a:t>Найти нужную строку в тексте (упражнение тренирует вертикальное движение глаз по странице). </a:t>
            </a:r>
          </a:p>
          <a:p>
            <a:pPr lvl="0"/>
            <a:r>
              <a:rPr lang="ru-RU" b="1" dirty="0"/>
              <a:t>Сравнение скорости известного текста и незнакомого.</a:t>
            </a:r>
          </a:p>
          <a:p>
            <a:pPr lvl="0"/>
            <a:r>
              <a:rPr lang="ru-RU" b="1" dirty="0"/>
              <a:t>Чтение за взрослым (упражнение вырабатывает скорость произношения слов).</a:t>
            </a:r>
          </a:p>
          <a:p>
            <a:pPr lvl="0"/>
            <a:r>
              <a:rPr lang="ru-RU" b="1" dirty="0"/>
              <a:t>Совместное хоровое чтение небольших отрывков. Дети, читающие по слогам, работая с читающими бегло, значительно увеличивают темп чтения и начинают читать целыми словами.</a:t>
            </a:r>
          </a:p>
          <a:p>
            <a:pPr lvl="0"/>
            <a:r>
              <a:rPr lang="ru-RU" b="1" dirty="0"/>
              <a:t>Найти в тексте (за одну минуту) слова на какую либо букву.</a:t>
            </a:r>
          </a:p>
          <a:p>
            <a:pPr lvl="0"/>
            <a:r>
              <a:rPr lang="ru-RU" b="1" dirty="0"/>
              <a:t>Выполни упражнения регулирующие темпы чтения. Темпы чтения: </a:t>
            </a:r>
            <a:r>
              <a:rPr lang="ru-RU" b="1" dirty="0">
                <a:solidFill>
                  <a:srgbClr val="C00000"/>
                </a:solidFill>
              </a:rPr>
              <a:t>МЕДЛЕННО, </a:t>
            </a:r>
            <a:r>
              <a:rPr lang="ru-RU" b="1" dirty="0"/>
              <a:t>но целыми словами, плавно. </a:t>
            </a:r>
            <a:r>
              <a:rPr lang="ru-RU" b="1" dirty="0">
                <a:solidFill>
                  <a:srgbClr val="C00000"/>
                </a:solidFill>
              </a:rPr>
              <a:t>СРЕДНЕ </a:t>
            </a:r>
            <a:r>
              <a:rPr lang="ru-RU" b="1" dirty="0"/>
              <a:t>– норма чтения со всеми правилами выразительности. </a:t>
            </a:r>
            <a:r>
              <a:rPr lang="ru-RU" b="1" dirty="0">
                <a:solidFill>
                  <a:srgbClr val="C00000"/>
                </a:solidFill>
              </a:rPr>
              <a:t>БЫСТРО </a:t>
            </a:r>
            <a:r>
              <a:rPr lang="ru-RU" b="1" dirty="0"/>
              <a:t>– скороговорка.</a:t>
            </a:r>
          </a:p>
          <a:p>
            <a:pPr lvl="0"/>
            <a:r>
              <a:rPr lang="ru-RU" b="1" dirty="0"/>
              <a:t>Чтение отрывков в разных темпах:</a:t>
            </a:r>
            <a:r>
              <a:rPr lang="ru-RU" b="1" dirty="0">
                <a:solidFill>
                  <a:srgbClr val="C00000"/>
                </a:solidFill>
              </a:rPr>
              <a:t> ТИХО – ОБЫЧНО – ГРОМКО, МЕДЛЕННО – ГРОМКО, БЫСТРО – ТИХО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dirty="0"/>
              <a:t>Найти вторую половину слова:</a:t>
            </a:r>
          </a:p>
          <a:p>
            <a:r>
              <a:rPr lang="ru-RU" b="1" dirty="0">
                <a:solidFill>
                  <a:srgbClr val="C00000"/>
                </a:solidFill>
              </a:rPr>
              <a:t>кос – </a:t>
            </a:r>
            <a:r>
              <a:rPr lang="ru-RU" b="1" dirty="0" err="1">
                <a:solidFill>
                  <a:srgbClr val="C00000"/>
                </a:solidFill>
              </a:rPr>
              <a:t>ничий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мо -  </a:t>
            </a:r>
            <a:r>
              <a:rPr lang="ru-RU" b="1" dirty="0" err="1">
                <a:solidFill>
                  <a:srgbClr val="C00000"/>
                </a:solidFill>
              </a:rPr>
              <a:t>мент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ко - на</a:t>
            </a:r>
          </a:p>
          <a:p>
            <a:r>
              <a:rPr lang="ru-RU" b="1" dirty="0">
                <a:solidFill>
                  <a:srgbClr val="C00000"/>
                </a:solidFill>
              </a:rPr>
              <a:t>лес - та</a:t>
            </a:r>
          </a:p>
          <a:p>
            <a:r>
              <a:rPr lang="ru-RU" b="1" dirty="0" err="1">
                <a:solidFill>
                  <a:srgbClr val="C00000"/>
                </a:solidFill>
              </a:rPr>
              <a:t>ро</a:t>
            </a:r>
            <a:r>
              <a:rPr lang="ru-RU" b="1" dirty="0">
                <a:solidFill>
                  <a:srgbClr val="C00000"/>
                </a:solidFill>
              </a:rPr>
              <a:t> – </a:t>
            </a:r>
            <a:r>
              <a:rPr lang="ru-RU" b="1" dirty="0" err="1">
                <a:solidFill>
                  <a:srgbClr val="C00000"/>
                </a:solidFill>
              </a:rPr>
              <a:t>вок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го – </a:t>
            </a:r>
            <a:r>
              <a:rPr lang="ru-RU" b="1" dirty="0" err="1">
                <a:solidFill>
                  <a:srgbClr val="C00000"/>
                </a:solidFill>
              </a:rPr>
              <a:t>са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пар - </a:t>
            </a:r>
            <a:r>
              <a:rPr lang="ru-RU" b="1" dirty="0" err="1">
                <a:solidFill>
                  <a:srgbClr val="C00000"/>
                </a:solidFill>
              </a:rPr>
              <a:t>мос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со - тор</a:t>
            </a:r>
          </a:p>
          <a:p>
            <a:r>
              <a:rPr lang="ru-RU" b="1" dirty="0">
                <a:solidFill>
                  <a:srgbClr val="C00000"/>
                </a:solidFill>
              </a:rPr>
              <a:t>вес - род</a:t>
            </a:r>
          </a:p>
          <a:p>
            <a:pPr lvl="0"/>
            <a:r>
              <a:rPr lang="ru-RU" b="1" dirty="0"/>
              <a:t>Читать только вперёд, не повторяя прочитанное. Читая предложения, стараться вспомнить подобные картины и постараться передать своё отношение к прочитанному.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Задания к тексту, которые вызывают интерес к чтению: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IMG_03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357298"/>
            <a:ext cx="6227272" cy="46704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2797172"/>
          </a:xfrm>
        </p:spPr>
        <p:txBody>
          <a:bodyPr>
            <a:normAutofit/>
          </a:bodyPr>
          <a:lstStyle/>
          <a:p>
            <a:pPr lvl="0" algn="l"/>
            <a:r>
              <a:rPr lang="ru-RU" sz="2000" b="1" smtClean="0"/>
              <a:t>Чтение </a:t>
            </a:r>
            <a:r>
              <a:rPr lang="ru-RU" sz="2000" b="1" dirty="0"/>
              <a:t>по ролям.</a:t>
            </a:r>
            <a:br>
              <a:rPr lang="ru-RU" sz="2000" b="1" dirty="0"/>
            </a:br>
            <a:r>
              <a:rPr lang="ru-RU" sz="2000" b="1" dirty="0"/>
              <a:t>Придумать своё окончание к рассказу, сравнить с окончанием автора.</a:t>
            </a:r>
            <a:br>
              <a:rPr lang="ru-RU" sz="2000" b="1" dirty="0"/>
            </a:br>
            <a:r>
              <a:rPr lang="ru-RU" sz="2000" b="1" dirty="0"/>
              <a:t>Составить вопросы к тексту.</a:t>
            </a:r>
            <a:br>
              <a:rPr lang="ru-RU" sz="2000" b="1" dirty="0"/>
            </a:br>
            <a:r>
              <a:rPr lang="ru-RU" sz="2000" b="1" dirty="0"/>
              <a:t>Взрослый читает текст и заканчивает на самом интересном месте, предлагая ребёнку закончить  чтение.</a:t>
            </a:r>
            <a:br>
              <a:rPr lang="ru-RU" sz="2000" b="1" dirty="0"/>
            </a:br>
            <a:r>
              <a:rPr lang="ru-RU" sz="2000" b="1" dirty="0"/>
              <a:t>Взрослый предлагает проблемный вопрос, для ответа на который у ребёнка нет необходимых знаний, предлагает найти ответ на поставленный вопрос в тексте.</a:t>
            </a:r>
          </a:p>
        </p:txBody>
      </p:sp>
      <p:pic>
        <p:nvPicPr>
          <p:cNvPr id="4" name="Содержимое 3" descr="IMG_03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3000372"/>
            <a:ext cx="4647165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3429024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Желаю успехов </a:t>
            </a:r>
            <a:br>
              <a:rPr lang="ru-RU" sz="6600" b="1" dirty="0" smtClean="0">
                <a:solidFill>
                  <a:srgbClr val="C00000"/>
                </a:solidFill>
              </a:rPr>
            </a:br>
            <a:r>
              <a:rPr lang="ru-RU" sz="6600" b="1" dirty="0" smtClean="0">
                <a:solidFill>
                  <a:srgbClr val="C00000"/>
                </a:solidFill>
              </a:rPr>
              <a:t>в обучении детей правильности чтения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Техника чтения в 1-б классе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октябрь 2012 года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71472" y="16430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Техника чтения в 1-б классе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октябрь 2012 года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71472" y="16430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14313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Рекомендации родителям  для работы по увеличению скорости чтения детей и формирования у них интереса к чтению.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02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643182"/>
            <a:ext cx="5143536" cy="3857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03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4013" y="1214422"/>
            <a:ext cx="5429288" cy="407196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785794"/>
            <a:ext cx="3008313" cy="534036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1" dirty="0"/>
              <a:t>Известный педагог 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В.А</a:t>
            </a:r>
            <a:r>
              <a:rPr lang="ru-RU" sz="2000" b="1" dirty="0"/>
              <a:t>. Сухомлинский писал: </a:t>
            </a:r>
            <a:endParaRPr lang="ru-RU" sz="2000" b="1" dirty="0" smtClean="0"/>
          </a:p>
          <a:p>
            <a:pPr algn="just"/>
            <a:r>
              <a:rPr lang="ru-RU" sz="2000" b="1" i="1" dirty="0" smtClean="0">
                <a:solidFill>
                  <a:srgbClr val="C00000"/>
                </a:solidFill>
              </a:rPr>
              <a:t>« </a:t>
            </a:r>
            <a:r>
              <a:rPr lang="ru-RU" sz="2000" b="1" i="1" dirty="0">
                <a:solidFill>
                  <a:srgbClr val="C00000"/>
                </a:solidFill>
              </a:rPr>
              <a:t>Чтение – это окошко, через которое дети видят и познают мир и самих себя. Оно открывается перед ребёнком лишь тогда, когда, наряду с чтением, одновременно с ним и даже раньше, чем впервые раскрыта книга, начинается кропотливая работа над словом».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Упражнения для развития техники чтения: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IMG_03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9666" y="1500174"/>
            <a:ext cx="6858048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1071538" y="500037"/>
          <a:ext cx="6858047" cy="4143408"/>
        </p:xfrm>
        <a:graphic>
          <a:graphicData uri="http://schemas.openxmlformats.org/drawingml/2006/table">
            <a:tbl>
              <a:tblPr/>
              <a:tblGrid>
                <a:gridCol w="2285777"/>
                <a:gridCol w="2285777"/>
                <a:gridCol w="2286493"/>
              </a:tblGrid>
              <a:tr h="690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лист</a:t>
                      </a:r>
                    </a:p>
                  </a:txBody>
                  <a:tcPr marL="61909" marR="61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        бери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9" marR="61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      корзины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9" marR="61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книга</a:t>
                      </a:r>
                    </a:p>
                  </a:txBody>
                  <a:tcPr marL="61909" marR="61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       береги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9" marR="61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      мальчики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9" marR="61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учебник</a:t>
                      </a:r>
                    </a:p>
                  </a:txBody>
                  <a:tcPr marL="61909" marR="61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рисуй</a:t>
                      </a:r>
                    </a:p>
                  </a:txBody>
                  <a:tcPr marL="61909" marR="61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      девочки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9" marR="61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надень</a:t>
                      </a:r>
                    </a:p>
                  </a:txBody>
                  <a:tcPr marL="61909" marR="61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загибай</a:t>
                      </a:r>
                    </a:p>
                  </a:txBody>
                  <a:tcPr marL="61909" marR="61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школьники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9" marR="61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обложка</a:t>
                      </a:r>
                    </a:p>
                  </a:txBody>
                  <a:tcPr marL="61909" marR="61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вырывай</a:t>
                      </a:r>
                    </a:p>
                  </a:txBody>
                  <a:tcPr marL="61909" marR="61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яблони</a:t>
                      </a:r>
                    </a:p>
                  </a:txBody>
                  <a:tcPr marL="61909" marR="61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страница</a:t>
                      </a:r>
                    </a:p>
                  </a:txBody>
                  <a:tcPr marL="61909" marR="61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только</a:t>
                      </a:r>
                    </a:p>
                  </a:txBody>
                  <a:tcPr marL="61909" marR="61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растут</a:t>
                      </a:r>
                    </a:p>
                  </a:txBody>
                  <a:tcPr marL="61909" marR="61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5000636"/>
            <a:ext cx="8143932" cy="1500198"/>
          </a:xfrm>
        </p:spPr>
        <p:txBody>
          <a:bodyPr>
            <a:noAutofit/>
          </a:bodyPr>
          <a:lstStyle/>
          <a:p>
            <a:pPr lvl="0" algn="just"/>
            <a:r>
              <a:rPr lang="ru-RU" sz="2800" b="1" dirty="0"/>
              <a:t>Столбик слов. Поочерёдно читать слова вслух в столбике слов, стараясь за одну минуту прочитать всё большее количество раз этот столбик.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4929198"/>
            <a:ext cx="8286808" cy="1500198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/>
              <a:t>Чтение </a:t>
            </a:r>
            <a:r>
              <a:rPr lang="ru-RU" sz="2400" b="1" dirty="0"/>
              <a:t>по кругу целыми словами столбиков и строчек слов, повторяя после каждого все предыдущие слова максимально быстро: </a:t>
            </a:r>
            <a:r>
              <a:rPr lang="ru-RU" sz="2400" b="1" dirty="0">
                <a:solidFill>
                  <a:srgbClr val="C00000"/>
                </a:solidFill>
              </a:rPr>
              <a:t>ДОМ, ДОМ – ЗУБ, ДОМ – ЗУБ – НОС, ДОМ – ЗУБ – НОС – ЛЕС, ДОМ – ЗУБ – НОС – ЛЕС – СЫР…</a:t>
            </a:r>
          </a:p>
        </p:txBody>
      </p:sp>
      <p:pic>
        <p:nvPicPr>
          <p:cNvPr id="7" name="Рисунок 6" descr="IMG_030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15106"/>
          </a:xfrm>
        </p:spPr>
        <p:txBody>
          <a:bodyPr>
            <a:normAutofit fontScale="92500"/>
          </a:bodyPr>
          <a:lstStyle/>
          <a:p>
            <a:pPr lvl="0"/>
            <a:r>
              <a:rPr lang="ru-RU" b="1" dirty="0"/>
              <a:t>Читать скороговорки многократно от начала до конца, постепенно увеличивая скорость чтения, показывая пальцем читаемое слово.</a:t>
            </a:r>
          </a:p>
          <a:p>
            <a:pPr lvl="0"/>
            <a:r>
              <a:rPr lang="ru-RU" b="1" dirty="0"/>
              <a:t>Выбрать 2 – 3 предложения, прочитать первое слово, а затем, быстро повторив первое слово ещё раз, прочитать второе; повторив первые два, читать третье и так до конца. </a:t>
            </a:r>
            <a:r>
              <a:rPr lang="ru-RU" b="1" dirty="0">
                <a:solidFill>
                  <a:srgbClr val="C00000"/>
                </a:solidFill>
              </a:rPr>
              <a:t>СЕЛИ, СЕЛИ ГУСИ, СЕЛИ ГУСИ НА, СЕЛИ ГУСИ НА ВОЛНУ, СЕЛИ ГУСИ НА ВОЛНУ ВЕЧЕРОМ. </a:t>
            </a:r>
            <a:r>
              <a:rPr lang="ru-RU" b="1" dirty="0"/>
              <a:t>Стараться каждый раз читать предыдущие слова всё быстрее и, дойдя до конца предложения, ещё раз прочитать его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536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Учимся читать</vt:lpstr>
      <vt:lpstr>Техника чтения в 1-б классе  октябрь 2012 года</vt:lpstr>
      <vt:lpstr>Техника чтения в 1-б классе  октябрь 2012 года</vt:lpstr>
      <vt:lpstr>Рекомендации родителям  для работы по увеличению скорости чтения детей и формирования у них интереса к чтению.</vt:lpstr>
      <vt:lpstr>Слайд 5</vt:lpstr>
      <vt:lpstr>Упражнения для развития техники чтения:</vt:lpstr>
      <vt:lpstr>Слайд 7</vt:lpstr>
      <vt:lpstr>Слайд 8</vt:lpstr>
      <vt:lpstr>Слайд 9</vt:lpstr>
      <vt:lpstr>Слайд 10</vt:lpstr>
      <vt:lpstr>Слайд 11</vt:lpstr>
      <vt:lpstr>Слайд 12</vt:lpstr>
      <vt:lpstr>Задания к тексту, которые вызывают интерес к чтению: </vt:lpstr>
      <vt:lpstr>Чтение по ролям. Придумать своё окончание к рассказу, сравнить с окончанием автора. Составить вопросы к тексту. Взрослый читает текст и заканчивает на самом интересном месте, предлагая ребёнку закончить  чтение. Взрослый предлагает проблемный вопрос, для ответа на который у ребёнка нет необходимых знаний, предлагает найти ответ на поставленный вопрос в тексте.</vt:lpstr>
      <vt:lpstr>Желаю успехов  в обучении детей правильности чтения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родителям  для работы по увеличению скорости чтения детей и формирования у них интереса к чтению.</dc:title>
  <dc:creator>Вован</dc:creator>
  <cp:lastModifiedBy>Вован</cp:lastModifiedBy>
  <cp:revision>16</cp:revision>
  <dcterms:created xsi:type="dcterms:W3CDTF">2012-10-15T16:01:45Z</dcterms:created>
  <dcterms:modified xsi:type="dcterms:W3CDTF">2012-10-16T18:33:21Z</dcterms:modified>
</cp:coreProperties>
</file>