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8" autoAdjust="0"/>
  </p:normalViewPr>
  <p:slideViewPr>
    <p:cSldViewPr>
      <p:cViewPr varScale="1">
        <p:scale>
          <a:sx n="68" d="100"/>
          <a:sy n="68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12BFF-156C-4271-8B68-753525D6E477}" type="datetimeFigureOut">
              <a:rPr lang="ru-RU" smtClean="0"/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AF32F-8344-42BA-9A4F-20BC5B73D4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Классификация ошибок и их причины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P1040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215074" cy="466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Алфавитно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– графическое искажение,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недописание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, прибавление элементов букв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smtClean="0"/>
              <a:t>стол </a:t>
            </a:r>
            <a:r>
              <a:rPr lang="ru-RU" sz="2600" b="1" dirty="0" smtClean="0"/>
              <a:t>– </a:t>
            </a:r>
            <a:r>
              <a:rPr lang="ru-RU" sz="2600" b="1" dirty="0" err="1" smtClean="0"/>
              <a:t>спол</a:t>
            </a:r>
            <a:endParaRPr lang="ru-RU" sz="2600" b="1" dirty="0" smtClean="0"/>
          </a:p>
          <a:p>
            <a:pPr>
              <a:buNone/>
            </a:pPr>
            <a:r>
              <a:rPr lang="ru-RU" sz="2600" b="1" dirty="0" smtClean="0"/>
              <a:t>зебра – </a:t>
            </a:r>
            <a:r>
              <a:rPr lang="ru-RU" sz="2600" b="1" dirty="0" err="1" smtClean="0"/>
              <a:t>зедра</a:t>
            </a:r>
            <a:endParaRPr lang="ru-RU" sz="2600" b="1" dirty="0" smtClean="0"/>
          </a:p>
          <a:p>
            <a:pPr>
              <a:buNone/>
            </a:pPr>
            <a:r>
              <a:rPr lang="ru-RU" sz="2600" b="1" dirty="0" smtClean="0"/>
              <a:t>листик – мистик</a:t>
            </a:r>
          </a:p>
          <a:p>
            <a:pPr>
              <a:buNone/>
            </a:pPr>
            <a:r>
              <a:rPr lang="ru-RU" sz="2600" dirty="0" smtClean="0"/>
              <a:t>К алфавитным ошибкам примыкают каллиграфические ошибки:</a:t>
            </a:r>
          </a:p>
          <a:p>
            <a:r>
              <a:rPr lang="ru-RU" sz="2600" dirty="0" smtClean="0"/>
              <a:t>неумение придерживаться строки</a:t>
            </a:r>
          </a:p>
          <a:p>
            <a:r>
              <a:rPr lang="ru-RU" sz="2600" dirty="0" smtClean="0"/>
              <a:t>размер букв</a:t>
            </a:r>
          </a:p>
          <a:p>
            <a:r>
              <a:rPr lang="ru-RU" sz="2600" dirty="0" smtClean="0"/>
              <a:t>неправильное соединение</a:t>
            </a:r>
          </a:p>
          <a:p>
            <a:r>
              <a:rPr lang="ru-RU" sz="2600" dirty="0" smtClean="0"/>
              <a:t>слишком крупное или мелкое письмо</a:t>
            </a:r>
          </a:p>
          <a:p>
            <a:r>
              <a:rPr lang="ru-RU" sz="2600" dirty="0" smtClean="0"/>
              <a:t>угловатое письмо</a:t>
            </a:r>
          </a:p>
          <a:p>
            <a:pPr>
              <a:buNone/>
            </a:pPr>
            <a:r>
              <a:rPr lang="ru-RU" sz="2600" b="1" dirty="0" smtClean="0"/>
              <a:t>Причины</a:t>
            </a:r>
            <a:r>
              <a:rPr lang="ru-RU" sz="2600" b="1" i="1" dirty="0" smtClean="0"/>
              <a:t>: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</a:rPr>
              <a:t>неустойчивое внимание, плохое усвоение начертания букв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Графические ошибки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Коньки –</a:t>
            </a:r>
            <a:r>
              <a:rPr lang="ru-RU" sz="2400" b="1" dirty="0" err="1" smtClean="0"/>
              <a:t>кньки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Малина – </a:t>
            </a:r>
            <a:r>
              <a:rPr lang="ru-RU" sz="2400" b="1" dirty="0" err="1" smtClean="0"/>
              <a:t>млина</a:t>
            </a:r>
            <a:endParaRPr lang="ru-RU" sz="2400" b="1" dirty="0" smtClean="0"/>
          </a:p>
          <a:p>
            <a:r>
              <a:rPr lang="ru-RU" sz="2400" dirty="0" smtClean="0"/>
              <a:t>пропуск букв в слове(случайные пропуски по невниманию)</a:t>
            </a:r>
          </a:p>
          <a:p>
            <a:r>
              <a:rPr lang="ru-RU" sz="2400" dirty="0" smtClean="0"/>
              <a:t>пропуск гласных букв (следствие ориентации детей на согласные звуки при чтении и письме)</a:t>
            </a:r>
          </a:p>
          <a:p>
            <a:r>
              <a:rPr lang="ru-RU" sz="2400" dirty="0" smtClean="0"/>
              <a:t>пропуск слогов: </a:t>
            </a:r>
            <a:r>
              <a:rPr lang="ru-RU" sz="2400" b="1" dirty="0" smtClean="0"/>
              <a:t>камыши – каши</a:t>
            </a:r>
          </a:p>
          <a:p>
            <a:r>
              <a:rPr lang="ru-RU" sz="2400" dirty="0" smtClean="0"/>
              <a:t>замена букв: </a:t>
            </a:r>
            <a:r>
              <a:rPr lang="ru-RU" sz="2400" b="1" dirty="0" smtClean="0"/>
              <a:t>книга – </a:t>
            </a:r>
            <a:r>
              <a:rPr lang="ru-RU" sz="2400" b="1" dirty="0" err="1" smtClean="0"/>
              <a:t>гнига</a:t>
            </a:r>
            <a:endParaRPr lang="ru-RU" sz="2400" b="1" dirty="0" smtClean="0"/>
          </a:p>
          <a:p>
            <a:r>
              <a:rPr lang="ru-RU" sz="2400" dirty="0" smtClean="0"/>
              <a:t>перестановка букв и слогов: </a:t>
            </a:r>
            <a:r>
              <a:rPr lang="ru-RU" sz="2400" b="1" dirty="0" smtClean="0"/>
              <a:t>рисуют – </a:t>
            </a:r>
            <a:r>
              <a:rPr lang="ru-RU" sz="2400" b="1" dirty="0" err="1" smtClean="0"/>
              <a:t>рисюут</a:t>
            </a:r>
            <a:endParaRPr lang="ru-RU" sz="2400" b="1" dirty="0" smtClean="0"/>
          </a:p>
          <a:p>
            <a:r>
              <a:rPr lang="ru-RU" sz="2400" dirty="0" smtClean="0"/>
              <a:t>вставка и повтор букв и слогов: </a:t>
            </a:r>
            <a:r>
              <a:rPr lang="ru-RU" sz="2400" b="1" dirty="0" smtClean="0"/>
              <a:t>летит – </a:t>
            </a:r>
            <a:r>
              <a:rPr lang="ru-RU" sz="2400" b="1" dirty="0" err="1" smtClean="0"/>
              <a:t>летитит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Причины: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слабое различие на слух парных звонких и глухих согласных, невнимательность.</a:t>
            </a:r>
            <a:endParaRPr lang="ru-RU" sz="2400" b="1" dirty="0" smtClean="0"/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Чем объясняются эти ошибки: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малым опытом чтения и письма</a:t>
            </a:r>
          </a:p>
          <a:p>
            <a:r>
              <a:rPr lang="ru-RU" sz="2400" dirty="0" smtClean="0"/>
              <a:t>недостатком навыка </a:t>
            </a:r>
            <a:r>
              <a:rPr lang="ru-RU" sz="2400" dirty="0" err="1" smtClean="0"/>
              <a:t>звуко</a:t>
            </a:r>
            <a:r>
              <a:rPr lang="ru-RU" sz="2400" dirty="0" smtClean="0"/>
              <a:t> - буквенного анализа слов</a:t>
            </a:r>
          </a:p>
          <a:p>
            <a:r>
              <a:rPr lang="ru-RU" sz="2400" dirty="0" smtClean="0"/>
              <a:t>низким уровнем внимания</a:t>
            </a:r>
          </a:p>
          <a:p>
            <a:r>
              <a:rPr lang="ru-RU" sz="2400" dirty="0" smtClean="0"/>
              <a:t>неумением сосредоточиться</a:t>
            </a:r>
          </a:p>
          <a:p>
            <a:r>
              <a:rPr lang="ru-RU" sz="2400" dirty="0" smtClean="0"/>
              <a:t>нет самопроверки и самоконтроля (если исправил и нашёл – это невнимание, если не видит – это нет </a:t>
            </a:r>
            <a:r>
              <a:rPr lang="ru-RU" sz="2400" dirty="0" err="1" smtClean="0"/>
              <a:t>звуко</a:t>
            </a:r>
            <a:r>
              <a:rPr lang="ru-RU" sz="2400" dirty="0" smtClean="0"/>
              <a:t> – буквенного анализа)</a:t>
            </a:r>
          </a:p>
          <a:p>
            <a:r>
              <a:rPr lang="ru-RU" sz="2400" dirty="0" smtClean="0"/>
              <a:t>влияние просторечия (добиваться полных ответов).</a:t>
            </a:r>
          </a:p>
          <a:p>
            <a:pPr>
              <a:buNone/>
            </a:pPr>
            <a:r>
              <a:rPr lang="ru-RU" sz="2400" b="1" dirty="0" smtClean="0"/>
              <a:t>Ошибки исправляются </a:t>
            </a:r>
            <a:r>
              <a:rPr lang="ru-RU" sz="2400" dirty="0" smtClean="0"/>
              <a:t>–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общей системой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звуко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– буквенного анализа, тщательной подготовкой к письму, самопроверкой, зрительными диктантами, списыванием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Ошибки, состоящие в нарушении графических правил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501122" cy="41973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обозначение мягкости согласных :</a:t>
            </a:r>
            <a:r>
              <a:rPr lang="ru-RU" sz="2400" b="1" dirty="0" smtClean="0"/>
              <a:t> снег – </a:t>
            </a:r>
            <a:r>
              <a:rPr lang="ru-RU" sz="2400" b="1" dirty="0" err="1" smtClean="0"/>
              <a:t>сьнег</a:t>
            </a:r>
            <a:endParaRPr lang="ru-RU" sz="2400" b="1" dirty="0" smtClean="0"/>
          </a:p>
          <a:p>
            <a:r>
              <a:rPr lang="ru-RU" sz="2400" dirty="0" smtClean="0"/>
              <a:t>обозначение мягкости согласных при помощи букв </a:t>
            </a:r>
            <a:r>
              <a:rPr lang="ru-RU" sz="2400" b="1" dirty="0" smtClean="0"/>
              <a:t>я ё </a:t>
            </a:r>
            <a:r>
              <a:rPr lang="ru-RU" sz="2400" b="1" dirty="0" err="1" smtClean="0"/>
              <a:t>е</a:t>
            </a:r>
            <a:r>
              <a:rPr lang="ru-RU" sz="2400" b="1" dirty="0" smtClean="0"/>
              <a:t> ю:</a:t>
            </a:r>
          </a:p>
          <a:p>
            <a:pPr>
              <a:buNone/>
            </a:pPr>
            <a:r>
              <a:rPr lang="ru-RU" sz="2400" b="1" dirty="0" smtClean="0"/>
              <a:t> любит – </a:t>
            </a:r>
            <a:r>
              <a:rPr lang="ru-RU" sz="2400" b="1" dirty="0" err="1" smtClean="0"/>
              <a:t>лубит</a:t>
            </a:r>
            <a:r>
              <a:rPr lang="ru-RU" sz="2400" b="1" dirty="0" smtClean="0"/>
              <a:t>    мяч – </a:t>
            </a:r>
            <a:r>
              <a:rPr lang="ru-RU" sz="2400" b="1" dirty="0" err="1" smtClean="0"/>
              <a:t>мач</a:t>
            </a:r>
            <a:endParaRPr lang="ru-RU" sz="2400" b="1" dirty="0" smtClean="0"/>
          </a:p>
          <a:p>
            <a:r>
              <a:rPr lang="ru-RU" sz="2400" dirty="0" smtClean="0"/>
              <a:t>двойное обозначение мягкости: </a:t>
            </a:r>
            <a:r>
              <a:rPr lang="ru-RU" sz="2400" b="1" dirty="0" smtClean="0"/>
              <a:t>у гуся – у </a:t>
            </a:r>
            <a:r>
              <a:rPr lang="ru-RU" sz="2400" b="1" dirty="0" err="1" smtClean="0"/>
              <a:t>гусья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Причина: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слабое различие твёрдости и мягкости согласных</a:t>
            </a:r>
            <a:endParaRPr lang="ru-RU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IMG_02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143380"/>
            <a:ext cx="3251200" cy="2438400"/>
          </a:xfrm>
          <a:prstGeom prst="rect">
            <a:avLst/>
          </a:prstGeom>
        </p:spPr>
      </p:pic>
      <p:pic>
        <p:nvPicPr>
          <p:cNvPr id="5" name="Рисунок 4" descr="IMG_0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14338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4287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Ошибки на правила противоречащие нормам произношения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Сочетания  </a:t>
            </a:r>
            <a:r>
              <a:rPr lang="ru-RU" sz="2400" b="1" dirty="0" err="1" smtClean="0"/>
              <a:t>чк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чн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чщ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жи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ши</a:t>
            </a:r>
            <a:r>
              <a:rPr lang="ru-RU" sz="2400" b="1" dirty="0" smtClean="0"/>
              <a:t>   </a:t>
            </a:r>
            <a:r>
              <a:rPr lang="ru-RU" sz="2400" b="1" dirty="0" err="1" smtClean="0"/>
              <a:t>ча-ща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чу-щу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Основа предупреждения этих ошибок: </a:t>
            </a:r>
          </a:p>
          <a:p>
            <a:r>
              <a:rPr lang="ru-RU" sz="2400" b="1" dirty="0" smtClean="0"/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орфографическая зоркость (увидеть)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внимание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необходимо ребёнку держать в памяти подобные сочетания и следить за тем, чтобы не пропустить их при письме</a:t>
            </a:r>
          </a:p>
          <a:p>
            <a:endParaRPr lang="ru-RU" sz="24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P10407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71942"/>
            <a:ext cx="3286116" cy="246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Орфографические ошибки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Орфограмма – </a:t>
            </a:r>
            <a:r>
              <a:rPr lang="ru-RU" sz="2400" dirty="0" smtClean="0"/>
              <a:t>написание, требующее проверки</a:t>
            </a:r>
          </a:p>
          <a:p>
            <a:pPr>
              <a:buNone/>
            </a:pPr>
            <a:r>
              <a:rPr lang="ru-RU" sz="2400" b="1" dirty="0" smtClean="0"/>
              <a:t>Орфограммой может быть</a:t>
            </a:r>
            <a:r>
              <a:rPr lang="ru-RU" sz="2400" dirty="0" smtClean="0"/>
              <a:t>: отдельная буква, сочетание букв (</a:t>
            </a:r>
            <a:r>
              <a:rPr lang="ru-RU" sz="2400" b="1" dirty="0" err="1" smtClean="0"/>
              <a:t>чк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ши</a:t>
            </a:r>
            <a:r>
              <a:rPr lang="ru-RU" sz="2400" dirty="0" smtClean="0"/>
              <a:t>), место разделения слова при переносе на другую строку</a:t>
            </a:r>
          </a:p>
          <a:p>
            <a:r>
              <a:rPr lang="ru-RU" sz="2400" dirty="0" smtClean="0"/>
              <a:t>употребление заглавной буквы (начало предложения, имена, клички, географические названия и др.)</a:t>
            </a:r>
          </a:p>
          <a:p>
            <a:r>
              <a:rPr lang="ru-RU" sz="2400" dirty="0" smtClean="0"/>
              <a:t>точка в конце предложения</a:t>
            </a:r>
          </a:p>
          <a:p>
            <a:r>
              <a:rPr lang="ru-RU" sz="2400" dirty="0" smtClean="0"/>
              <a:t>перенос слов на другую строку</a:t>
            </a:r>
          </a:p>
          <a:p>
            <a:r>
              <a:rPr lang="ru-RU" sz="2400" dirty="0" smtClean="0"/>
              <a:t>пробел – раздельное </a:t>
            </a:r>
          </a:p>
          <a:p>
            <a:pPr>
              <a:buNone/>
            </a:pPr>
            <a:r>
              <a:rPr lang="ru-RU" sz="2400" dirty="0" smtClean="0"/>
              <a:t>     написание слов</a:t>
            </a:r>
            <a:endParaRPr lang="ru-RU" sz="2400" dirty="0"/>
          </a:p>
        </p:txBody>
      </p:sp>
      <p:pic>
        <p:nvPicPr>
          <p:cNvPr id="4" name="Рисунок 3" descr="P1040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571876"/>
            <a:ext cx="4000496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356</Words>
  <Application>Microsoft Office PowerPoint</Application>
  <PresentationFormat>Экран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Классификация ошибок и их причины</vt:lpstr>
      <vt:lpstr>Алфавитно – графическое искажение, недописание, прибавление элементов букв</vt:lpstr>
      <vt:lpstr>Графические ошибки</vt:lpstr>
      <vt:lpstr>Чем объясняются эти ошибки:</vt:lpstr>
      <vt:lpstr>Ошибки, состоящие в нарушении графических правил</vt:lpstr>
      <vt:lpstr>Ошибки на правила противоречащие нормам произношения</vt:lpstr>
      <vt:lpstr>Орфографические ошибки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ошибок и их причины</dc:title>
  <dc:creator>Вован</dc:creator>
  <cp:lastModifiedBy>Вован</cp:lastModifiedBy>
  <cp:revision>12</cp:revision>
  <dcterms:created xsi:type="dcterms:W3CDTF">2012-12-12T11:32:56Z</dcterms:created>
  <dcterms:modified xsi:type="dcterms:W3CDTF">2012-12-12T13:21:04Z</dcterms:modified>
</cp:coreProperties>
</file>