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6" r:id="rId2"/>
    <p:sldId id="258" r:id="rId3"/>
    <p:sldId id="259" r:id="rId4"/>
    <p:sldId id="275" r:id="rId5"/>
    <p:sldId id="260" r:id="rId6"/>
    <p:sldId id="263" r:id="rId7"/>
    <p:sldId id="272" r:id="rId8"/>
    <p:sldId id="264" r:id="rId9"/>
    <p:sldId id="262" r:id="rId10"/>
    <p:sldId id="274" r:id="rId11"/>
    <p:sldId id="273" r:id="rId12"/>
    <p:sldId id="267" r:id="rId13"/>
    <p:sldId id="261" r:id="rId14"/>
    <p:sldId id="270" r:id="rId15"/>
    <p:sldId id="271" r:id="rId16"/>
    <p:sldId id="265" r:id="rId17"/>
    <p:sldId id="266" r:id="rId18"/>
    <p:sldId id="268" r:id="rId19"/>
    <p:sldId id="269" r:id="rId20"/>
    <p:sldId id="276" r:id="rId2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31328521-FDBB-4F33-AD94-828C50ED240C}" type="datetimeFigureOut">
              <a:rPr lang="ru-RU"/>
              <a:pPr>
                <a:defRPr/>
              </a:pPr>
              <a:t>01.07.2014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767C81F1-9362-457C-8E79-5ACB5797A97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47F77B7B-AC6C-4B9B-8B49-08BF5C0D6993}" type="datetimeFigureOut">
              <a:rPr lang="ru-RU"/>
              <a:pPr>
                <a:defRPr/>
              </a:pPr>
              <a:t>01.07.2014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5533566A-CEA6-4A7A-B4D2-541561CB34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2BDA0D-CD0D-46B4-9FA3-796243EF45A1}" type="datetime1">
              <a:rPr lang="ru-RU"/>
              <a:pPr>
                <a:defRPr/>
              </a:pPr>
              <a:t>01.07.2014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2ACEFC-FE2C-4CCB-BB3B-3717142D76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EF1967-47DE-4B88-855F-5EF935547E57}" type="datetime1">
              <a:rPr lang="ru-RU"/>
              <a:pPr>
                <a:defRPr/>
              </a:pPr>
              <a:t>01.07.2014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5CE9F2-C367-4138-B924-6C1448DDAAC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B03C42-616F-45E0-8745-72C460A9E83F}" type="datetime1">
              <a:rPr lang="ru-RU"/>
              <a:pPr>
                <a:defRPr/>
              </a:pPr>
              <a:t>01.07.2014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794418-FF53-4204-B067-6A28BF98C45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EB0EB9-2D25-4F5E-8688-F096C6556ADF}" type="datetime1">
              <a:rPr lang="ru-RU"/>
              <a:pPr>
                <a:defRPr/>
              </a:pPr>
              <a:t>01.07.2014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95F4F8-B2A0-4AEB-8C0E-D04D2CC180B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7A73BD-DC82-4145-ACEB-6B54F91E8617}" type="datetime1">
              <a:rPr lang="ru-RU"/>
              <a:pPr>
                <a:defRPr/>
              </a:pPr>
              <a:t>01.07.2014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E8171A-24FD-44E4-B10C-6CDFAE5275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9AB49E-6B38-48D0-B5AD-142C3CEE1CED}" type="datetime1">
              <a:rPr lang="ru-RU"/>
              <a:pPr>
                <a:defRPr/>
              </a:pPr>
              <a:t>01.07.2014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40DA12-B109-49CD-AA19-9E932EF52A9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5C86AD-B52C-4F79-AE43-DCABB25E0993}" type="datetime1">
              <a:rPr lang="ru-RU"/>
              <a:pPr>
                <a:defRPr/>
              </a:pPr>
              <a:t>01.07.2014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6B6BBE-17D2-4D7F-A452-99657AA7A71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94047F-4343-4B7F-88F2-205AF13DD339}" type="datetime1">
              <a:rPr lang="ru-RU"/>
              <a:pPr>
                <a:defRPr/>
              </a:pPr>
              <a:t>01.07.2014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CF2C46-E6EB-43DA-9942-A2ABF579008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BC3090-F4BF-4BA6-8A8B-8FA6BF095E15}" type="datetime1">
              <a:rPr lang="ru-RU"/>
              <a:pPr>
                <a:defRPr/>
              </a:pPr>
              <a:t>01.07.2014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570FF3-F85F-482F-83A4-614465438D0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80C50E-3CC7-4E46-8DA4-8BFD54B12E4A}" type="datetime1">
              <a:rPr lang="ru-RU"/>
              <a:pPr>
                <a:defRPr/>
              </a:pPr>
              <a:t>01.07.2014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891C9D-0288-4152-A51A-B05975ABBF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A2A92A-826C-4232-B498-82CE0C93DC5E}" type="datetime1">
              <a:rPr lang="ru-RU"/>
              <a:pPr>
                <a:defRPr/>
              </a:pPr>
              <a:t>01.07.2014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FCF780-174F-41AC-8840-788B928C54C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CEF432F-FB50-4490-BFA5-DBF136CF8024}" type="datetime1">
              <a:rPr lang="ru-RU"/>
              <a:pPr>
                <a:defRPr/>
              </a:pPr>
              <a:t>01.07.2014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BEAEC09-6AF1-40CC-BFE7-E9138B1898F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794519"/>
          </a:xfrm>
        </p:spPr>
        <p:txBody>
          <a:bodyPr/>
          <a:lstStyle/>
          <a:p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Дополнительная образовательная программа</a:t>
            </a:r>
            <a:b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+mn-lt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+mn-lt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+mn-lt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+mn-lt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+mn-lt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+mn-lt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+mn-lt"/>
                <a:cs typeface="Times New Roman" pitchFamily="18" charset="0"/>
              </a:rPr>
              <a:t> </a:t>
            </a:r>
            <a:b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+mn-lt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 познавательному развитию  детей старшего дошкольного возраста </a:t>
            </a:r>
            <a:b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 приобщению детей                                                 </a:t>
            </a:r>
            <a:b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 истокам русской народной культуры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149080"/>
            <a:ext cx="6400800" cy="1728192"/>
          </a:xfrm>
        </p:spPr>
        <p:txBody>
          <a:bodyPr rtlCol="0">
            <a:normAutofit fontScale="85000" lnSpcReduction="20000"/>
          </a:bodyPr>
          <a:lstStyle/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</p:txBody>
      </p:sp>
      <p:pic>
        <p:nvPicPr>
          <p:cNvPr id="1026" name="Picture 2" descr="H:\Documents and Settings\Aida\Рабочий стол\клипарты рамки фончики\karty\karty\map2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476672"/>
            <a:ext cx="1669306" cy="1130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 descr="H:\Documents and Settings\Aida\Рабочий стол\клипарты рамки фончики\karty\karty\map1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92080" y="476672"/>
            <a:ext cx="1482502" cy="11750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 descr="H:\Documents and Settings\Aida\Рабочий стол\клипарты рамки фончики\karty\karty\map2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23928" y="476672"/>
            <a:ext cx="1152129" cy="1152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6" descr="H:\Documents and Settings\Aida\Рабочий стол\клипарты рамки фончики\karty\karty\map19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483768" y="476672"/>
            <a:ext cx="1236237" cy="1128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 descr="H:\Documents and Settings\Aida\Рабочий стол\клипарты рамки фончики\karty\karty\map2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92280" y="476672"/>
            <a:ext cx="1669306" cy="1130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7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6" name="WordArt 8"/>
          <p:cNvSpPr>
            <a:spLocks noChangeArrowheads="1" noChangeShapeType="1" noTextEdit="1"/>
          </p:cNvSpPr>
          <p:nvPr/>
        </p:nvSpPr>
        <p:spPr bwMode="auto">
          <a:xfrm>
            <a:off x="1331640" y="2852936"/>
            <a:ext cx="6696744" cy="1008112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 rtl="0"/>
            <a:r>
              <a:rPr lang="ru-RU" sz="8000" kern="10" spc="0" dirty="0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/>
                <a:latin typeface="Haettenschweiler"/>
              </a:rPr>
              <a:t>"Г О Р Н И Ц А "</a:t>
            </a:r>
            <a:endParaRPr lang="ru-RU" sz="8000" kern="10" spc="0" dirty="0">
              <a:ln w="9525">
                <a:solidFill>
                  <a:srgbClr val="0000FF"/>
                </a:solidFill>
                <a:round/>
                <a:headEnd/>
                <a:tailEnd/>
              </a:ln>
              <a:solidFill>
                <a:schemeClr val="accent6">
                  <a:lumMod val="75000"/>
                </a:schemeClr>
              </a:solidFill>
              <a:effectLst/>
              <a:latin typeface="Haettenschweiler"/>
            </a:endParaRPr>
          </a:p>
        </p:txBody>
      </p:sp>
      <p:sp>
        <p:nvSpPr>
          <p:cNvPr id="2058" name="Rectangle 10"/>
          <p:cNvSpPr>
            <a:spLocks noChangeArrowheads="1"/>
          </p:cNvSpPr>
          <p:nvPr/>
        </p:nvSpPr>
        <p:spPr bwMode="auto">
          <a:xfrm>
            <a:off x="0" y="19431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152128"/>
          </a:xfrm>
        </p:spPr>
        <p:txBody>
          <a:bodyPr/>
          <a:lstStyle/>
          <a:p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Программа предусматривает проведение различных видов занятий -  игровых занятий, занятий по памяти, занятий по развитию речи, изобразительной деятельности</a:t>
            </a: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</a:rPr>
              <a:t>.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611560" y="1772816"/>
          <a:ext cx="8208911" cy="38164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4934"/>
                <a:gridCol w="1939329"/>
                <a:gridCol w="1580193"/>
                <a:gridCol w="1368152"/>
                <a:gridCol w="1183265"/>
                <a:gridCol w="1553038"/>
              </a:tblGrid>
              <a:tr h="1014121"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№</a:t>
                      </a:r>
                      <a:r>
                        <a:rPr lang="ru-RU" sz="1200" b="1" dirty="0" err="1">
                          <a:latin typeface="Times New Roman"/>
                          <a:ea typeface="Calibri"/>
                          <a:cs typeface="Times New Roman"/>
                        </a:rPr>
                        <a:t>п</a:t>
                      </a: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/</a:t>
                      </a:r>
                      <a:r>
                        <a:rPr lang="ru-RU" sz="1200" b="1" dirty="0" err="1">
                          <a:latin typeface="Times New Roman"/>
                          <a:ea typeface="Calibri"/>
                          <a:cs typeface="Times New Roman"/>
                        </a:rPr>
                        <a:t>п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Возрастная группа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Количество учебных занятий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Продолжительность занятия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940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неделя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месяц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год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9409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Старшая группа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1 раз в неделю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36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 25  мин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1412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Подготовительная группа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1 раз в неделю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36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30 мин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0EB0EB9-2D25-4F5E-8688-F096C6556ADF}" type="datetime1">
              <a:rPr lang="ru-RU" smtClean="0"/>
              <a:pPr>
                <a:defRPr/>
              </a:pPr>
              <a:t>01.07.2014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95F4F8-B2A0-4AEB-8C0E-D04D2CC180B3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720080"/>
          </a:xfrm>
        </p:spPr>
        <p:txBody>
          <a:bodyPr/>
          <a:lstStyle/>
          <a:p>
            <a:r>
              <a:rPr lang="ru-RU" sz="36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График работы кружка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1484782"/>
          <a:ext cx="8229600" cy="46085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1371600"/>
                <a:gridCol w="1371600"/>
                <a:gridCol w="1371600"/>
                <a:gridCol w="1371600"/>
                <a:gridCol w="1371600"/>
              </a:tblGrid>
              <a:tr h="703094">
                <a:tc>
                  <a:txBody>
                    <a:bodyPr/>
                    <a:lstStyle/>
                    <a:p>
                      <a:pPr marL="71755" marR="71755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Занятие</a:t>
                      </a:r>
                      <a:r>
                        <a:rPr lang="ru-RU" sz="1200" b="1" dirty="0">
                          <a:latin typeface="Georgia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кружка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vert="vert270"/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Дни недели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4822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Понедельник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Вторник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Среда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Четверг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Пятница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75803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Старший дошкольный возраст 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5-6 лет)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18.00 – 18.25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Старший дошкольный возраст 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(6-7 лет)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18.00 – 18.30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29915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Консультации для педагогов ДОУ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18-00 – 19-00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Консультации для родителей ДОУ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17- 00 – 19-00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0EB0EB9-2D25-4F5E-8688-F096C6556ADF}" type="datetime1">
              <a:rPr lang="ru-RU" smtClean="0"/>
              <a:pPr>
                <a:defRPr/>
              </a:pPr>
              <a:t>01.07.2014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95F4F8-B2A0-4AEB-8C0E-D04D2CC180B3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980728"/>
            <a:ext cx="8712968" cy="936104"/>
          </a:xfrm>
        </p:spPr>
        <p:txBody>
          <a:bodyPr/>
          <a:lstStyle/>
          <a:p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Основные тематические направления </a:t>
            </a:r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программы:</a:t>
            </a: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7584" y="2060848"/>
            <a:ext cx="7776864" cy="4065315"/>
          </a:xfrm>
        </p:spPr>
        <p:txBody>
          <a:bodyPr/>
          <a:lstStyle/>
          <a:p>
            <a:pPr lvl="0" algn="just"/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быт, обряды, обычаи русского народа,</a:t>
            </a:r>
          </a:p>
          <a:p>
            <a:pPr lvl="0" algn="just"/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праздники крестьянского населения дореволюционной деревни России,</a:t>
            </a:r>
          </a:p>
          <a:p>
            <a:pPr lvl="0" algn="just"/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искусство в народном быту: домашняя утварь – деревянная, глиняная, из природных материалов; практические и эстетические свойства домашней утвари.</a:t>
            </a:r>
          </a:p>
          <a:p>
            <a:endParaRPr lang="ru-RU" sz="2000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0EB0EB9-2D25-4F5E-8688-F096C6556ADF}" type="datetime1">
              <a:rPr lang="ru-RU" smtClean="0"/>
              <a:pPr>
                <a:defRPr/>
              </a:pPr>
              <a:t>01.07.2014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95F4F8-B2A0-4AEB-8C0E-D04D2CC180B3}" type="slidenum">
              <a:rPr lang="ru-RU" smtClean="0"/>
              <a:pPr>
                <a:defRPr/>
              </a:pPr>
              <a:t>12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4042"/>
          </a:xfrm>
        </p:spPr>
        <p:txBody>
          <a:bodyPr/>
          <a:lstStyle/>
          <a:p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Тематическое планирование</a:t>
            </a:r>
            <a:endParaRPr lang="ru-RU" sz="2400" b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179512" y="548680"/>
          <a:ext cx="8856984" cy="63093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6996"/>
                <a:gridCol w="1781980"/>
                <a:gridCol w="6778008"/>
              </a:tblGrid>
              <a:tr h="29523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№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Тематика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Цель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075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Занятие-игра                      </a:t>
                      </a: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                        </a:t>
                      </a: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В гостях у Хозяюшки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Познакомить детей  с жилищем русского народа. С тем, как  строили жилище: вызвать интерес к традициям, уважение к старшим. Провести словарную работу: изба, бревно, мох, наличники окна. Обогащать речь детей поговорками, пословицами на русском языке. Воспитывать интерес к познанию прошлого. 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185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Занятие-игра                       </a:t>
                      </a:r>
                      <a:r>
                        <a:rPr lang="ru-RU" sz="1000" spc="-30" dirty="0">
                          <a:latin typeface="Times New Roman"/>
                          <a:ea typeface="Calibri"/>
                          <a:cs typeface="Times New Roman"/>
                        </a:rPr>
                        <a:t>«Труд в поле и дома. Осенние заготовки впрок»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Знакомство с осенними праздниками и связанными с ними народными обычаями. Объяснение смысла русской пословицы: "Готовь сани летом, а телегу </a:t>
                      </a:r>
                      <a:r>
                        <a:rPr lang="ru-RU" sz="1000" dirty="0">
                          <a:latin typeface="Symbol"/>
                          <a:ea typeface="Times New Roman"/>
                          <a:cs typeface="Times New Roman"/>
                        </a:rPr>
                        <a:t>- </a:t>
                      </a: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зимой". Ознакомление детей со способами заготовки овощей и фруктов, грибов, их хранением, размещением заготовок в русской избе. Оформление выставки «Веселый огород». Проведение праздника урожая «</a:t>
                      </a:r>
                      <a:r>
                        <a:rPr lang="ru-RU" sz="1000" dirty="0" err="1">
                          <a:latin typeface="Times New Roman"/>
                          <a:ea typeface="Times New Roman"/>
                          <a:cs typeface="Times New Roman"/>
                        </a:rPr>
                        <a:t>Осенины</a:t>
                      </a: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» Разучивание народных игр: «Как у дедушки Егора», «Растяпа», «Селезень».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3892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Занятие-игра                </a:t>
                      </a: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Милости просим в нашу избу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Подготовить детей к новой форме работы - занятиям в «русской избе», заинтересовать ими, познакомить детей с экспозицией «Русский быт», его Хозяйкой, познакомить с расположением вещей и предметов русского быта; обогатить словарь детей за счет поговорок, пословиц, дать первые представления об обычаях, связанных с приемом гостей.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810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Занятие-игра                          </a:t>
                      </a: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Печь - как мать родная (Без печи изба – не изба)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Познакомить детей с устройством русской избы,  ее главной достопримечательностью – русской печью. Дать представление о том, что печь в избе выполняла несколько функций: на ней и в ней готовили, заготавливали продукты на зиму – сушили грибы, ягоды и фрукты, пекли хлеб, спали, лечились, даже парились, обогревались; рассказать о строительстве печи и секретах печников. Обогатить словарь детей за счет поговорок, пословиц, загадок о русской печи и кухонной утвари.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075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Занятие-игра                        </a:t>
                      </a: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Мир старинных вещей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Продолжить знакомить детей с музейными экспонатами. Активизация словаря: печь, ухват, кочерга, коромысло, домашняя утварь. Дать представление как этим пользовались в хозяйстве. Формировать образную речь,  Употреблять в  разговорной речи поговорки, пословицы, загадки. Воспитывать интерес к народному быту.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982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Занятие-игра                      </a:t>
                      </a: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Хлеб - всему голова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Дать детям знания о выращивании хлеба крестьянами и выпекании хлеба в печи. Познакомить с орудиями труда крестьянина, хлебороба. Продолжать знакомить с  пословицами о хлебе, объяснить значение непонятных детям выражений слов. Дать представление о приготовлении теста и способе выпекания изделий из него, закрепить названия некоторых изделий: крендель, витушка, кулебяка, коврижка, плюшка.  Расширять словарь детей за счет новых слов: коса, серп, мельница, борона, колосок, кадка. Воспитывать уважение труду хлебороба.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075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Занятие-игра                   </a:t>
                      </a: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«Деревня – деревянный мир»  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Познакомить детей  с жилищем </a:t>
                      </a:r>
                      <a:r>
                        <a:rPr lang="ru-RU" sz="1000" dirty="0" smtClean="0">
                          <a:latin typeface="Times New Roman"/>
                          <a:ea typeface="Calibri"/>
                          <a:cs typeface="Times New Roman"/>
                        </a:rPr>
                        <a:t>русского </a:t>
                      </a: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народа. С тем, как  строили жилище: вызвать интерес к традициям, уважение к старшим. Провести словарную работу: изба, бревно, мох, наличники окна. Обогащать речь детей поговорками, пословицами на русском языке. Воспитывать интерес к познанию прошлого. 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245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Занятие-игра                         </a:t>
                      </a: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Что о себе расскажет посуда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Познакомить детей с истоками русского народного искусства, связанными с образом традиционной русской кухонной утвари, посуды, показать образцы и технологию изготовления  деревянных ложек 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075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Занятие-игра                           </a:t>
                      </a:r>
                      <a:r>
                        <a:rPr lang="ru-RU" sz="1000" spc="-20">
                          <a:latin typeface="Times New Roman"/>
                          <a:ea typeface="Calibri"/>
                          <a:cs typeface="Times New Roman"/>
                        </a:rPr>
                        <a:t>Быт. «Изба, дом, части дома. Их предназначение»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Познакомить детей  с жилищем русского народа. С тем, как  строили жилище: вызвать интерес к традициям, уважение к старшим. Провести словарную работу: изба, бревно, мох, наличники окна. Обогащать речь детей поговорками, пословицами на русском языке. Воспитывать интерес к познанию прошлого. 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248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Викторина                    Бабушкин сундук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Продолжать знакомить детей с изделиями женских ремесел: вышитыми  салфетками, полотенцами, народными костюмами, домашним убранством. Вспомнить, как называются головные уборы, обувь. Закрепить знания о русских народных промыслах, и использовании их в украшении быта человека. Воспитывать уважение и бережное отношение к предметам старины.  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0EB0EB9-2D25-4F5E-8688-F096C6556ADF}" type="datetime1">
              <a:rPr lang="ru-RU" smtClean="0"/>
              <a:pPr>
                <a:defRPr/>
              </a:pPr>
              <a:t>01.07.2014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95F4F8-B2A0-4AEB-8C0E-D04D2CC180B3}" type="slidenum">
              <a:rPr lang="ru-RU" smtClean="0"/>
              <a:pPr>
                <a:defRPr/>
              </a:pPr>
              <a:t>13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107505" y="260350"/>
          <a:ext cx="8857108" cy="56697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031"/>
                <a:gridCol w="1762061"/>
                <a:gridCol w="6807016"/>
              </a:tblGrid>
              <a:tr h="21632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№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Тематика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Цель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Занятие-игра                      </a:t>
                      </a: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Живая старина (утварь)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Продолжать знакомить детей с предметами быта кухонной утварью.</a:t>
                      </a:r>
                      <a:b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</a:b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Познакомить детей русской кухней. Расширять словарь детей за счет названий блюд, посуды: чугунок, ухват, казан, крынка, горшок, плошка. Развивать познавательную деятельность</a:t>
                      </a:r>
                      <a:r>
                        <a:rPr lang="ru-RU" sz="1000" dirty="0"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12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Занятие-игра                       </a:t>
                      </a: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Рабочие руки не знают скуки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Познакомить детей с орудием труда для сельхоз. работ. Словарная работа: серп, коса, пила, колотушка, плуг, грабли, молот, клещи, наковальня, лемех, кузнец, хлебороб. Дать понятие о ремеслах: кузнеца, хлебороба. Познакомить детей со сказкой «Колосок». Формировать у детей исследовательские качества. Развивать любознательность. Воспитывать уважение к труду колхозника.</a:t>
                      </a:r>
                      <a:endParaRPr lang="ru-RU" sz="1000" dirty="0" smtClean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13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Занятие-игра                       </a:t>
                      </a: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Вечера долгие руки умелые</a:t>
                      </a:r>
                      <a:r>
                        <a:rPr lang="ru-RU" sz="1000" spc="-20">
                          <a:latin typeface="Times New Roman"/>
                          <a:ea typeface="Calibri"/>
                          <a:cs typeface="Times New Roman"/>
                        </a:rPr>
                        <a:t>. </a:t>
                      </a: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Рукодельницы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Дать понятие детям, какое место занимали орудия труда в прошлом по обработке льна, шерсти, волокнистых изделий. Словарная работа детей: прялка, веретено, гребень, щетка, трепала. Формировать у детей познавательные качества. Воспитывать трудолюбие.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14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Занятие-игра  </a:t>
                      </a: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Колыбельная песня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Продолжить знакомить с детским фольклором.</a:t>
                      </a:r>
                      <a:b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</a:b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15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Занятие-игра                   </a:t>
                      </a: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«Русская баня»</a:t>
                      </a:r>
                      <a:r>
                        <a:rPr lang="ru-RU" sz="1000" spc="-3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16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Занятие-игра                      </a:t>
                      </a: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«Свой дом краше всего»   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Познакомить детей с особенностями крестьянской усадьбы, традициями коллективного строительства русского дома; ввести в обиход детей некоторые не употребляемые сейчас слова, связанные с домом, усадьбой, показать взаимосвязь дня сегодняшнего с временами ушедшими.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17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spc="-30">
                          <a:latin typeface="Times New Roman"/>
                          <a:ea typeface="Calibri"/>
                          <a:cs typeface="Times New Roman"/>
                        </a:rPr>
                        <a:t>История праздника «Святки»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Дать понятие «Святках»: как готовятся и проводят, в честь чего проводится праздник. Формировать у детей чувство патриотизма. Развивать познавательную деятельность. Воспитывать интерес к русской  культуре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18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Занятие-игра                          </a:t>
                      </a: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Так мы раньше одевались</a:t>
                      </a:r>
                      <a:r>
                        <a:rPr lang="ru-RU" sz="1000" spc="-20">
                          <a:latin typeface="Times New Roman"/>
                          <a:ea typeface="Calibri"/>
                          <a:cs typeface="Times New Roman"/>
                        </a:rPr>
                        <a:t> (Народный костюм: сарафан, рубаха)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Продолжить знакомить детей с национальной одеждой. Сравнить русскую одежду в старину. Найти похожие и отличительные черты костюмов. Словарная работа: кафтан, сарафан, рубаха, кокошник, сапожки, Развивать разговорную речь. Воспитывать толерантность. Презентация «Одежда наших предков». Книга «Из истории одежды»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19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Занятие-игра                      </a:t>
                      </a: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Из истории костюма  - обувь  (Быт. Обувь: лапти, валенки)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Продолжить знакомить детей с национальной обувью. Сравнить русскую одежду и обувь в старину, найти похожие и отличительные черты. Словарная работа: лапти, валенки, чуни, сапожки, Развивать разговорную речь. Воспитывать толерантность.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Calibri"/>
                          <a:cs typeface="Times New Roman"/>
                        </a:rPr>
                        <a:t>20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«Народные промыслы»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Дать понятие детям, какое место занимали орудия труда в прошлом по обработке льна, шерсти, волокнистых изделий. Словарная работа детей: прялка, веретено, гребень, щетка, трепала. Формировать у детей познавательные качества. Воспитывать трудолюбие.</a:t>
                      </a: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 Познакомить детей с женской и мужской работой: женщины вышивали, ткали, вязали, пряли кружева, мужчины плели из лыка лапти, из ивовых прутьев корзины, вырезали из дерева посуду. Словарная работа: веретено, прялка, клубок, наперсток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latin typeface="Calibri"/>
                          <a:ea typeface="Calibri"/>
                          <a:cs typeface="Times New Roman"/>
                        </a:rPr>
                        <a:t>21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Занятие-игра                 </a:t>
                      </a:r>
                      <a:r>
                        <a:rPr lang="ru-RU" sz="1000" dirty="0" smtClean="0">
                          <a:latin typeface="Times New Roman"/>
                          <a:ea typeface="Calibri"/>
                          <a:cs typeface="Times New Roman"/>
                        </a:rPr>
                        <a:t>Матрешка</a:t>
                      </a:r>
                      <a:endParaRPr lang="ru-RU" sz="1000" dirty="0" smtClean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0EB0EB9-2D25-4F5E-8688-F096C6556ADF}" type="datetime1">
              <a:rPr lang="ru-RU" smtClean="0"/>
              <a:pPr>
                <a:defRPr/>
              </a:pPr>
              <a:t>01.07.2014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95F4F8-B2A0-4AEB-8C0E-D04D2CC180B3}" type="slidenum">
              <a:rPr lang="ru-RU" smtClean="0"/>
              <a:pPr>
                <a:defRPr/>
              </a:pPr>
              <a:t>14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107504" y="116634"/>
          <a:ext cx="8928992" cy="84516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2754"/>
                <a:gridCol w="1795478"/>
                <a:gridCol w="6840760"/>
              </a:tblGrid>
              <a:tr h="18254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№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Тематика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Цель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978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22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Занятие-игра  </a:t>
                      </a:r>
                      <a:r>
                        <a:rPr lang="ru-RU" sz="1000" spc="-35" dirty="0">
                          <a:latin typeface="Times New Roman"/>
                          <a:ea typeface="Calibri"/>
                          <a:cs typeface="Times New Roman"/>
                        </a:rPr>
                        <a:t>Музыкальные инструменты. Деревянные погремушки и ложки.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Продолжать знакомить детей с русскими народными музыкальными инструментами. Формировать у детей познавательные качества, интерес к прошлому.</a:t>
                      </a: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 Словарная работа: </a:t>
                      </a: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трещотка, деревянные ложки, свистульки, балалайка, гусли,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604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23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Занятие-игра               </a:t>
                      </a: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Воспитание мальчиков и девочек в семье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Продолжить знакомить детей  с укладом жизни русской крестьянской</a:t>
                      </a:r>
                      <a:r>
                        <a:rPr lang="ru-RU" sz="100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семьи. Познакомить с семейными отношениями в крестьянском доме. Дать сведения о воспитание мальчиков и девочек в крестьянской семье.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6380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24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Занятие-игра      </a:t>
                      </a: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«Матушка в доме – в доме тепло»    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Уклад жизни русской крестьянской</a:t>
                      </a:r>
                      <a:r>
                        <a:rPr lang="ru-RU" sz="10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семьи. Семейные отношения в крестьянском доме. Роль матери в семье. Колыбельные песни. Смысл народных пословиц и поговорок о матери («Мать праведна – ограда </a:t>
                      </a:r>
                      <a:r>
                        <a:rPr lang="ru-RU" sz="1000" dirty="0" err="1">
                          <a:latin typeface="Times New Roman"/>
                          <a:ea typeface="Calibri"/>
                          <a:cs typeface="Times New Roman"/>
                        </a:rPr>
                        <a:t>каменна</a:t>
                      </a: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», «Была б моя бабуся, никого не </a:t>
                      </a:r>
                      <a:r>
                        <a:rPr lang="ru-RU" sz="1000" dirty="0" err="1">
                          <a:latin typeface="Times New Roman"/>
                          <a:ea typeface="Calibri"/>
                          <a:cs typeface="Times New Roman"/>
                        </a:rPr>
                        <a:t>боюся</a:t>
                      </a: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» и др.). Дети и их роль в семье. Развитие самостоятельности крестьянских детей.  Составление рассказа «Моя мама» Изготовление открытки для мамы. 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978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25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Занятие-игра             </a:t>
                      </a: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Хозяйкины помощницы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Продолжить знакомить детей с музейными экспонатами. Активизация словаря: печь, ухват, кочерга, коромысло, домашняя утварь. Дать представление как этим пользовались в хозяйстве. Формировать образную речь, употреблять в  разговорной речи поговорки, пословицы, загадки. Воспитывать интерес к народному быту.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6380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26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Что за праздник – «Масленица»?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Познакомить детей с  национальным праздником « Масленица». Дать понятие  о некоторых обычаях, о народном календаре русского народа. Дать представление, почему раньше люди с теплотой встречали весной грачей, и с чем это было связано. Привить ребенку интерес к традициям. </a:t>
                      </a: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Воспитывать интерес к русской  культуре</a:t>
                      </a: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. Воспитывать в детях толерантность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421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27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Занятие-игра                    «Сверху пар, снизу пар – это русский самовар</a:t>
                      </a: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»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Продолжать знакомить детей с предметами быта кухонной утварью, происхождением самовара. Познакомить детей русской кухней. </a:t>
                      </a: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Самовар как символ национальной культуры. История самовара. Знакомство детей с историей самоварного дела и традициями русского чаепития. Формирование у детей понимания праздника как возможности самостоятельно, весело и интересно провести с друзьями свободное время.</a:t>
                      </a: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 Развивать познавательную деятельность. Презентация «Самовар»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6380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28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Занятие-игра                          </a:t>
                      </a: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От лучинки до электрической лампы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Познакомить детей с  керосиновой лампой. Дать представление как она работает, как раньше люди жили без электричества. Обогащение словаря детей: лучинка, свеча, керосиновая лампа, электричество, керосин, факел, копоть.  Презентация Жизнь на Руси «Лен и лучина». Развивать интерес к познаниям. Формировать у детей качества исследования. Воспитывать любознательность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6380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29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«Благовещенье»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Познакомить детей с  праздником «Благовещенье». Дать понятие  о некоторых обычаях, о народном календаре русского народа. Дать представление, почему раньше люди  говорили: «В этот день девица косу не плетет, а птица – гнездо не вьет», и с чем это было связано. Привить ребенку интерес к традициям. Воспитывать интерес к русской  культуре. Воспитывать в детях толерантность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604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30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Занятие-игра                 </a:t>
                      </a: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Животные в славянской мифологии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Дать понятие детям, какое место занимали животные в славянской мифологии. Словарная работа детей: филин, сокол, сова, перепелка, беркут. Народные игры: «Коршун», «Ворон», «Воробей»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319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31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Частушки, заклички, дразнилки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Проведение праздника «Жаворонки». Разучивание весенних закличек «А весна красна», «Жаворонушки». Народные игры: «Коршун», «Ворон», «Воробей»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319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32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Занятие-игра                </a:t>
                      </a:r>
                      <a:r>
                        <a:rPr lang="ru-RU" sz="1000" spc="-25" dirty="0">
                          <a:latin typeface="Times New Roman"/>
                          <a:ea typeface="Calibri"/>
                          <a:cs typeface="Times New Roman"/>
                        </a:rPr>
                        <a:t>Пасхальные игры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604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33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«Мой род – моя крепость»    </a:t>
                      </a:r>
                      <a:r>
                        <a:rPr lang="ru-RU" sz="1000" spc="-25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Ввести в арсенал общения детей понятие «родословное (генеалогическое) древо», познакомить их с терминами родства, старинными и современными представлениями о семейной иерархии, дать общее представление о способах ведения семейной летописи.</a:t>
                      </a: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  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165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34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Игрушки детей в старину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Продолжать знакомить детей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978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35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Дружба и братство дороже богатства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Продолжать знакомить детей русским праздником «Русская березка». Расширить кругозор детей о народных традициях культуры. Развивать желание участвовать в народных играх. Воспитывать чувство национальной гордости за свой народ, за свою родину, где ты живешь</a:t>
                      </a:r>
                      <a:r>
                        <a:rPr lang="ru-RU" sz="1000"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</a:p>
                  </a:txBody>
                  <a:tcPr marL="68580" marR="68580" marT="0" marB="0"/>
                </a:tc>
              </a:tr>
              <a:tr h="4978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36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Люби свой край и воспевай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Дать понятие о празднике «Ивана Купалы»: как собирают подарки, как проводят праздник, в честь чего проводится праздник. Формировать у детей чувство патриотизма. Развивать познавательную деятельность. Воспитывать интерес к русской  культуре.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0EB0EB9-2D25-4F5E-8688-F096C6556ADF}" type="datetime1">
              <a:rPr lang="ru-RU" smtClean="0"/>
              <a:pPr>
                <a:defRPr/>
              </a:pPr>
              <a:t>01.07.2014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95F4F8-B2A0-4AEB-8C0E-D04D2CC180B3}" type="slidenum">
              <a:rPr lang="ru-RU" smtClean="0"/>
              <a:pPr>
                <a:defRPr/>
              </a:pPr>
              <a:t>15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724942"/>
          </a:xfrm>
        </p:spPr>
        <p:txBody>
          <a:bodyPr/>
          <a:lstStyle/>
          <a:p>
            <a:r>
              <a:rPr lang="ru-RU" sz="36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Информационные </a:t>
            </a:r>
            <a:r>
              <a:rPr lang="ru-RU" sz="36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ресурсы: 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Программа «Приобщение детей к истокам русской народной культуры»</a:t>
            </a: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О.Л.Князевой, М.Д. </a:t>
            </a:r>
            <a:r>
              <a:rPr lang="ru-RU" sz="2400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Маханевой</a:t>
            </a: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«Наследие.</a:t>
            </a: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Патриотическое воспитание в детском саду</a:t>
            </a: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М.Ю. Новицкая,</a:t>
            </a:r>
          </a:p>
          <a:p>
            <a:pPr algn="just"/>
            <a:r>
              <a:rPr lang="ru-RU" sz="24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ТОИПКРО «Возрождение русских национальных традиций» Тамбов, 2001г. </a:t>
            </a:r>
          </a:p>
          <a:p>
            <a:pPr algn="just"/>
            <a:r>
              <a:rPr lang="ru-RU" sz="24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ТОИПКРО «Приобщение дошкольников к русской национальной культуре» Тамбов, </a:t>
            </a:r>
            <a:r>
              <a:rPr lang="ru-RU" sz="24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2003 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их нет в наличии</a:t>
            </a:r>
            <a:endParaRPr lang="ru-RU" sz="24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ru-RU" sz="2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0EB0EB9-2D25-4F5E-8688-F096C6556ADF}" type="datetime1">
              <a:rPr lang="ru-RU" smtClean="0"/>
              <a:pPr>
                <a:defRPr/>
              </a:pPr>
              <a:t>01.07.2014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95F4F8-B2A0-4AEB-8C0E-D04D2CC180B3}" type="slidenum">
              <a:rPr lang="ru-RU" smtClean="0"/>
              <a:pPr>
                <a:defRPr/>
              </a:pPr>
              <a:t>16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504056"/>
          </a:xfrm>
        </p:spPr>
        <p:txBody>
          <a:bodyPr/>
          <a:lstStyle/>
          <a:p>
            <a:r>
              <a:rPr lang="ru-RU" sz="36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Педагогические </a:t>
            </a:r>
            <a:r>
              <a:rPr lang="ru-RU" sz="36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условия: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sz="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764704"/>
            <a:ext cx="8640960" cy="5688632"/>
          </a:xfrm>
        </p:spPr>
        <p:txBody>
          <a:bodyPr/>
          <a:lstStyle/>
          <a:p>
            <a:pPr lvl="0" algn="just"/>
            <a:r>
              <a:rPr lang="ru-RU" sz="22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Доступность Постепенное усложнение (выполнение простейших действий плавно приводит к освоению более сложных специфических приемов)</a:t>
            </a:r>
          </a:p>
          <a:p>
            <a:pPr lvl="0" algn="just"/>
            <a:r>
              <a:rPr lang="ru-RU" sz="22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Системность (занятия опираются на усвоенный материал, знакомые приемы постепенно закрепляются в новых темах)</a:t>
            </a:r>
          </a:p>
          <a:p>
            <a:pPr lvl="0" algn="just"/>
            <a:r>
              <a:rPr lang="ru-RU" sz="22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Интеграция с другими методиками дошкольного образования </a:t>
            </a:r>
          </a:p>
          <a:p>
            <a:pPr lvl="0" algn="just"/>
            <a:r>
              <a:rPr lang="ru-RU" sz="22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Согласование тематического плана с календарными праздниками</a:t>
            </a:r>
          </a:p>
          <a:p>
            <a:pPr lvl="0" algn="just"/>
            <a:r>
              <a:rPr lang="ru-RU" sz="22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Учет индивидуальных особенностей и особенностей коллектива в целом</a:t>
            </a:r>
          </a:p>
          <a:p>
            <a:pPr lvl="0" algn="just"/>
            <a:r>
              <a:rPr lang="ru-RU" sz="22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Информационное сопровождение (нельзя ограничиваться только процессом познания, он должен сопровождаться сообщением определенных сведений)</a:t>
            </a:r>
          </a:p>
          <a:p>
            <a:pPr lvl="0" algn="just"/>
            <a:r>
              <a:rPr lang="ru-RU" sz="22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Достаточный уровень мастерства педагога (знание истории и традиций русской национальной культуры, знание базовых форм)</a:t>
            </a:r>
          </a:p>
          <a:p>
            <a:pPr lvl="0" algn="just"/>
            <a:r>
              <a:rPr lang="ru-RU" sz="22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Наличие предварительного и подготовительного этапов.</a:t>
            </a:r>
          </a:p>
          <a:p>
            <a:pPr algn="just"/>
            <a:r>
              <a:rPr lang="ru-RU" sz="2200" dirty="0" smtClean="0"/>
              <a:t> </a:t>
            </a:r>
          </a:p>
          <a:p>
            <a:endParaRPr lang="ru-RU" sz="200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0EB0EB9-2D25-4F5E-8688-F096C6556ADF}" type="datetime1">
              <a:rPr lang="ru-RU" smtClean="0"/>
              <a:pPr>
                <a:defRPr/>
              </a:pPr>
              <a:t>01.07.2014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95F4F8-B2A0-4AEB-8C0E-D04D2CC180B3}" type="slidenum">
              <a:rPr lang="ru-RU" smtClean="0"/>
              <a:pPr>
                <a:defRPr/>
              </a:pPr>
              <a:t>17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Материальное обеспечение </a:t>
            </a:r>
            <a:r>
              <a:rPr lang="ru-RU" sz="32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программы:</a:t>
            </a:r>
            <a:endParaRPr lang="ru-RU" sz="3200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052736"/>
            <a:ext cx="8640960" cy="5073427"/>
          </a:xfrm>
        </p:spPr>
        <p:txBody>
          <a:bodyPr/>
          <a:lstStyle/>
          <a:p>
            <a:pPr>
              <a:buNone/>
            </a:pPr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 </a:t>
            </a:r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Для реализации программы необходимы:</a:t>
            </a:r>
          </a:p>
          <a:p>
            <a:pPr algn="just"/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1. Просторное и светлое помещение для проведения НОД, бесед, дидактических игр. Оно должно иметь полки для выставочных работ, литературы, дидактического материала, для хранения незавершенных работ детей, материалов для практических занятий: ватмана, картона, тканей и пр.</a:t>
            </a:r>
          </a:p>
          <a:p>
            <a:pPr algn="just"/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2. Костюмерная с набором костюмов для проведения праздников, ярмарок, посиделок. Создание костюмов осуществляется как непосредственно на занятиях, так и в домашних условиях с помощью родителей.</a:t>
            </a:r>
          </a:p>
          <a:p>
            <a:pPr algn="just"/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3. Декорации для оформления «ярмарочной площади» и «избы» при проведении праздников в актовом зале или на улице.</a:t>
            </a:r>
          </a:p>
          <a:p>
            <a:pPr algn="just"/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4. Инвентарь для проведения народных игр.</a:t>
            </a:r>
          </a:p>
          <a:p>
            <a:pPr algn="just"/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5. Иллюстративный материал, методическая литература.</a:t>
            </a:r>
          </a:p>
          <a:p>
            <a:pPr algn="just"/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6. Магнитофон, аудио- и видеозаписи по тематике программы.</a:t>
            </a:r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ru-RU" sz="2000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0EB0EB9-2D25-4F5E-8688-F096C6556ADF}" type="datetime1">
              <a:rPr lang="ru-RU" smtClean="0"/>
              <a:pPr>
                <a:defRPr/>
              </a:pPr>
              <a:t>01.07.2014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95F4F8-B2A0-4AEB-8C0E-D04D2CC180B3}" type="slidenum">
              <a:rPr lang="ru-RU" smtClean="0"/>
              <a:pPr>
                <a:defRPr/>
              </a:pPr>
              <a:t>18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Перспективный план работы с родителями</a:t>
            </a:r>
            <a:endParaRPr lang="ru-RU" sz="3200" b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755576" y="1340768"/>
          <a:ext cx="7920880" cy="49919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0424"/>
                <a:gridCol w="997768"/>
                <a:gridCol w="4320480"/>
                <a:gridCol w="1872208"/>
              </a:tblGrid>
              <a:tr h="3996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N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Месяц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Тема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Форма организации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6799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1.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Сентябрь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Музей «Родники» 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Экскурсия в  этнографический мини музей  лицея № 2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3996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2.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Октябрь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Народные традиции, их роль в семейном воспитании.</a:t>
                      </a: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Консультация</a:t>
                      </a: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3996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3.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Ноябрь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Самый лучший русский национальный костюм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 Конкурс  рисунков</a:t>
                      </a: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3996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4.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Декабрь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Колыбельная песня в жизни ребенка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Консультация</a:t>
                      </a: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3996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5.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Январь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Самый лучший русский национальный костюм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Конкурс  рисунков</a:t>
                      </a: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6799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6.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Февраль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Проведение русских национальных праздников, развлечений, досугов - одно из условий воспитания интереса, любви и уважения к русской национальной культуре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Консультация</a:t>
                      </a: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59019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7.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Март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«Масленица»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Праздник</a:t>
                      </a: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4533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8.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Апрель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«Благовещенье»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Занятие в подготовительной группе 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59019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9.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Май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«Люби свой край и воспевай»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Праздник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0EB0EB9-2D25-4F5E-8688-F096C6556ADF}" type="datetime1">
              <a:rPr lang="ru-RU" smtClean="0"/>
              <a:pPr>
                <a:defRPr/>
              </a:pPr>
              <a:t>01.07.2014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95F4F8-B2A0-4AEB-8C0E-D04D2CC180B3}" type="slidenum">
              <a:rPr lang="ru-RU" smtClean="0"/>
              <a:pPr>
                <a:defRPr/>
              </a:pPr>
              <a:t>19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Актуальность:</a:t>
            </a:r>
            <a:endParaRPr lang="ru-RU" sz="3600" b="1" dirty="0" smtClean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5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</a:rPr>
              <a:t>Программа разработана и реализуется </a:t>
            </a:r>
            <a:r>
              <a:rPr lang="ru-RU" sz="2400" b="1" i="1" dirty="0" smtClean="0">
                <a:solidFill>
                  <a:schemeClr val="accent6">
                    <a:lumMod val="50000"/>
                  </a:schemeClr>
                </a:solidFill>
              </a:rPr>
              <a:t>в соответствии с общей</a:t>
            </a: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2400" b="1" i="1" dirty="0" smtClean="0">
                <a:solidFill>
                  <a:schemeClr val="accent6">
                    <a:lumMod val="50000"/>
                  </a:schemeClr>
                </a:solidFill>
              </a:rPr>
              <a:t>концепцией ДОУ</a:t>
            </a: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</a:rPr>
              <a:t>, ориентированной на формирование у ребенка </a:t>
            </a:r>
            <a:r>
              <a:rPr lang="ru-RU" sz="2400" i="1" dirty="0" smtClean="0">
                <a:solidFill>
                  <a:schemeClr val="accent6">
                    <a:lumMod val="50000"/>
                  </a:schemeClr>
                </a:solidFill>
              </a:rPr>
              <a:t>устойчивой ценностной ориентации на самоидентификацию в качестве творческой личности, хранящей и развивающей традиции национальной культуры. </a:t>
            </a: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</a:rPr>
              <a:t>Приобщение детей к традиционной русской культуре рассматривается как деятельность, отвечающая потребностям современного человека, открывающая пути к познанию и самореализации собственной личности, содействующая освоению позитивной модели поведения в качества гражданина, патриота, продолжателя национальной культурной традиции.</a:t>
            </a:r>
          </a:p>
          <a:p>
            <a:pPr algn="just"/>
            <a:endParaRPr lang="ru-RU" sz="2400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3DF7F57D-CDC7-4F8E-AB88-988645980319}" type="datetime1">
              <a:rPr lang="ru-RU"/>
              <a:pPr>
                <a:defRPr/>
              </a:pPr>
              <a:t>01.07.2014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B1DD69-CA93-46A9-ABD9-197C66239FEE}" type="slidenum">
              <a:rPr lang="ru-RU"/>
              <a:pPr>
                <a:defRPr/>
              </a:pPr>
              <a:t>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Список литературы: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052736"/>
            <a:ext cx="7992888" cy="5472608"/>
          </a:xfrm>
        </p:spPr>
        <p:txBody>
          <a:bodyPr/>
          <a:lstStyle/>
          <a:p>
            <a:pPr algn="just"/>
            <a:r>
              <a:rPr lang="ru-RU" sz="18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Агеева Р.А. Какого мы роду-племени? Народы России: имена и судьбы: Словарь-справочник. – М.: Академия, 2000.</a:t>
            </a:r>
          </a:p>
          <a:p>
            <a:pPr algn="just"/>
            <a:r>
              <a:rPr lang="ru-RU" sz="18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Батурина Г.И., </a:t>
            </a:r>
            <a:r>
              <a:rPr lang="ru-RU" sz="1800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Лисова</a:t>
            </a:r>
            <a:r>
              <a:rPr lang="ru-RU" sz="18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К.Л., Суворова Г.Ф. Нравственное воспитание школьников на народных традициях. – М.: Народное образование, 2002.</a:t>
            </a:r>
          </a:p>
          <a:p>
            <a:pPr algn="just"/>
            <a:r>
              <a:rPr lang="ru-RU" sz="18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Громыко М.М. Мир русской деревни. – М.: Молодая гвардия, 1991.</a:t>
            </a:r>
          </a:p>
          <a:p>
            <a:pPr algn="just"/>
            <a:r>
              <a:rPr lang="ru-RU" sz="18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Знакомство детей с русским народным творчеством. Методическое пособие. – СПб.: Детство-Пресс, 2008.</a:t>
            </a:r>
          </a:p>
          <a:p>
            <a:pPr algn="just"/>
            <a:r>
              <a:rPr lang="ru-RU" sz="18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Календарные обрядовые праздники. Учебное пособие. – М.: Педагогическое общество России, 2007.</a:t>
            </a:r>
          </a:p>
          <a:p>
            <a:pPr algn="just"/>
            <a:r>
              <a:rPr lang="ru-RU" sz="18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Князева О.Л., </a:t>
            </a:r>
            <a:r>
              <a:rPr lang="ru-RU" sz="1800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Маханева</a:t>
            </a:r>
            <a:r>
              <a:rPr lang="ru-RU" sz="18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М.Д. Приобщение детей к истокам русской народной культуры. Учебно-методическое пособие. – СПб.: Детство-Пресс, 2006.</a:t>
            </a:r>
          </a:p>
          <a:p>
            <a:pPr algn="just"/>
            <a:r>
              <a:rPr lang="ru-RU" sz="18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Максимов С.В. Из очерков народного быта. Крестьянские календарные праздники. Литературные путешествия. – М., 1986.</a:t>
            </a:r>
          </a:p>
          <a:p>
            <a:pPr algn="just"/>
            <a:r>
              <a:rPr lang="ru-RU" sz="18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Русские: семейный и общественный быт. – М.: Наука, 1989.</a:t>
            </a:r>
          </a:p>
          <a:p>
            <a:pPr algn="just"/>
            <a:r>
              <a:rPr lang="ru-RU" sz="1800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Соломенникова</a:t>
            </a:r>
            <a:r>
              <a:rPr lang="ru-RU" sz="18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О.А. Радость творчества. Программа дополнительного образования. – М.: Мозаика - Синтез. 2006.</a:t>
            </a:r>
          </a:p>
          <a:p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0EB0EB9-2D25-4F5E-8688-F096C6556ADF}" type="datetime1">
              <a:rPr lang="ru-RU" smtClean="0"/>
              <a:pPr>
                <a:defRPr/>
              </a:pPr>
              <a:t>01.07.2014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95F4F8-B2A0-4AEB-8C0E-D04D2CC180B3}" type="slidenum">
              <a:rPr lang="ru-RU" smtClean="0"/>
              <a:pPr>
                <a:defRPr/>
              </a:pPr>
              <a:t>20</a:t>
            </a:fld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728192"/>
          </a:xfrm>
        </p:spPr>
        <p:txBody>
          <a:bodyPr/>
          <a:lstStyle/>
          <a:p>
            <a:r>
              <a:rPr lang="ru-RU" sz="36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Цель </a:t>
            </a:r>
            <a:r>
              <a:rPr lang="ru-RU" sz="36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программы:</a:t>
            </a:r>
            <a:endParaRPr lang="ru-RU" sz="3600" b="1" dirty="0" smtClean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99" name="Содержимое 2"/>
          <p:cNvSpPr>
            <a:spLocks noGrp="1"/>
          </p:cNvSpPr>
          <p:nvPr>
            <p:ph idx="1"/>
          </p:nvPr>
        </p:nvSpPr>
        <p:spPr>
          <a:xfrm>
            <a:off x="971600" y="1916832"/>
            <a:ext cx="7128792" cy="4209331"/>
          </a:xfrm>
        </p:spPr>
        <p:txBody>
          <a:bodyPr/>
          <a:lstStyle/>
          <a:p>
            <a:pPr algn="just">
              <a:buNone/>
            </a:pPr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Активное приобщение детей к культурным традициям русского народа через активацию познавательной деятельности дошкольников при приобщении детей к русской национальной культуре.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3DF7F57D-CDC7-4F8E-AB88-988645980319}" type="datetime1">
              <a:rPr lang="ru-RU"/>
              <a:pPr>
                <a:defRPr/>
              </a:pPr>
              <a:t>01.07.2014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677DA6-8909-4DEB-BA8E-923A971B951E}" type="slidenum">
              <a:rPr lang="ru-RU"/>
              <a:pPr>
                <a:defRPr/>
              </a:pPr>
              <a:t>3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Задачи 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программы: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08720"/>
            <a:ext cx="8507288" cy="5688632"/>
          </a:xfrm>
        </p:spPr>
        <p:txBody>
          <a:bodyPr/>
          <a:lstStyle/>
          <a:p>
            <a:pPr>
              <a:buNone/>
            </a:pPr>
            <a:r>
              <a:rPr lang="ru-RU" sz="16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sz="18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Воспитательные</a:t>
            </a:r>
            <a:r>
              <a:rPr lang="ru-RU" sz="18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lvl="0"/>
            <a:r>
              <a:rPr lang="ru-RU" sz="18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формирование у детей уважительного отношения к народной культуре, традициям, обычаям русского народа, народному творчеству;</a:t>
            </a:r>
          </a:p>
          <a:p>
            <a:pPr lvl="0"/>
            <a:r>
              <a:rPr lang="ru-RU" sz="18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развитие навыков общения, культуры поведения в среде сверстников; </a:t>
            </a:r>
          </a:p>
          <a:p>
            <a:pPr lvl="0"/>
            <a:r>
              <a:rPr lang="ru-RU" sz="18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воспитание коллективизма;</a:t>
            </a:r>
          </a:p>
          <a:p>
            <a:pPr lvl="0"/>
            <a:r>
              <a:rPr lang="ru-RU" sz="18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воспитание усидчивости, аккуратности, ответственности.</a:t>
            </a:r>
          </a:p>
          <a:p>
            <a:pPr>
              <a:buNone/>
            </a:pPr>
            <a:r>
              <a:rPr lang="ru-RU" sz="18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8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Развивающие: </a:t>
            </a:r>
          </a:p>
          <a:p>
            <a:pPr lvl="0"/>
            <a:r>
              <a:rPr lang="ru-RU" sz="18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расширение кругозора дошкольников;</a:t>
            </a:r>
          </a:p>
          <a:p>
            <a:pPr lvl="0"/>
            <a:r>
              <a:rPr lang="ru-RU" sz="18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развитие творческих способностей и эмоциональной сферы детей.</a:t>
            </a:r>
          </a:p>
          <a:p>
            <a:pPr>
              <a:buNone/>
            </a:pPr>
            <a:r>
              <a:rPr lang="ru-RU" sz="18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8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Обучающие:</a:t>
            </a:r>
          </a:p>
          <a:p>
            <a:pPr lvl="0"/>
            <a:r>
              <a:rPr lang="ru-RU" sz="18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ознакомление детей с бытом, традициями и обычаями русской деревни</a:t>
            </a:r>
          </a:p>
          <a:p>
            <a:pPr lvl="0"/>
            <a:r>
              <a:rPr lang="ru-RU" sz="18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ознакомление с фоль­клорными  произведениями,  национальным бытом, обрядами праз­дников, народной  психологией. </a:t>
            </a:r>
          </a:p>
          <a:p>
            <a:pPr lvl="0"/>
            <a:r>
              <a:rPr lang="ru-RU" sz="18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создать у детей определенный запас русских народных песен,  стихов, </a:t>
            </a:r>
            <a:r>
              <a:rPr lang="ru-RU" sz="1800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потешек</a:t>
            </a:r>
            <a:r>
              <a:rPr lang="ru-RU" sz="18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 хороводных игр. </a:t>
            </a:r>
          </a:p>
          <a:p>
            <a:pPr lvl="0"/>
            <a:r>
              <a:rPr lang="ru-RU" sz="18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ознакомление с предметным миром русского крестьянства;</a:t>
            </a:r>
          </a:p>
          <a:p>
            <a:pPr lvl="0"/>
            <a:r>
              <a:rPr lang="ru-RU" sz="18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обучение народным играм, праздничным обрядам</a:t>
            </a:r>
          </a:p>
          <a:p>
            <a:pPr algn="just">
              <a:buNone/>
            </a:pPr>
            <a:endParaRPr lang="ru-RU" sz="1600" b="1" dirty="0" smtClean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0EB0EB9-2D25-4F5E-8688-F096C6556ADF}" type="datetime1">
              <a:rPr lang="ru-RU" smtClean="0"/>
              <a:pPr>
                <a:defRPr/>
              </a:pPr>
              <a:t>01.07.2014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95F4F8-B2A0-4AEB-8C0E-D04D2CC180B3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r>
              <a:rPr lang="ru-RU" sz="36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Принципы:</a:t>
            </a:r>
            <a:endParaRPr lang="ru-RU" sz="3600" b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504" y="836712"/>
            <a:ext cx="8856984" cy="5688632"/>
          </a:xfrm>
        </p:spPr>
        <p:txBody>
          <a:bodyPr/>
          <a:lstStyle/>
          <a:p>
            <a:pPr lvl="0" algn="just"/>
            <a:r>
              <a:rPr lang="ru-RU" sz="16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Принцип индивидуального и дифференцированного подхода </a:t>
            </a:r>
            <a:r>
              <a:rPr lang="ru-RU" sz="16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– предполагает учёт возрастных, личностных особенностей детей, уровень их психического и физического развития.</a:t>
            </a:r>
          </a:p>
          <a:p>
            <a:pPr lvl="0" algn="just"/>
            <a:r>
              <a:rPr lang="ru-RU" sz="16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Принцип целостности </a:t>
            </a:r>
            <a:r>
              <a:rPr lang="ru-RU" sz="16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формирование у дошкольников целостного понимания современных проблем нравственно-патриотического воспитания и интеграции  знаний о русской национальной культуре.</a:t>
            </a:r>
          </a:p>
          <a:p>
            <a:pPr lvl="0" algn="just"/>
            <a:r>
              <a:rPr lang="ru-RU" sz="16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Принцип доступности </a:t>
            </a:r>
            <a:r>
              <a:rPr lang="ru-RU" sz="16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предполагает  значимость для ребенка получаемых знаний, их эмоциональную окраску. Не следует употреблять научные термины, хотя содержание не­которых из них может быть объяснено в доступной и привлекательной форме.</a:t>
            </a:r>
          </a:p>
          <a:p>
            <a:pPr lvl="0" algn="just"/>
            <a:r>
              <a:rPr lang="ru-RU" sz="16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Принцип комплексности и </a:t>
            </a:r>
            <a:r>
              <a:rPr lang="ru-RU" sz="1600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интегрированности</a:t>
            </a:r>
            <a:r>
              <a:rPr lang="ru-RU" sz="16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– решение задач нравственно-патриотического воспитания в системе всего образовательного процесса и всех видов деятельности.</a:t>
            </a:r>
          </a:p>
          <a:p>
            <a:pPr lvl="0" algn="just"/>
            <a:r>
              <a:rPr lang="ru-RU" sz="16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Принцип непрерывности и преемственности </a:t>
            </a:r>
            <a:r>
              <a:rPr lang="ru-RU" sz="16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педагогического процесса;</a:t>
            </a:r>
          </a:p>
          <a:p>
            <a:pPr lvl="0" algn="just"/>
            <a:r>
              <a:rPr lang="ru-RU" sz="16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"позитивный центризм" (отбор знаний, наиболее актуальных для ребенка данного возраста);</a:t>
            </a:r>
          </a:p>
          <a:p>
            <a:pPr lvl="0" algn="just"/>
            <a:r>
              <a:rPr lang="ru-RU" sz="16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дифференцированный подход к каждому ребенку, максимальный учет его психологических особенностей, возможностей и интересов; </a:t>
            </a:r>
          </a:p>
          <a:p>
            <a:pPr lvl="0" algn="just"/>
            <a:r>
              <a:rPr lang="ru-RU" sz="16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Принцип рационального сочетания разных видов деятельности</a:t>
            </a:r>
            <a:r>
              <a:rPr lang="ru-RU" sz="16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адекватный возрасту баланс интеллектуальных, эмоциональных и двигательных нагрузок; </a:t>
            </a:r>
          </a:p>
          <a:p>
            <a:pPr lvl="0" algn="just"/>
            <a:r>
              <a:rPr lang="ru-RU" sz="16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Принцип конструктивизма </a:t>
            </a:r>
            <a:r>
              <a:rPr lang="ru-RU" sz="16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особо важен при отборе содержания нравственно-патриотического образования именно дошкольников, однако, не всегда реализуется на практике. Его применение означает, что в качестве примеров для дошкольников должна использоваться только нейтральная, положительная или отрицательно-положительная информация.</a:t>
            </a: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just"/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0EB0EB9-2D25-4F5E-8688-F096C6556ADF}" type="datetime1">
              <a:rPr lang="ru-RU" smtClean="0"/>
              <a:pPr>
                <a:defRPr/>
              </a:pPr>
              <a:t>01.07.2014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95F4F8-B2A0-4AEB-8C0E-D04D2CC180B3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Направления </a:t>
            </a:r>
            <a:r>
              <a:rPr lang="ru-RU" sz="36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работы:</a:t>
            </a:r>
            <a:endParaRPr lang="ru-RU" sz="3600" b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/>
          <a:lstStyle/>
          <a:p>
            <a:pPr lvl="0" algn="just"/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ознакомление с бытом и трудом русского народа; </a:t>
            </a:r>
          </a:p>
          <a:p>
            <a:pPr lvl="0" algn="just"/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использование русского народного фольклора во всех его проявлениях; </a:t>
            </a:r>
          </a:p>
          <a:p>
            <a:pPr lvl="0" algn="just"/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приобщение детей к истокам русской праздничной и традиционной культуры; </a:t>
            </a:r>
          </a:p>
          <a:p>
            <a:pPr lvl="0" algn="just"/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воспитание </a:t>
            </a:r>
            <a:r>
              <a:rPr lang="ru-RU" sz="2400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гражданности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через ознакомление детей с родным краем, его природой и культурой. </a:t>
            </a:r>
          </a:p>
          <a:p>
            <a:pPr lvl="0" algn="just"/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ознакомление детей с народным искусством; </a:t>
            </a:r>
          </a:p>
          <a:p>
            <a:pPr lvl="0" algn="just"/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ознакомление с игровым, песенным и танцевальным творчеством русского народа.</a:t>
            </a:r>
          </a:p>
          <a:p>
            <a:pPr algn="just"/>
            <a:endParaRPr lang="ru-RU" sz="2000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0EB0EB9-2D25-4F5E-8688-F096C6556ADF}" type="datetime1">
              <a:rPr lang="ru-RU" smtClean="0"/>
              <a:pPr>
                <a:defRPr/>
              </a:pPr>
              <a:t>01.07.2014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95F4F8-B2A0-4AEB-8C0E-D04D2CC180B3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Компоненты патриотического </a:t>
            </a:r>
            <a:r>
              <a:rPr lang="ru-RU" sz="2400" b="1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воспитания: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692696"/>
            <a:ext cx="8784976" cy="5688632"/>
          </a:xfrm>
        </p:spPr>
        <p:txBody>
          <a:bodyPr/>
          <a:lstStyle/>
          <a:p>
            <a:r>
              <a:rPr lang="ru-RU" sz="1600" b="1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Содержательный</a:t>
            </a:r>
            <a:r>
              <a:rPr lang="ru-RU" sz="1600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(представления ребенка  об окружающем мире) </a:t>
            </a:r>
            <a:endParaRPr lang="ru-RU" sz="1600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16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 культуре народа, его традициях, творчестве</a:t>
            </a:r>
          </a:p>
          <a:p>
            <a:pPr lvl="0"/>
            <a:r>
              <a:rPr lang="ru-RU" sz="16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 природе родного  края и страны и деятельности  человека в природе</a:t>
            </a:r>
          </a:p>
          <a:p>
            <a:pPr lvl="0"/>
            <a:r>
              <a:rPr lang="ru-RU" sz="16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 истории страны,  отраженной в названиях улиц,  памятниках</a:t>
            </a:r>
          </a:p>
          <a:p>
            <a:pPr lvl="0"/>
            <a:r>
              <a:rPr lang="ru-RU" sz="16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 символике родного  города и страны (герб, гимн, флаг) </a:t>
            </a:r>
            <a:r>
              <a:rPr lang="ru-RU" sz="1600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ru-RU" sz="1600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b="1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Эмоционально-побудительный</a:t>
            </a:r>
            <a:r>
              <a:rPr lang="ru-RU" sz="1600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(эмоционально-положительные  чувства ребенка к окружающему миру) </a:t>
            </a:r>
            <a:endParaRPr lang="ru-RU" sz="1600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16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Любовь и чувство привязанности к родной семье и дому</a:t>
            </a:r>
          </a:p>
          <a:p>
            <a:pPr lvl="0"/>
            <a:r>
              <a:rPr lang="ru-RU" sz="16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Интерес к жизни родного города и страны</a:t>
            </a:r>
          </a:p>
          <a:p>
            <a:pPr lvl="0"/>
            <a:r>
              <a:rPr lang="ru-RU" sz="16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Гордость за достижения своей страны</a:t>
            </a:r>
          </a:p>
          <a:p>
            <a:pPr lvl="0"/>
            <a:r>
              <a:rPr lang="ru-RU" sz="16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Уважение к культуре и традиция  народа, к историческому  прошлому</a:t>
            </a:r>
          </a:p>
          <a:p>
            <a:pPr lvl="0"/>
            <a:r>
              <a:rPr lang="ru-RU" sz="16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Восхищение народным творчеством</a:t>
            </a:r>
          </a:p>
          <a:p>
            <a:pPr lvl="0"/>
            <a:r>
              <a:rPr lang="ru-RU" sz="16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Любовь к родной природе, к родному языку</a:t>
            </a:r>
          </a:p>
          <a:p>
            <a:pPr lvl="0"/>
            <a:r>
              <a:rPr lang="ru-RU" sz="16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Уважение к человеку-труженику и желание принимать посильное  участие в труде </a:t>
            </a:r>
          </a:p>
          <a:p>
            <a:r>
              <a:rPr lang="ru-RU" sz="1600" b="1" i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Деятельностный</a:t>
            </a:r>
            <a:r>
              <a:rPr lang="ru-RU" sz="1600" b="1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(отражение отношения к миру  в деятельности)</a:t>
            </a:r>
            <a:endParaRPr lang="ru-RU" sz="1600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16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Труд</a:t>
            </a:r>
          </a:p>
          <a:p>
            <a:pPr lvl="0"/>
            <a:r>
              <a:rPr lang="ru-RU" sz="16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Игра</a:t>
            </a:r>
          </a:p>
          <a:p>
            <a:pPr lvl="0"/>
            <a:r>
              <a:rPr lang="ru-RU" sz="16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Продуктивная деятельность</a:t>
            </a:r>
          </a:p>
          <a:p>
            <a:pPr lvl="0"/>
            <a:r>
              <a:rPr lang="ru-RU" sz="16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Музыкальная деятельность</a:t>
            </a:r>
          </a:p>
          <a:p>
            <a:pPr lvl="0"/>
            <a:r>
              <a:rPr lang="ru-RU" sz="16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Познавательная деятельность </a:t>
            </a:r>
          </a:p>
          <a:p>
            <a:endParaRPr lang="ru-RU" sz="1600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95F4F8-B2A0-4AEB-8C0E-D04D2CC180B3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724942"/>
          </a:xfrm>
        </p:spPr>
        <p:txBody>
          <a:bodyPr/>
          <a:lstStyle/>
          <a:p>
            <a:r>
              <a:rPr lang="ru-RU" sz="36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Ожидаемые </a:t>
            </a:r>
            <a:r>
              <a:rPr lang="ru-RU" sz="36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результаты: </a:t>
            </a:r>
            <a:r>
              <a:rPr lang="ru-RU" sz="36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600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/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Пробуждение интереса к истории и культуре своей Родины.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0" algn="just"/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Расширение кругозора детей через музей быта, созданного силами педагогов и родителей. </a:t>
            </a:r>
          </a:p>
          <a:p>
            <a:pPr lvl="0" algn="just"/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Широкое использование всех видов фольклора. </a:t>
            </a:r>
          </a:p>
          <a:p>
            <a:pPr lvl="0" algn="just"/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Объединение усилий педагогов и родителей при организации работы по приобщению к русской национальной культуре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/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Повышение компетентности родителей по вопросам организации работы по приобщению к русской национальной культуре. </a:t>
            </a:r>
            <a:endParaRPr lang="ru-RU" sz="2400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0EB0EB9-2D25-4F5E-8688-F096C6556ADF}" type="datetime1">
              <a:rPr lang="ru-RU" smtClean="0"/>
              <a:pPr>
                <a:defRPr/>
              </a:pPr>
              <a:t>01.07.2014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95F4F8-B2A0-4AEB-8C0E-D04D2CC180B3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ru-RU" sz="36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Методы:</a:t>
            </a:r>
            <a:endParaRPr lang="ru-RU" sz="3600" b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052736"/>
            <a:ext cx="8784976" cy="5400600"/>
          </a:xfrm>
        </p:spPr>
        <p:txBody>
          <a:bodyPr/>
          <a:lstStyle/>
          <a:p>
            <a:pPr algn="just"/>
            <a:r>
              <a:rPr lang="ru-RU" sz="2000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словесный</a:t>
            </a:r>
            <a:r>
              <a:rPr lang="ru-RU" sz="2000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объяснение (нередко – с использованием колыбельных песен, </a:t>
            </a:r>
            <a:r>
              <a:rPr lang="ru-RU" sz="2000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пестушек</a:t>
            </a:r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поговорок), рассказ, беседа, обсуждение, анализ пословиц, отгадывание загадок;</a:t>
            </a:r>
          </a:p>
          <a:p>
            <a:pPr algn="just"/>
            <a:r>
              <a:rPr lang="ru-RU" sz="2000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наглядный:</a:t>
            </a:r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показ экспонатов в их натуральном виде;  демонстрация уникальных предметов быта     и документов из музейного фонда; просмотр видеофильмов, видеозаписей, иллюстраций, наглядных пособий и т.п.;</a:t>
            </a:r>
          </a:p>
          <a:p>
            <a:pPr algn="just"/>
            <a:r>
              <a:rPr lang="ru-RU" sz="2000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практический:</a:t>
            </a:r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создание макетов по темам программы, выполнение познавательных упражнений, творческих заданий (на внимание, память, эрудицию);</a:t>
            </a:r>
          </a:p>
          <a:p>
            <a:pPr algn="just"/>
            <a:r>
              <a:rPr lang="ru-RU" sz="2000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игровой: </a:t>
            </a:r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создание, проигрывание и анализ ситуаций, моделирующих реальную жизнь; ролевые игры; путешествие по сказкам; </a:t>
            </a:r>
            <a:r>
              <a:rPr lang="ru-RU" sz="2000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инсценирование</a:t>
            </a:r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с погружением в прошлое, участие детей в различных народных и детских праздниках, фестивалях;</a:t>
            </a:r>
          </a:p>
          <a:p>
            <a:pPr algn="just"/>
            <a:r>
              <a:rPr lang="ru-RU" sz="2000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исследовательский:</a:t>
            </a:r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выполнение детьми определенных исследовательских заданий во время занятий-встреч.</a:t>
            </a: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0EB0EB9-2D25-4F5E-8688-F096C6556ADF}" type="datetime1">
              <a:rPr lang="ru-RU" smtClean="0"/>
              <a:pPr>
                <a:defRPr/>
              </a:pPr>
              <a:t>01.07.2014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95F4F8-B2A0-4AEB-8C0E-D04D2CC180B3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История 1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История 1</Template>
  <TotalTime>291</TotalTime>
  <Words>2500</Words>
  <Application>Microsoft Office PowerPoint</Application>
  <PresentationFormat>Экран (4:3)</PresentationFormat>
  <Paragraphs>354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История 1</vt:lpstr>
      <vt:lpstr>        Дополнительная образовательная программа      по познавательному развитию  детей старшего дошкольного возраста  по приобщению детей                                                  к истокам русской народной культуры </vt:lpstr>
      <vt:lpstr>Актуальность:</vt:lpstr>
      <vt:lpstr>Цель программы:</vt:lpstr>
      <vt:lpstr>Задачи программы:</vt:lpstr>
      <vt:lpstr>Принципы:</vt:lpstr>
      <vt:lpstr>Направления работы:</vt:lpstr>
      <vt:lpstr>Компоненты патриотического воспитания: </vt:lpstr>
      <vt:lpstr>Ожидаемые результаты:  </vt:lpstr>
      <vt:lpstr>Методы:</vt:lpstr>
      <vt:lpstr>Программа предусматривает проведение различных видов занятий -  игровых занятий, занятий по памяти, занятий по развитию речи, изобразительной деятельности. </vt:lpstr>
      <vt:lpstr>График работы кружка </vt:lpstr>
      <vt:lpstr>Основные тематические направления программы: </vt:lpstr>
      <vt:lpstr>Тематическое планирование</vt:lpstr>
      <vt:lpstr>Слайд 14</vt:lpstr>
      <vt:lpstr>Слайд 15</vt:lpstr>
      <vt:lpstr>Информационные ресурсы:  </vt:lpstr>
      <vt:lpstr>Педагогические условия:  </vt:lpstr>
      <vt:lpstr>Материальное обеспечение программы:</vt:lpstr>
      <vt:lpstr>Перспективный план работы с родителями</vt:lpstr>
      <vt:lpstr> Список литературы: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Дополнительная образовательная программа «Горница»</dc:title>
  <dc:subject>Шаблоны презентаций</dc:subject>
  <dc:creator>ххх</dc:creator>
  <cp:keywords>http:/aida.ucoz.ru</cp:keywords>
  <dc:description>http://aida.ucoz.ru</dc:description>
  <cp:lastModifiedBy>User</cp:lastModifiedBy>
  <cp:revision>30</cp:revision>
  <dcterms:created xsi:type="dcterms:W3CDTF">2014-06-26T14:31:22Z</dcterms:created>
  <dcterms:modified xsi:type="dcterms:W3CDTF">2014-07-01T07:53:42Z</dcterms:modified>
</cp:coreProperties>
</file>