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BAF1D-AA44-4C39-BE6A-1531B26E8E86}" type="datetimeFigureOut">
              <a:rPr lang="ru-RU" smtClean="0"/>
              <a:t>01.01.2006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5F167-01CD-451C-B47D-86B4D830D7C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rich.ru/item.php?code=1055025" TargetMode="External"/><Relationship Id="rId7" Type="http://schemas.openxmlformats.org/officeDocument/2006/relationships/hyperlink" Target="http://commons.wikimedia.org/wiki/File:%25" TargetMode="External"/><Relationship Id="rId2" Type="http://schemas.openxmlformats.org/officeDocument/2006/relationships/hyperlink" Target="http://ru.123rf.com/photo_10552311_dragonfly-isolated-on-a-white-background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ribochek.su/books/item/f00/s00/z0000010/st020.shtml" TargetMode="External"/><Relationship Id="rId5" Type="http://schemas.openxmlformats.org/officeDocument/2006/relationships/hyperlink" Target="http://pchela-med-uley.ru/" TargetMode="External"/><Relationship Id="rId4" Type="http://schemas.openxmlformats.org/officeDocument/2006/relationships/hyperlink" Target="http://www.freelancejob.ru/users/yudin/portfolio/71383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pchela-med-uley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Тест по теме:</a:t>
            </a:r>
            <a:br>
              <a:rPr lang="ru-RU" dirty="0" smtClean="0"/>
            </a:br>
            <a:r>
              <a:rPr lang="ru-RU" i="1" dirty="0" smtClean="0">
                <a:solidFill>
                  <a:srgbClr val="FF0000"/>
                </a:solidFill>
              </a:rPr>
              <a:t> «Имя существительное»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err="1" smtClean="0"/>
              <a:t>Умк</a:t>
            </a:r>
            <a:r>
              <a:rPr lang="ru-RU" dirty="0" smtClean="0"/>
              <a:t> «Школа России» 2 класс</a:t>
            </a:r>
          </a:p>
          <a:p>
            <a:pPr algn="r"/>
            <a:r>
              <a:rPr lang="ru-RU" dirty="0" smtClean="0"/>
              <a:t>Учитель высшей кв. категории </a:t>
            </a:r>
            <a:r>
              <a:rPr lang="ru-RU" dirty="0" err="1" smtClean="0"/>
              <a:t>Ожмекова</a:t>
            </a:r>
            <a:r>
              <a:rPr lang="ru-RU" dirty="0" smtClean="0"/>
              <a:t> Н.Ю.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9. В какой строчке перечислены только однокоренные имена существительные?</a:t>
            </a:r>
            <a:endParaRPr lang="ru-RU" sz="3600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571472" y="2786058"/>
            <a:ext cx="642942" cy="571504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786190"/>
            <a:ext cx="500066" cy="5000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42910" y="4786322"/>
            <a:ext cx="571504" cy="57150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428728" y="2714620"/>
            <a:ext cx="3957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Бег, беглец, бегать.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728" y="3643314"/>
            <a:ext cx="57715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Свет, светильник, светлячок.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1604" y="4714884"/>
            <a:ext cx="55474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Зелень, зелёный, зеленеть.</a:t>
            </a:r>
            <a:endParaRPr lang="ru-RU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Проверь себя!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714348" y="2571744"/>
            <a:ext cx="714380" cy="571504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2571744"/>
            <a:ext cx="571504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428860" y="2571744"/>
            <a:ext cx="571504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286116" y="2571744"/>
            <a:ext cx="642942" cy="571504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143372" y="2571744"/>
            <a:ext cx="642942" cy="64294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5000628" y="2500306"/>
            <a:ext cx="785818" cy="642942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000760" y="2571744"/>
            <a:ext cx="642942" cy="64294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858016" y="2500306"/>
            <a:ext cx="642942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786710" y="2500306"/>
            <a:ext cx="642942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Интернет-ресерсы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hlinkClick r:id="rId2"/>
              </a:rPr>
              <a:t>http://ru.123rf.com/photo_10552311_dragonfly-isolated-on-a-white-background.html</a:t>
            </a:r>
            <a:r>
              <a:rPr lang="ru-RU" dirty="0" smtClean="0"/>
              <a:t> стрекоза</a:t>
            </a:r>
          </a:p>
          <a:p>
            <a:r>
              <a:rPr lang="en-US" dirty="0" smtClean="0">
                <a:hlinkClick r:id="rId3"/>
              </a:rPr>
              <a:t>http://www.caprich.ru/item.php?code=1055025</a:t>
            </a:r>
            <a:r>
              <a:rPr lang="ru-RU" dirty="0" smtClean="0"/>
              <a:t> машина</a:t>
            </a:r>
          </a:p>
          <a:p>
            <a:r>
              <a:rPr lang="en-US" dirty="0" smtClean="0">
                <a:hlinkClick r:id="rId4"/>
              </a:rPr>
              <a:t>http://www.freelancejob.ru/users/yudin/portfolio/71383/</a:t>
            </a:r>
            <a:r>
              <a:rPr lang="ru-RU" dirty="0" smtClean="0"/>
              <a:t> лягушка</a:t>
            </a:r>
          </a:p>
          <a:p>
            <a:r>
              <a:rPr lang="en-US" dirty="0" smtClean="0">
                <a:hlinkClick r:id="rId5"/>
              </a:rPr>
              <a:t>http://pchela-med-uley.ru/</a:t>
            </a:r>
            <a:r>
              <a:rPr lang="ru-RU" dirty="0" smtClean="0"/>
              <a:t> пчела</a:t>
            </a:r>
          </a:p>
          <a:p>
            <a:r>
              <a:rPr lang="en-US" dirty="0" smtClean="0">
                <a:hlinkClick r:id="rId6"/>
              </a:rPr>
              <a:t>http://gribochek.su/books/item/f00/s00/z0000010/st020.shtml</a:t>
            </a:r>
            <a:r>
              <a:rPr lang="ru-RU" dirty="0" smtClean="0"/>
              <a:t> гриб</a:t>
            </a:r>
          </a:p>
          <a:p>
            <a:r>
              <a:rPr lang="en-US" dirty="0" smtClean="0">
                <a:hlinkClick r:id="rId7"/>
              </a:rPr>
              <a:t>http://commons.wikimedia.org/wiki/File:%</a:t>
            </a:r>
            <a:r>
              <a:rPr lang="ru-RU" dirty="0" smtClean="0"/>
              <a:t> конверт</a:t>
            </a:r>
          </a:p>
          <a:p>
            <a:r>
              <a:rPr lang="ru-RU" dirty="0" smtClean="0"/>
              <a:t>Е.М.Тихомирова. Тесты по русскому языку. Ч.2/Экзамен, М.,2012.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229600" cy="11430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2800" dirty="0" smtClean="0"/>
              <a:t>Прочитай стихотворение. Какими частями речи являются выделенные слова?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9"/>
            <a:ext cx="8229600" cy="307183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Побежало </a:t>
            </a:r>
            <a:r>
              <a:rPr lang="ru-RU" b="1" dirty="0" smtClean="0">
                <a:solidFill>
                  <a:srgbClr val="0070C0"/>
                </a:solidFill>
              </a:rPr>
              <a:t>Солнце                        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Золотой </a:t>
            </a:r>
            <a:r>
              <a:rPr lang="ru-RU" b="1" dirty="0" smtClean="0">
                <a:solidFill>
                  <a:srgbClr val="0070C0"/>
                </a:solidFill>
              </a:rPr>
              <a:t>дорожкой</a:t>
            </a:r>
            <a:r>
              <a:rPr lang="ru-RU" dirty="0" smtClean="0">
                <a:solidFill>
                  <a:srgbClr val="0070C0"/>
                </a:solidFill>
              </a:rPr>
              <a:t>,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И попало </a:t>
            </a:r>
            <a:r>
              <a:rPr lang="ru-RU" b="1" dirty="0" smtClean="0">
                <a:solidFill>
                  <a:srgbClr val="0070C0"/>
                </a:solidFill>
              </a:rPr>
              <a:t>Солнце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Прямо к нам в </a:t>
            </a:r>
            <a:r>
              <a:rPr lang="ru-RU" b="1" dirty="0" smtClean="0">
                <a:solidFill>
                  <a:srgbClr val="0070C0"/>
                </a:solidFill>
              </a:rPr>
              <a:t>окошко</a:t>
            </a:r>
            <a:r>
              <a:rPr lang="ru-RU" dirty="0" smtClean="0">
                <a:solidFill>
                  <a:srgbClr val="0070C0"/>
                </a:solidFill>
              </a:rPr>
              <a:t>!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                          </a:t>
            </a:r>
            <a:r>
              <a:rPr lang="ru-RU" sz="1800" dirty="0" smtClean="0">
                <a:solidFill>
                  <a:srgbClr val="0070C0"/>
                </a:solidFill>
              </a:rPr>
              <a:t>(Е.Серова)</a:t>
            </a:r>
            <a:endParaRPr lang="ru-RU" sz="1800" dirty="0">
              <a:solidFill>
                <a:srgbClr val="0070C0"/>
              </a:solidFill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5286380" y="2643182"/>
            <a:ext cx="285752" cy="285752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86446" y="2571744"/>
            <a:ext cx="3065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Именами существительными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86380" y="3143248"/>
            <a:ext cx="285752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857884" y="3071810"/>
            <a:ext cx="2937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Именами прилагательными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286380" y="3643314"/>
            <a:ext cx="285752" cy="28575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857884" y="3571876"/>
            <a:ext cx="1186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глаголами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142984"/>
            <a:ext cx="8229600" cy="642942"/>
          </a:xfrm>
        </p:spPr>
        <p:txBody>
          <a:bodyPr>
            <a:normAutofit/>
          </a:bodyPr>
          <a:lstStyle/>
          <a:p>
            <a:pPr marL="742950" indent="-742950" algn="l"/>
            <a:r>
              <a:rPr lang="ru-RU" sz="3200" dirty="0" smtClean="0"/>
              <a:t>2. Закончи высказывание.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	</a:t>
            </a:r>
            <a:r>
              <a:rPr lang="ru-RU" dirty="0" smtClean="0">
                <a:solidFill>
                  <a:srgbClr val="0070C0"/>
                </a:solidFill>
              </a:rPr>
              <a:t>Слова, обозначающие предметы и отвечающие на вопросы </a:t>
            </a:r>
            <a:r>
              <a:rPr lang="ru-RU" i="1" dirty="0" smtClean="0">
                <a:solidFill>
                  <a:srgbClr val="0070C0"/>
                </a:solidFill>
              </a:rPr>
              <a:t>кто?</a:t>
            </a:r>
            <a:r>
              <a:rPr lang="ru-RU" dirty="0" smtClean="0">
                <a:solidFill>
                  <a:srgbClr val="0070C0"/>
                </a:solidFill>
              </a:rPr>
              <a:t> или </a:t>
            </a:r>
            <a:r>
              <a:rPr lang="ru-RU" i="1" dirty="0" smtClean="0">
                <a:solidFill>
                  <a:srgbClr val="0070C0"/>
                </a:solidFill>
              </a:rPr>
              <a:t>что?</a:t>
            </a:r>
            <a:r>
              <a:rPr lang="ru-RU" dirty="0" smtClean="0">
                <a:solidFill>
                  <a:srgbClr val="0070C0"/>
                </a:solidFill>
              </a:rPr>
              <a:t>, называются…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857224" y="3571876"/>
            <a:ext cx="357190" cy="285752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500166" y="3500438"/>
            <a:ext cx="1186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глаголами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4071942"/>
            <a:ext cx="357190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571604" y="4071942"/>
            <a:ext cx="3065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Именами существительными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857224" y="4643446"/>
            <a:ext cx="428628" cy="42862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714480" y="4643446"/>
            <a:ext cx="2937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Именами прилагательными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785818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>3. Назови предметы. Задай к словам вопросы. Какое слово будет лишним?</a:t>
            </a:r>
            <a:endParaRPr lang="ru-RU" sz="3200" dirty="0"/>
          </a:p>
        </p:txBody>
      </p:sp>
      <p:pic>
        <p:nvPicPr>
          <p:cNvPr id="1026" name="Picture 2" descr="http://t3.gstatic.com/images?q=tbn:ANd9GcSriZ49QJTXld5N6Yk7FJ6kPybF1MDq7hDULnqSk_gD2dCucqzqDvla6Gp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428868"/>
            <a:ext cx="1785950" cy="1785950"/>
          </a:xfrm>
          <a:prstGeom prst="rect">
            <a:avLst/>
          </a:prstGeom>
          <a:noFill/>
        </p:spPr>
      </p:pic>
      <p:pic>
        <p:nvPicPr>
          <p:cNvPr id="1028" name="Picture 4" descr="http://t1.gstatic.com/images?q=tbn:ANd9GcSQSjJASvU-uaEY2cpUs3-wlg_WX0VLVr8hrJPLgARuU97ebqqtYmJYg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2357430"/>
            <a:ext cx="1785948" cy="1785950"/>
          </a:xfrm>
          <a:prstGeom prst="rect">
            <a:avLst/>
          </a:prstGeom>
          <a:noFill/>
        </p:spPr>
      </p:pic>
      <p:pic>
        <p:nvPicPr>
          <p:cNvPr id="1030" name="Picture 6" descr="http://t2.gstatic.com/images?q=tbn:ANd9GcRgcBywGq8iVZJJodYNmnsSHHDLCWywmnUjAisajPZid6C9zv0mW67EzWjvC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2285992"/>
            <a:ext cx="1928827" cy="1838815"/>
          </a:xfrm>
          <a:prstGeom prst="rect">
            <a:avLst/>
          </a:prstGeom>
          <a:noFill/>
        </p:spPr>
      </p:pic>
      <p:sp>
        <p:nvSpPr>
          <p:cNvPr id="7" name="Равнобедренный треугольник 6"/>
          <p:cNvSpPr/>
          <p:nvPr/>
        </p:nvSpPr>
        <p:spPr>
          <a:xfrm>
            <a:off x="1428728" y="4500570"/>
            <a:ext cx="571504" cy="428628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214810" y="4429132"/>
            <a:ext cx="428628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143768" y="4286256"/>
            <a:ext cx="428628" cy="50006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>4. Задай вопрос к предметам. Какой из данных предметов одушевлённый?</a:t>
            </a:r>
            <a:endParaRPr lang="ru-RU" sz="3200" dirty="0"/>
          </a:p>
        </p:txBody>
      </p:sp>
      <p:pic>
        <p:nvPicPr>
          <p:cNvPr id="18434" name="Picture 2" descr="http://pchela-med-uley.ru/wp-content/uploads/2009/04/pchela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571744"/>
            <a:ext cx="2143125" cy="1781176"/>
          </a:xfrm>
          <a:prstGeom prst="rect">
            <a:avLst/>
          </a:prstGeom>
          <a:noFill/>
        </p:spPr>
      </p:pic>
      <p:pic>
        <p:nvPicPr>
          <p:cNvPr id="18436" name="Picture 4" descr="http://t3.gstatic.com/images?q=tbn:ANd9GcRQ9SlZ20x5oGbyNz453EFzoJVyqYBgcYcS9KQQPwWNgeGEepv3XTFNv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2" y="2714620"/>
            <a:ext cx="1285884" cy="1649570"/>
          </a:xfrm>
          <a:prstGeom prst="rect">
            <a:avLst/>
          </a:prstGeom>
          <a:noFill/>
        </p:spPr>
      </p:pic>
      <p:pic>
        <p:nvPicPr>
          <p:cNvPr id="18438" name="Picture 6" descr="http://t2.gstatic.com/images?q=tbn:ANd9GcTEs8ygOP2WxSwHMMH5YHX_4cXBq5VpPNieAPOIKoKzKQbwUOJiuSYeomI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2928934"/>
            <a:ext cx="2067674" cy="1071570"/>
          </a:xfrm>
          <a:prstGeom prst="rect">
            <a:avLst/>
          </a:prstGeom>
          <a:noFill/>
        </p:spPr>
      </p:pic>
      <p:sp>
        <p:nvSpPr>
          <p:cNvPr id="7" name="Равнобедренный треугольник 6"/>
          <p:cNvSpPr/>
          <p:nvPr/>
        </p:nvSpPr>
        <p:spPr>
          <a:xfrm>
            <a:off x="1285852" y="4572008"/>
            <a:ext cx="642942" cy="571504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000496" y="4714884"/>
            <a:ext cx="500066" cy="5000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6858016" y="4643446"/>
            <a:ext cx="642942" cy="57150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35729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5. В какой строчка перечислены все существительные в форме множественного числа?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/>
              <a:t>                        </a:t>
            </a:r>
            <a:r>
              <a:rPr lang="ru-RU" sz="9000" dirty="0" smtClean="0"/>
              <a:t>мороженое, котёнок, фильм.</a:t>
            </a:r>
          </a:p>
          <a:p>
            <a:pPr>
              <a:buNone/>
            </a:pPr>
            <a:endParaRPr lang="ru-RU" sz="9000" dirty="0"/>
          </a:p>
          <a:p>
            <a:pPr>
              <a:buNone/>
            </a:pPr>
            <a:r>
              <a:rPr lang="ru-RU" sz="9000" dirty="0" smtClean="0"/>
              <a:t>          деревья, лисята, ласточка.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42910" y="2714620"/>
            <a:ext cx="500066" cy="428628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714752"/>
            <a:ext cx="500066" cy="5000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42910" y="4572008"/>
            <a:ext cx="500066" cy="57150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500166" y="4643446"/>
            <a:ext cx="44217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Окна, гнёзда, поезда.</a:t>
            </a: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35729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/>
              <a:t>6. Какое слово не изменяется по числам?</a:t>
            </a:r>
            <a:endParaRPr lang="ru-RU" sz="3600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785786" y="2786058"/>
            <a:ext cx="571504" cy="500066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3714752"/>
            <a:ext cx="500066" cy="5000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85786" y="4643446"/>
            <a:ext cx="571504" cy="57150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857356" y="2643182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очки</a:t>
            </a:r>
            <a:endParaRPr lang="ru-RU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1928794" y="3571876"/>
            <a:ext cx="22916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портфели</a:t>
            </a:r>
            <a:endParaRPr lang="ru-RU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1928794" y="4572008"/>
            <a:ext cx="17860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сапоги</a:t>
            </a:r>
            <a:endParaRPr lang="ru-RU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35729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/>
              <a:t>7. Какое слово всегда пишется с заглавной буквы?</a:t>
            </a:r>
            <a:endParaRPr lang="ru-RU" sz="3600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785786" y="2857496"/>
            <a:ext cx="500066" cy="500066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3786190"/>
            <a:ext cx="571504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85786" y="4714884"/>
            <a:ext cx="571504" cy="57150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643042" y="2714620"/>
            <a:ext cx="14856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Сказка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785918" y="3714752"/>
            <a:ext cx="13082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Город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785918" y="4714884"/>
            <a:ext cx="1552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Тютчев</a:t>
            </a:r>
            <a:endParaRPr lang="ru-R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8586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8. Ученица подчёркивала в предложениях имена собственные. В каком предложении она допустила ошибку?</a:t>
            </a:r>
            <a:endParaRPr lang="ru-RU" sz="2800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42910" y="2643182"/>
            <a:ext cx="642942" cy="571504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643314"/>
            <a:ext cx="571504" cy="5000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42910" y="4572008"/>
            <a:ext cx="642942" cy="57150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428728" y="2643182"/>
            <a:ext cx="4200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Мою подругу зовут </a:t>
            </a:r>
            <a:r>
              <a:rPr lang="ru-RU" sz="2800" u="sng" dirty="0" smtClean="0">
                <a:solidFill>
                  <a:srgbClr val="0070C0"/>
                </a:solidFill>
              </a:rPr>
              <a:t>Алиса</a:t>
            </a:r>
            <a:r>
              <a:rPr lang="ru-RU" sz="2800" dirty="0" smtClean="0">
                <a:solidFill>
                  <a:srgbClr val="0070C0"/>
                </a:solidFill>
              </a:rPr>
              <a:t>.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00166" y="3429000"/>
            <a:ext cx="6436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Басню написал Иван Андреевич </a:t>
            </a:r>
            <a:r>
              <a:rPr lang="ru-RU" sz="2800" u="sng" dirty="0" smtClean="0">
                <a:solidFill>
                  <a:srgbClr val="0070C0"/>
                </a:solidFill>
              </a:rPr>
              <a:t>Крылов</a:t>
            </a:r>
            <a:r>
              <a:rPr lang="ru-RU" sz="2800" dirty="0" smtClean="0">
                <a:solidFill>
                  <a:srgbClr val="0070C0"/>
                </a:solidFill>
              </a:rPr>
              <a:t>.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4500570"/>
            <a:ext cx="4772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Во дворе лаяла собака </a:t>
            </a:r>
            <a:r>
              <a:rPr lang="ru-RU" sz="2800" u="sng" dirty="0" smtClean="0">
                <a:solidFill>
                  <a:srgbClr val="0070C0"/>
                </a:solidFill>
              </a:rPr>
              <a:t>Жучка</a:t>
            </a:r>
            <a:r>
              <a:rPr lang="ru-RU" sz="2800" dirty="0" smtClean="0">
                <a:solidFill>
                  <a:srgbClr val="0070C0"/>
                </a:solidFill>
              </a:rPr>
              <a:t>.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257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Тест по теме:  «Имя существительное»</vt:lpstr>
      <vt:lpstr>Прочитай стихотворение. Какими частями речи являются выделенные слова?</vt:lpstr>
      <vt:lpstr>2. Закончи высказывание.</vt:lpstr>
      <vt:lpstr>3. Назови предметы. Задай к словам вопросы. Какое слово будет лишним?</vt:lpstr>
      <vt:lpstr>4. Задай вопрос к предметам. Какой из данных предметов одушевлённый?</vt:lpstr>
      <vt:lpstr>5. В какой строчка перечислены все существительные в форме множественного числа?</vt:lpstr>
      <vt:lpstr>6. Какое слово не изменяется по числам?</vt:lpstr>
      <vt:lpstr>7. Какое слово всегда пишется с заглавной буквы?</vt:lpstr>
      <vt:lpstr>8. Ученица подчёркивала в предложениях имена собственные. В каком предложении она допустила ошибку?</vt:lpstr>
      <vt:lpstr>9. В какой строчке перечислены только однокоренные имена существительные?</vt:lpstr>
      <vt:lpstr>Проверь себя!</vt:lpstr>
      <vt:lpstr>Интернет-ресерсы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по теме:  «Имя существительное»</dc:title>
  <dc:creator>1</dc:creator>
  <cp:lastModifiedBy>1</cp:lastModifiedBy>
  <cp:revision>13</cp:revision>
  <dcterms:created xsi:type="dcterms:W3CDTF">2005-12-31T21:49:39Z</dcterms:created>
  <dcterms:modified xsi:type="dcterms:W3CDTF">2005-12-31T22:53:47Z</dcterms:modified>
</cp:coreProperties>
</file>