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2"/>
  </p:sldMasterIdLst>
  <p:notesMasterIdLst>
    <p:notesMasterId r:id="rId16"/>
  </p:notesMasterIdLst>
  <p:sldIdLst>
    <p:sldId id="256" r:id="rId3"/>
    <p:sldId id="257" r:id="rId4"/>
    <p:sldId id="258" r:id="rId5"/>
    <p:sldId id="259" r:id="rId6"/>
    <p:sldId id="260" r:id="rId7"/>
    <p:sldId id="261" r:id="rId8"/>
    <p:sldId id="263" r:id="rId9"/>
    <p:sldId id="268" r:id="rId10"/>
    <p:sldId id="262" r:id="rId11"/>
    <p:sldId id="265" r:id="rId12"/>
    <p:sldId id="266" r:id="rId13"/>
    <p:sldId id="264" r:id="rId14"/>
    <p:sldId id="267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74D25"/>
    <a:srgbClr val="39471D"/>
    <a:srgbClr val="D2F9B5"/>
    <a:srgbClr val="C7F8A2"/>
    <a:srgbClr val="B6F686"/>
    <a:srgbClr val="232C12"/>
    <a:srgbClr val="3E1716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8" d="100"/>
          <a:sy n="88" d="100"/>
        </p:scale>
        <p:origin x="-96" y="-420"/>
      </p:cViewPr>
      <p:guideLst>
        <p:guide orient="horz" pos="4319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DF31BBC-A6FE-49BC-ABFA-8CA39579DBC1}" type="datetimeFigureOut">
              <a:rPr lang="ru-RU" smtClean="0"/>
              <a:pPr/>
              <a:t>13.03.2012</a:t>
            </a:fld>
            <a:endParaRPr lang="ru-R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44D1A6E-7C18-4071-8382-0B4DDFC3D1D1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4D1A6E-7C18-4071-8382-0B4DDFC3D1D1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8.png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 bwMode="gray"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57356" y="1428736"/>
            <a:ext cx="5429288" cy="1470025"/>
          </a:xfrm>
        </p:spPr>
        <p:txBody>
          <a:bodyPr>
            <a:scene3d>
              <a:camera prst="orthographicFront"/>
              <a:lightRig rig="threePt" dir="t"/>
            </a:scene3d>
            <a:sp3d extrusionH="44450"/>
          </a:bodyPr>
          <a:lstStyle>
            <a:lvl1pPr>
              <a:defRPr>
                <a:solidFill>
                  <a:srgbClr val="232C12"/>
                </a:solidFill>
                <a:effectLst>
                  <a:outerShdw dist="63500" dir="2700000" algn="tl" rotWithShape="0">
                    <a:schemeClr val="bg1">
                      <a:alpha val="59000"/>
                    </a:schemeClr>
                  </a:outerShdw>
                </a:effectLst>
                <a:latin typeface="Calibri (Headings)"/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71604" y="2928934"/>
            <a:ext cx="6000792" cy="714380"/>
          </a:xfrm>
        </p:spPr>
        <p:txBody>
          <a:bodyPr/>
          <a:lstStyle>
            <a:lvl1pPr marL="0" indent="0" algn="ctr">
              <a:buNone/>
              <a:defRPr b="0" cap="none" spc="0">
                <a:ln>
                  <a:solidFill>
                    <a:schemeClr val="accent2">
                      <a:lumMod val="50000"/>
                    </a:schemeClr>
                  </a:solidFill>
                </a:ln>
                <a:solidFill>
                  <a:schemeClr val="accent2">
                    <a:lumMod val="50000"/>
                  </a:schemeClr>
                </a:solidFill>
                <a:effectLst>
                  <a:outerShdw blurRad="50800" dist="38100" dir="5400000" algn="t" rotWithShape="0">
                    <a:schemeClr val="bg1"/>
                  </a:outerShdw>
                </a:effectLst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C6BC59-6758-4E30-BB31-19818DAEEE64}" type="datetimeFigureOut">
              <a:rPr lang="ru-RU" smtClean="0"/>
              <a:pPr/>
              <a:t>13.03.2012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670E81-14DE-40AB-8A3F-EE8E8E61794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bg bwMode="gray"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C6BC59-6758-4E30-BB31-19818DAEEE64}" type="datetimeFigureOut">
              <a:rPr lang="ru-RU" smtClean="0"/>
              <a:pPr/>
              <a:t>13.03.2012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670E81-14DE-40AB-8A3F-EE8E8E61794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bg bwMode="gray"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C6BC59-6758-4E30-BB31-19818DAEEE64}" type="datetimeFigureOut">
              <a:rPr lang="ru-RU" smtClean="0"/>
              <a:pPr/>
              <a:t>13.03.2012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670E81-14DE-40AB-8A3F-EE8E8E61794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bg bwMode="gray"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buFontTx/>
              <a:buBlip>
                <a:blip r:embed="rId3"/>
              </a:buBlip>
              <a:defRPr/>
            </a:lvl6pPr>
            <a:lvl7pPr>
              <a:buFontTx/>
              <a:buBlip>
                <a:blip r:embed="rId4"/>
              </a:buBlip>
              <a:defRPr/>
            </a:lvl7pPr>
            <a:lvl8pPr>
              <a:buFontTx/>
              <a:buBlip>
                <a:blip r:embed="rId5"/>
              </a:buBlip>
              <a:defRPr/>
            </a:lvl8pPr>
            <a:lvl9pPr>
              <a:buFontTx/>
              <a:buBlip>
                <a:blip r:embed="rId6"/>
              </a:buBlip>
              <a:defRPr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C6BC59-6758-4E30-BB31-19818DAEEE64}" type="datetimeFigureOut">
              <a:rPr lang="ru-RU" smtClean="0"/>
              <a:pPr/>
              <a:t>13.03.2012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670E81-14DE-40AB-8A3F-EE8E8E61794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 bwMode="gray"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accent5">
                    <a:lumMod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C6BC59-6758-4E30-BB31-19818DAEEE64}" type="datetimeFigureOut">
              <a:rPr lang="ru-RU" smtClean="0"/>
              <a:pPr/>
              <a:t>13.03.2012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670E81-14DE-40AB-8A3F-EE8E8E61794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 bwMode="gray"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C6BC59-6758-4E30-BB31-19818DAEEE64}" type="datetimeFigureOut">
              <a:rPr lang="ru-RU" smtClean="0"/>
              <a:pPr/>
              <a:t>13.03.2012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670E81-14DE-40AB-8A3F-EE8E8E61794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bg bwMode="gray"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3">
                    <a:lumMod val="5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3">
                    <a:lumMod val="5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C6BC59-6758-4E30-BB31-19818DAEEE64}" type="datetimeFigureOut">
              <a:rPr lang="ru-RU" smtClean="0"/>
              <a:pPr/>
              <a:t>13.03.2012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670E81-14DE-40AB-8A3F-EE8E8E61794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bg bwMode="gray"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C6BC59-6758-4E30-BB31-19818DAEEE64}" type="datetimeFigureOut">
              <a:rPr lang="ru-RU" smtClean="0"/>
              <a:pPr/>
              <a:t>13.03.2012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670E81-14DE-40AB-8A3F-EE8E8E61794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bg bwMode="gray"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C6BC59-6758-4E30-BB31-19818DAEEE64}" type="datetimeFigureOut">
              <a:rPr lang="ru-RU" smtClean="0"/>
              <a:pPr/>
              <a:t>13.03.2012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670E81-14DE-40AB-8A3F-EE8E8E61794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bg bwMode="gray"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C6BC59-6758-4E30-BB31-19818DAEEE64}" type="datetimeFigureOut">
              <a:rPr lang="ru-RU" smtClean="0"/>
              <a:pPr/>
              <a:t>13.03.2012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670E81-14DE-40AB-8A3F-EE8E8E61794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bg bwMode="gray"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C6BC59-6758-4E30-BB31-19818DAEEE64}" type="datetimeFigureOut">
              <a:rPr lang="ru-RU" smtClean="0"/>
              <a:pPr/>
              <a:t>13.03.2012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670E81-14DE-40AB-8A3F-EE8E8E61794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18" Type="http://schemas.openxmlformats.org/officeDocument/2006/relationships/image" Target="../media/image6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17" Type="http://schemas.openxmlformats.org/officeDocument/2006/relationships/image" Target="../media/image5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gray"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  <a:scene3d>
              <a:camera prst="orthographicFront"/>
              <a:lightRig rig="threePt" dir="t"/>
            </a:scene3d>
            <a:sp3d extrusionH="44450"/>
          </a:bodyPr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232C12"/>
                </a:solidFill>
                <a:latin typeface="+mn-lt"/>
                <a:ea typeface="Verdana" pitchFamily="34" charset="0"/>
                <a:cs typeface="Arial" pitchFamily="34" charset="0"/>
              </a:defRPr>
            </a:lvl1pPr>
          </a:lstStyle>
          <a:p>
            <a:fld id="{40C6BC59-6758-4E30-BB31-19818DAEEE64}" type="datetimeFigureOut">
              <a:rPr lang="ru-RU" smtClean="0"/>
              <a:pPr/>
              <a:t>13.03.2012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ctr">
              <a:defRPr sz="1200">
                <a:solidFill>
                  <a:srgbClr val="232C12"/>
                </a:solidFill>
                <a:latin typeface="+mn-lt"/>
                <a:ea typeface="Verdana" pitchFamily="34" charset="0"/>
                <a:cs typeface="Arial" pitchFamily="34" charset="0"/>
              </a:defRPr>
            </a:lvl1pPr>
          </a:lstStyle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232C12"/>
                </a:solidFill>
                <a:latin typeface="+mn-lt"/>
                <a:ea typeface="Verdana" pitchFamily="34" charset="0"/>
                <a:cs typeface="Arial" pitchFamily="34" charset="0"/>
              </a:defRPr>
            </a:lvl1pPr>
          </a:lstStyle>
          <a:p>
            <a:fld id="{7F670E81-14DE-40AB-8A3F-EE8E8E61794E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b="1" kern="1200">
          <a:solidFill>
            <a:srgbClr val="3E1716"/>
          </a:solidFill>
          <a:latin typeface="+mj-lt"/>
          <a:ea typeface="+mj-ea"/>
          <a:cs typeface="Times New Roman" pitchFamily="18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Tx/>
        <a:buBlip>
          <a:blip r:embed="rId14"/>
        </a:buBlip>
        <a:defRPr sz="3200" b="1" kern="1200">
          <a:solidFill>
            <a:schemeClr val="bg2">
              <a:lumMod val="10000"/>
            </a:schemeClr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Tx/>
        <a:buBlip>
          <a:blip r:embed="rId15"/>
        </a:buBlip>
        <a:defRPr sz="2800" b="0" kern="1200">
          <a:solidFill>
            <a:schemeClr val="bg2">
              <a:lumMod val="10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Tx/>
        <a:buBlip>
          <a:blip r:embed="rId16"/>
        </a:buBlip>
        <a:defRPr sz="2400" kern="1200">
          <a:solidFill>
            <a:schemeClr val="bg2">
              <a:lumMod val="10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Tx/>
        <a:buBlip>
          <a:blip r:embed="rId17"/>
        </a:buBlip>
        <a:defRPr sz="2000" kern="1200">
          <a:solidFill>
            <a:schemeClr val="bg2">
              <a:lumMod val="10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Tx/>
        <a:buBlip>
          <a:blip r:embed="rId18"/>
        </a:buBlip>
        <a:defRPr sz="2000" kern="1200">
          <a:solidFill>
            <a:schemeClr val="bg2">
              <a:lumMod val="10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Tx/>
        <a:buBlip>
          <a:blip r:embed="rId14"/>
        </a:buBlip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Tx/>
        <a:buBlip>
          <a:blip r:embed="rId15"/>
        </a:buBlip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Tx/>
        <a:buBlip>
          <a:blip r:embed="rId16"/>
        </a:buBlip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Tx/>
        <a:buBlip>
          <a:blip r:embed="rId17"/>
        </a:buBlip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19.jpeg"/><Relationship Id="rId7" Type="http://schemas.openxmlformats.org/officeDocument/2006/relationships/image" Target="../media/image23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10" Type="http://schemas.openxmlformats.org/officeDocument/2006/relationships/image" Target="../media/image26.jpeg"/><Relationship Id="rId4" Type="http://schemas.openxmlformats.org/officeDocument/2006/relationships/image" Target="../media/image20.jpeg"/><Relationship Id="rId9" Type="http://schemas.openxmlformats.org/officeDocument/2006/relationships/image" Target="../media/image25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3.png"/><Relationship Id="rId4" Type="http://schemas.openxmlformats.org/officeDocument/2006/relationships/image" Target="../media/image12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gif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91680" y="2420888"/>
            <a:ext cx="5378940" cy="1470025"/>
          </a:xfrm>
        </p:spPr>
        <p:txBody>
          <a:bodyPr>
            <a:normAutofit/>
          </a:bodyPr>
          <a:lstStyle/>
          <a:p>
            <a:r>
              <a:rPr lang="ru-RU" sz="3600" dirty="0" smtClean="0"/>
              <a:t>Урок русского языка</a:t>
            </a:r>
            <a:endParaRPr lang="ru-RU" sz="36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31640" y="3573016"/>
            <a:ext cx="6000792" cy="714380"/>
          </a:xfrm>
        </p:spPr>
        <p:txBody>
          <a:bodyPr/>
          <a:lstStyle/>
          <a:p>
            <a:r>
              <a:rPr lang="ru-RU" dirty="0" smtClean="0"/>
              <a:t>4-а класс      МКОУ СОШ № 3</a:t>
            </a:r>
            <a:endParaRPr lang="ru-RU" dirty="0"/>
          </a:p>
        </p:txBody>
      </p:sp>
      <p:pic>
        <p:nvPicPr>
          <p:cNvPr id="4" name="Picture 9" descr="Рисунок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0"/>
            <a:ext cx="1970442" cy="20071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2051720" y="1628800"/>
            <a:ext cx="5216493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solidFill>
                  <a:schemeClr val="accent2">
                    <a:lumMod val="50000"/>
                  </a:schemeClr>
                </a:solidFill>
                <a:latin typeface="Comic Sans MS" pitchFamily="66" charset="0"/>
                <a:cs typeface="Times New Roman" pitchFamily="18" charset="0"/>
              </a:rPr>
              <a:t>Кто грамоте горазд, </a:t>
            </a:r>
          </a:p>
          <a:p>
            <a:r>
              <a:rPr lang="ru-RU" sz="3200" b="1" dirty="0" smtClean="0">
                <a:solidFill>
                  <a:schemeClr val="accent2">
                    <a:lumMod val="50000"/>
                  </a:schemeClr>
                </a:solidFill>
                <a:latin typeface="Comic Sans MS" pitchFamily="66" charset="0"/>
                <a:cs typeface="Times New Roman" pitchFamily="18" charset="0"/>
              </a:rPr>
              <a:t>      тому не пропасть.</a:t>
            </a:r>
            <a:endParaRPr lang="ru-RU" sz="3200" b="1" dirty="0">
              <a:solidFill>
                <a:schemeClr val="accent2">
                  <a:lumMod val="50000"/>
                </a:schemeClr>
              </a:solidFill>
              <a:latin typeface="Comic Sans MS" pitchFamily="66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404664"/>
            <a:ext cx="8712968" cy="1143000"/>
          </a:xfrm>
        </p:spPr>
        <p:txBody>
          <a:bodyPr>
            <a:normAutofit fontScale="90000"/>
          </a:bodyPr>
          <a:lstStyle/>
          <a:p>
            <a:r>
              <a:rPr lang="ru-RU" b="0" dirty="0" smtClean="0">
                <a:solidFill>
                  <a:schemeClr val="accent1">
                    <a:lumMod val="75000"/>
                  </a:schemeClr>
                </a:solidFill>
                <a:latin typeface="Comic Sans MS" pitchFamily="66" charset="0"/>
              </a:rPr>
              <a:t>Однородные члены предложения.</a:t>
            </a:r>
            <a:endParaRPr lang="ru-RU" b="0" dirty="0">
              <a:solidFill>
                <a:schemeClr val="accent1">
                  <a:lumMod val="75000"/>
                </a:schemeClr>
              </a:solidFill>
              <a:latin typeface="Comic Sans MS" pitchFamily="66" charset="0"/>
            </a:endParaRPr>
          </a:p>
        </p:txBody>
      </p:sp>
      <p:pic>
        <p:nvPicPr>
          <p:cNvPr id="12" name="Рисунок 11" descr="35313_1142116901_larg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11560" y="1412776"/>
            <a:ext cx="2431819" cy="1823864"/>
          </a:xfrm>
          <a:prstGeom prst="rect">
            <a:avLst/>
          </a:prstGeom>
        </p:spPr>
      </p:pic>
      <p:pic>
        <p:nvPicPr>
          <p:cNvPr id="13" name="Рисунок 12" descr="117357-yana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059832" y="2636912"/>
            <a:ext cx="2160240" cy="1350150"/>
          </a:xfrm>
          <a:prstGeom prst="rect">
            <a:avLst/>
          </a:prstGeom>
        </p:spPr>
      </p:pic>
      <p:pic>
        <p:nvPicPr>
          <p:cNvPr id="14" name="Рисунок 13" descr="juicy-tomato-0509-lg-75860228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419872" y="1484784"/>
            <a:ext cx="1152128" cy="1152128"/>
          </a:xfrm>
          <a:prstGeom prst="rect">
            <a:avLst/>
          </a:prstGeom>
        </p:spPr>
      </p:pic>
      <p:pic>
        <p:nvPicPr>
          <p:cNvPr id="15" name="Рисунок 14" descr="image_52_enl.jpg"/>
          <p:cNvPicPr>
            <a:picLocks noChangeAspect="1"/>
          </p:cNvPicPr>
          <p:nvPr/>
        </p:nvPicPr>
        <p:blipFill>
          <a:blip r:embed="rId5" cstate="print"/>
          <a:srcRect l="9180" t="25893" r="11731" b="34933"/>
          <a:stretch>
            <a:fillRect/>
          </a:stretch>
        </p:blipFill>
        <p:spPr>
          <a:xfrm>
            <a:off x="4932040" y="1700808"/>
            <a:ext cx="1545402" cy="648072"/>
          </a:xfrm>
          <a:prstGeom prst="rect">
            <a:avLst/>
          </a:prstGeom>
        </p:spPr>
      </p:pic>
      <p:pic>
        <p:nvPicPr>
          <p:cNvPr id="16" name="Рисунок 15" descr="patates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436096" y="2492896"/>
            <a:ext cx="1440160" cy="1440160"/>
          </a:xfrm>
          <a:prstGeom prst="rect">
            <a:avLst/>
          </a:prstGeom>
        </p:spPr>
      </p:pic>
      <p:pic>
        <p:nvPicPr>
          <p:cNvPr id="17" name="Рисунок 16" descr="BO-6-500x500.JPG"/>
          <p:cNvPicPr>
            <a:picLocks noChangeAspect="1"/>
          </p:cNvPicPr>
          <p:nvPr/>
        </p:nvPicPr>
        <p:blipFill>
          <a:blip r:embed="rId7" cstate="print"/>
          <a:srcRect t="20773" b="16906"/>
          <a:stretch>
            <a:fillRect/>
          </a:stretch>
        </p:blipFill>
        <p:spPr>
          <a:xfrm>
            <a:off x="3419872" y="4149080"/>
            <a:ext cx="1733178" cy="1080120"/>
          </a:xfrm>
          <a:prstGeom prst="rect">
            <a:avLst/>
          </a:prstGeom>
        </p:spPr>
      </p:pic>
      <p:pic>
        <p:nvPicPr>
          <p:cNvPr id="18" name="Рисунок 17" descr="b7887ffc0061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6948264" y="1700808"/>
            <a:ext cx="1280194" cy="1067716"/>
          </a:xfrm>
          <a:prstGeom prst="rect">
            <a:avLst/>
          </a:prstGeom>
        </p:spPr>
      </p:pic>
      <p:pic>
        <p:nvPicPr>
          <p:cNvPr id="19" name="Рисунок 18" descr="39F89B6F8DD5472A886A0E87CBE7720A.JPG"/>
          <p:cNvPicPr>
            <a:picLocks noChangeAspect="1"/>
          </p:cNvPicPr>
          <p:nvPr/>
        </p:nvPicPr>
        <p:blipFill>
          <a:blip r:embed="rId9" cstate="print"/>
          <a:srcRect l="6452" t="10935" r="6452"/>
          <a:stretch>
            <a:fillRect/>
          </a:stretch>
        </p:blipFill>
        <p:spPr>
          <a:xfrm>
            <a:off x="1115616" y="3789040"/>
            <a:ext cx="1944216" cy="1636915"/>
          </a:xfrm>
          <a:prstGeom prst="rect">
            <a:avLst/>
          </a:prstGeom>
        </p:spPr>
      </p:pic>
      <p:pic>
        <p:nvPicPr>
          <p:cNvPr id="20" name="Рисунок 19" descr="beet-root-bsp.jpg"/>
          <p:cNvPicPr>
            <a:picLocks noChangeAspect="1"/>
          </p:cNvPicPr>
          <p:nvPr/>
        </p:nvPicPr>
        <p:blipFill>
          <a:blip r:embed="rId10" cstate="print"/>
          <a:srcRect l="1617" t="46464" r="3129" b="2373"/>
          <a:stretch>
            <a:fillRect/>
          </a:stretch>
        </p:blipFill>
        <p:spPr>
          <a:xfrm rot="19981918">
            <a:off x="5484525" y="3888807"/>
            <a:ext cx="2448272" cy="175334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47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800" decel="100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800" decel="100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800" decel="100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800" decel="100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332656"/>
            <a:ext cx="8712968" cy="1143000"/>
          </a:xfrm>
        </p:spPr>
        <p:txBody>
          <a:bodyPr>
            <a:normAutofit/>
          </a:bodyPr>
          <a:lstStyle/>
          <a:p>
            <a:r>
              <a:rPr lang="ru-RU" b="0" dirty="0" smtClean="0">
                <a:solidFill>
                  <a:schemeClr val="accent1">
                    <a:lumMod val="75000"/>
                  </a:schemeClr>
                </a:solidFill>
                <a:latin typeface="Comic Sans MS" pitchFamily="66" charset="0"/>
              </a:rPr>
              <a:t>Итог  урока:</a:t>
            </a:r>
            <a:endParaRPr lang="ru-RU" b="0" dirty="0">
              <a:solidFill>
                <a:schemeClr val="accent1">
                  <a:lumMod val="75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12" name="Заголовок 1"/>
          <p:cNvSpPr txBox="1">
            <a:spLocks/>
          </p:cNvSpPr>
          <p:nvPr/>
        </p:nvSpPr>
        <p:spPr>
          <a:xfrm>
            <a:off x="403920" y="557064"/>
            <a:ext cx="8712968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/>
            <a:scene3d>
              <a:camera prst="orthographicFront"/>
              <a:lightRig rig="threePt" dir="t"/>
            </a:scene3d>
            <a:sp3d extrusionH="4445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Comic Sans MS" pitchFamily="66" charset="0"/>
                <a:ea typeface="+mj-ea"/>
                <a:cs typeface="Times New Roman" pitchFamily="18" charset="0"/>
              </a:rPr>
              <a:t>Однородные члены предложения</a:t>
            </a:r>
            <a:endParaRPr kumimoji="0" lang="ru-RU" sz="4400" b="0" i="0" u="none" strike="noStrike" kern="1200" cap="none" spc="0" normalizeH="0" baseline="0" noProof="0" dirty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uLnTx/>
              <a:uFillTx/>
              <a:latin typeface="Comic Sans MS" pitchFamily="66" charset="0"/>
              <a:ea typeface="+mj-ea"/>
              <a:cs typeface="Times New Roman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395536" y="1844824"/>
            <a:ext cx="8352928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dirty="0" smtClean="0">
                <a:solidFill>
                  <a:srgbClr val="39471D"/>
                </a:solidFill>
                <a:latin typeface="Comic Sans MS" pitchFamily="66" charset="0"/>
              </a:rPr>
              <a:t>Какие члены предложения называются однородными?</a:t>
            </a:r>
            <a:endParaRPr lang="ru-RU" sz="3200" dirty="0">
              <a:solidFill>
                <a:srgbClr val="39471D"/>
              </a:solidFill>
              <a:latin typeface="Comic Sans MS" pitchFamily="66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395536" y="3212976"/>
            <a:ext cx="8424936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dirty="0" smtClean="0">
                <a:solidFill>
                  <a:srgbClr val="39471D"/>
                </a:solidFill>
                <a:latin typeface="Comic Sans MS" pitchFamily="66" charset="0"/>
              </a:rPr>
              <a:t>Какие члены предложения могут быть однородными?</a:t>
            </a:r>
            <a:endParaRPr lang="ru-RU" sz="3200" dirty="0">
              <a:solidFill>
                <a:srgbClr val="39471D"/>
              </a:solidFill>
              <a:latin typeface="Comic Sans MS" pitchFamily="66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395536" y="4581128"/>
            <a:ext cx="7992888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 smtClean="0">
                <a:solidFill>
                  <a:srgbClr val="39471D"/>
                </a:solidFill>
                <a:latin typeface="Comic Sans MS" pitchFamily="66" charset="0"/>
              </a:rPr>
              <a:t>Как обозначаются в речи и на письме однородные члены предложения?</a:t>
            </a:r>
            <a:endParaRPr lang="ru-RU" sz="3200" dirty="0">
              <a:solidFill>
                <a:srgbClr val="39471D"/>
              </a:solidFill>
              <a:latin typeface="Comic Sans MS" pitchFamily="66" charset="0"/>
            </a:endParaRPr>
          </a:p>
        </p:txBody>
      </p:sp>
      <p:pic>
        <p:nvPicPr>
          <p:cNvPr id="16" name="Рисунок 15" descr="MH90043471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452320" y="2348880"/>
            <a:ext cx="683717" cy="683717"/>
          </a:xfrm>
          <a:prstGeom prst="rect">
            <a:avLst/>
          </a:prstGeom>
        </p:spPr>
      </p:pic>
      <p:pic>
        <p:nvPicPr>
          <p:cNvPr id="17" name="Рисунок 16" descr="MH90043471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524328" y="3717032"/>
            <a:ext cx="683717" cy="68371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7" presetClass="exit" presetSubtype="1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 tmFilter="0,0; .5, 1; 1, 1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 tmFilter="0,0; .5, 1; 1, 1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 tmFilter="0,0; .5, 1; 1, 1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500" tmFilter="0,0; .5, 1; 1, 1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3" presetClass="emph" presetSubtype="2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rgb">
                                      <p:cBhvr override="childStyle">
                                        <p:cTn id="70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12" grpId="0"/>
      <p:bldP spid="13" grpId="0"/>
      <p:bldP spid="14" grpId="0"/>
      <p:bldP spid="15" grpId="0"/>
      <p:bldP spid="15" grpId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404664"/>
            <a:ext cx="8712968" cy="1143000"/>
          </a:xfrm>
        </p:spPr>
        <p:txBody>
          <a:bodyPr>
            <a:normAutofit/>
          </a:bodyPr>
          <a:lstStyle/>
          <a:p>
            <a:r>
              <a:rPr lang="ru-RU" b="0" dirty="0" smtClean="0">
                <a:solidFill>
                  <a:schemeClr val="accent1">
                    <a:lumMod val="75000"/>
                  </a:schemeClr>
                </a:solidFill>
                <a:latin typeface="Comic Sans MS" pitchFamily="66" charset="0"/>
              </a:rPr>
              <a:t>Домашнее задание:</a:t>
            </a:r>
            <a:endParaRPr lang="ru-RU" b="0" dirty="0">
              <a:solidFill>
                <a:schemeClr val="accent1">
                  <a:lumMod val="75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12" name="AutoShape 3"/>
          <p:cNvSpPr>
            <a:spLocks noChangeArrowheads="1"/>
          </p:cNvSpPr>
          <p:nvPr/>
        </p:nvSpPr>
        <p:spPr bwMode="auto">
          <a:xfrm>
            <a:off x="611560" y="3789040"/>
            <a:ext cx="1725141" cy="527373"/>
          </a:xfrm>
          <a:prstGeom prst="flowChartProcess">
            <a:avLst/>
          </a:prstGeom>
          <a:solidFill>
            <a:srgbClr val="FFFFFF"/>
          </a:solidFill>
          <a:ln w="127000">
            <a:solidFill>
              <a:srgbClr val="0070C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3" name="AutoShape 9"/>
          <p:cNvSpPr>
            <a:spLocks noChangeShapeType="1"/>
          </p:cNvSpPr>
          <p:nvPr/>
        </p:nvSpPr>
        <p:spPr bwMode="auto">
          <a:xfrm flipH="1">
            <a:off x="1043608" y="2996952"/>
            <a:ext cx="648072" cy="554360"/>
          </a:xfrm>
          <a:prstGeom prst="straightConnector1">
            <a:avLst/>
          </a:prstGeom>
          <a:noFill/>
          <a:ln w="127000">
            <a:solidFill>
              <a:srgbClr val="FF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4" name="AutoShape 8"/>
          <p:cNvSpPr>
            <a:spLocks noChangeShapeType="1"/>
          </p:cNvSpPr>
          <p:nvPr/>
        </p:nvSpPr>
        <p:spPr bwMode="auto">
          <a:xfrm>
            <a:off x="1115616" y="2996952"/>
            <a:ext cx="520452" cy="554360"/>
          </a:xfrm>
          <a:prstGeom prst="straightConnector1">
            <a:avLst/>
          </a:prstGeom>
          <a:noFill/>
          <a:ln w="127000">
            <a:solidFill>
              <a:srgbClr val="FF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5" name="WordArt 7"/>
          <p:cNvSpPr>
            <a:spLocks noChangeArrowheads="1" noChangeShapeType="1" noTextEdit="1"/>
          </p:cNvSpPr>
          <p:nvPr/>
        </p:nvSpPr>
        <p:spPr bwMode="auto">
          <a:xfrm>
            <a:off x="2555776" y="3212976"/>
            <a:ext cx="885825" cy="1905769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0"/>
            <a:r>
              <a:rPr lang="ru-RU" sz="9600" kern="10" spc="0" dirty="0" smtClean="0">
                <a:ln w="9525">
                  <a:solidFill>
                    <a:srgbClr val="0F243E"/>
                  </a:solidFill>
                  <a:round/>
                  <a:headEnd/>
                  <a:tailEnd/>
                </a:ln>
                <a:solidFill>
                  <a:srgbClr val="17365D"/>
                </a:solidFill>
                <a:effectLst>
                  <a:outerShdw dist="91581" dir="2021404" algn="ctr" rotWithShape="0">
                    <a:srgbClr val="B2B2B2">
                      <a:alpha val="50000"/>
                    </a:srgbClr>
                  </a:outerShdw>
                </a:effectLst>
                <a:cs typeface="Mongolian Baiti"/>
              </a:rPr>
              <a:t>?</a:t>
            </a:r>
            <a:endParaRPr lang="ru-RU" sz="9600" kern="10" spc="0" dirty="0">
              <a:ln w="9525">
                <a:solidFill>
                  <a:srgbClr val="0F243E"/>
                </a:solidFill>
                <a:round/>
                <a:headEnd/>
                <a:tailEnd/>
              </a:ln>
              <a:solidFill>
                <a:srgbClr val="17365D"/>
              </a:solidFill>
              <a:effectLst>
                <a:outerShdw dist="91581" dir="2021404" algn="ctr" rotWithShape="0">
                  <a:srgbClr val="B2B2B2">
                    <a:alpha val="50000"/>
                  </a:srgbClr>
                </a:outerShdw>
              </a:effectLst>
              <a:cs typeface="Mongolian Baiti"/>
            </a:endParaRPr>
          </a:p>
        </p:txBody>
      </p:sp>
      <p:sp>
        <p:nvSpPr>
          <p:cNvPr id="16" name="AutoShape 11"/>
          <p:cNvSpPr>
            <a:spLocks noChangeShapeType="1"/>
          </p:cNvSpPr>
          <p:nvPr/>
        </p:nvSpPr>
        <p:spPr bwMode="auto">
          <a:xfrm flipV="1">
            <a:off x="3707904" y="3140968"/>
            <a:ext cx="1440160" cy="432048"/>
          </a:xfrm>
          <a:prstGeom prst="straightConnector1">
            <a:avLst/>
          </a:prstGeom>
          <a:noFill/>
          <a:ln w="127000">
            <a:solidFill>
              <a:srgbClr val="FF0000"/>
            </a:solidFill>
            <a:round/>
            <a:headEnd/>
            <a:tailEnd type="arrow" w="med" len="med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7" name="AutoShape 10"/>
          <p:cNvSpPr>
            <a:spLocks noChangeShapeType="1"/>
          </p:cNvSpPr>
          <p:nvPr/>
        </p:nvSpPr>
        <p:spPr bwMode="auto">
          <a:xfrm flipV="1">
            <a:off x="3779912" y="3815327"/>
            <a:ext cx="1584176" cy="117728"/>
          </a:xfrm>
          <a:prstGeom prst="straightConnector1">
            <a:avLst/>
          </a:prstGeom>
          <a:noFill/>
          <a:ln w="127000">
            <a:solidFill>
              <a:srgbClr val="FF0000"/>
            </a:solidFill>
            <a:round/>
            <a:headEnd/>
            <a:tailEnd type="arrow" w="med" len="med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8" name="AutoShape 12"/>
          <p:cNvSpPr>
            <a:spLocks noChangeShapeType="1"/>
          </p:cNvSpPr>
          <p:nvPr/>
        </p:nvSpPr>
        <p:spPr bwMode="auto">
          <a:xfrm>
            <a:off x="3779912" y="4149080"/>
            <a:ext cx="1512168" cy="504056"/>
          </a:xfrm>
          <a:prstGeom prst="straightConnector1">
            <a:avLst/>
          </a:prstGeom>
          <a:noFill/>
          <a:ln w="127000">
            <a:solidFill>
              <a:srgbClr val="FF0000"/>
            </a:solidFill>
            <a:round/>
            <a:headEnd/>
            <a:tailEnd type="arrow" w="med" len="med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9" name="AutoShape 12"/>
          <p:cNvSpPr>
            <a:spLocks noChangeShapeType="1"/>
          </p:cNvSpPr>
          <p:nvPr/>
        </p:nvSpPr>
        <p:spPr bwMode="auto">
          <a:xfrm>
            <a:off x="3707904" y="4509121"/>
            <a:ext cx="1224136" cy="936104"/>
          </a:xfrm>
          <a:prstGeom prst="straightConnector1">
            <a:avLst/>
          </a:prstGeom>
          <a:noFill/>
          <a:ln w="127000">
            <a:solidFill>
              <a:srgbClr val="FF0000"/>
            </a:solidFill>
            <a:round/>
            <a:headEnd/>
            <a:tailEnd type="arrow" w="med" len="med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0" name="Oval 5"/>
          <p:cNvSpPr>
            <a:spLocks noChangeArrowheads="1"/>
          </p:cNvSpPr>
          <p:nvPr/>
        </p:nvSpPr>
        <p:spPr bwMode="auto">
          <a:xfrm>
            <a:off x="5508104" y="3429000"/>
            <a:ext cx="819422" cy="803920"/>
          </a:xfrm>
          <a:prstGeom prst="ellipse">
            <a:avLst/>
          </a:prstGeom>
          <a:solidFill>
            <a:srgbClr val="FFFFFF"/>
          </a:solidFill>
          <a:ln w="127000">
            <a:solidFill>
              <a:srgbClr val="0070C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1" name="Oval 5"/>
          <p:cNvSpPr>
            <a:spLocks noChangeArrowheads="1"/>
          </p:cNvSpPr>
          <p:nvPr/>
        </p:nvSpPr>
        <p:spPr bwMode="auto">
          <a:xfrm>
            <a:off x="5292080" y="2420888"/>
            <a:ext cx="819422" cy="803920"/>
          </a:xfrm>
          <a:prstGeom prst="ellipse">
            <a:avLst/>
          </a:prstGeom>
          <a:solidFill>
            <a:srgbClr val="FFFFFF"/>
          </a:solidFill>
          <a:ln w="127000">
            <a:solidFill>
              <a:srgbClr val="0070C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2" name="Oval 5"/>
          <p:cNvSpPr>
            <a:spLocks noChangeArrowheads="1"/>
          </p:cNvSpPr>
          <p:nvPr/>
        </p:nvSpPr>
        <p:spPr bwMode="auto">
          <a:xfrm>
            <a:off x="5436096" y="4437112"/>
            <a:ext cx="819422" cy="803920"/>
          </a:xfrm>
          <a:prstGeom prst="ellipse">
            <a:avLst/>
          </a:prstGeom>
          <a:solidFill>
            <a:srgbClr val="FFFFFF"/>
          </a:solidFill>
          <a:ln w="127000">
            <a:solidFill>
              <a:srgbClr val="0070C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3" name="Oval 5"/>
          <p:cNvSpPr>
            <a:spLocks noChangeArrowheads="1"/>
          </p:cNvSpPr>
          <p:nvPr/>
        </p:nvSpPr>
        <p:spPr bwMode="auto">
          <a:xfrm>
            <a:off x="5076056" y="5373216"/>
            <a:ext cx="819422" cy="803920"/>
          </a:xfrm>
          <a:prstGeom prst="ellipse">
            <a:avLst/>
          </a:prstGeom>
          <a:solidFill>
            <a:srgbClr val="FFFFFF"/>
          </a:solidFill>
          <a:ln w="127000">
            <a:solidFill>
              <a:srgbClr val="0070C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5" name="TextBox 24"/>
          <p:cNvSpPr txBox="1"/>
          <p:nvPr/>
        </p:nvSpPr>
        <p:spPr>
          <a:xfrm>
            <a:off x="395536" y="1484784"/>
            <a:ext cx="7952818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>
                <a:solidFill>
                  <a:srgbClr val="39471D"/>
                </a:solidFill>
                <a:latin typeface="Comic Sans MS" pitchFamily="66" charset="0"/>
              </a:rPr>
              <a:t>Составьте три предложения с однородными </a:t>
            </a:r>
          </a:p>
          <a:p>
            <a:r>
              <a:rPr lang="ru-RU" sz="2800" dirty="0" smtClean="0">
                <a:solidFill>
                  <a:srgbClr val="39471D"/>
                </a:solidFill>
                <a:latin typeface="Comic Sans MS" pitchFamily="66" charset="0"/>
              </a:rPr>
              <a:t>членами, используя словарные слова.</a:t>
            </a:r>
            <a:endParaRPr lang="ru-RU" sz="2800" dirty="0">
              <a:solidFill>
                <a:srgbClr val="39471D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7600"/>
                            </p:stCondLst>
                            <p:childTnLst>
                              <p:par>
                                <p:cTn id="11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4" grpId="0" animBg="1"/>
      <p:bldP spid="15" grpId="0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FF0000"/>
                </a:solidFill>
                <a:latin typeface="Comic Sans MS" pitchFamily="66" charset="0"/>
              </a:rPr>
              <a:t>Спасибо за работу!</a:t>
            </a:r>
            <a:endParaRPr lang="ru-RU" dirty="0">
              <a:solidFill>
                <a:srgbClr val="FF0000"/>
              </a:solidFill>
              <a:latin typeface="Comic Sans MS" pitchFamily="66" charset="0"/>
            </a:endParaRPr>
          </a:p>
        </p:txBody>
      </p:sp>
      <p:pic>
        <p:nvPicPr>
          <p:cNvPr id="7" name="Рисунок 6" descr="136de839766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667000" y="1524000"/>
            <a:ext cx="3810000" cy="3810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250"/>
                            </p:stCondLst>
                            <p:childTnLst>
                              <p:par>
                                <p:cTn id="13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800" decel="100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11560" y="332656"/>
            <a:ext cx="7772400" cy="1296144"/>
          </a:xfrm>
        </p:spPr>
        <p:txBody>
          <a:bodyPr>
            <a:normAutofit lnSpcReduction="10000"/>
          </a:bodyPr>
          <a:lstStyle/>
          <a:p>
            <a:pPr algn="ctr"/>
            <a:r>
              <a:rPr lang="ru-RU" sz="3600" b="0" i="1" dirty="0" smtClean="0">
                <a:latin typeface="Monotype Corsiva" pitchFamily="66" charset="0"/>
              </a:rPr>
              <a:t>Четырнадцатое  марта.</a:t>
            </a:r>
          </a:p>
          <a:p>
            <a:pPr algn="ctr"/>
            <a:r>
              <a:rPr lang="ru-RU" sz="3600" b="0" i="1" dirty="0" smtClean="0">
                <a:latin typeface="Monotype Corsiva" pitchFamily="66" charset="0"/>
              </a:rPr>
              <a:t>Классная  работа.</a:t>
            </a:r>
            <a:endParaRPr lang="ru-RU" sz="3600" b="0" i="1" dirty="0">
              <a:latin typeface="Monotype Corsiva" pitchFamily="66" charset="0"/>
            </a:endParaRPr>
          </a:p>
        </p:txBody>
      </p:sp>
      <p:pic>
        <p:nvPicPr>
          <p:cNvPr id="4" name="Рисунок 3" descr="сканирование0001.jpg"/>
          <p:cNvPicPr>
            <a:picLocks noChangeAspect="1"/>
          </p:cNvPicPr>
          <p:nvPr/>
        </p:nvPicPr>
        <p:blipFill>
          <a:blip r:embed="rId2" cstate="print"/>
          <a:srcRect l="6076" t="51050" r="9214" b="4851"/>
          <a:stretch>
            <a:fillRect/>
          </a:stretch>
        </p:blipFill>
        <p:spPr>
          <a:xfrm rot="5400000">
            <a:off x="1717355" y="1603125"/>
            <a:ext cx="1388570" cy="2160000"/>
          </a:xfrm>
          <a:prstGeom prst="rect">
            <a:avLst/>
          </a:prstGeom>
        </p:spPr>
      </p:pic>
      <p:pic>
        <p:nvPicPr>
          <p:cNvPr id="5" name="Рисунок 4" descr="сканирование0001.jpg"/>
          <p:cNvPicPr>
            <a:picLocks noChangeAspect="1"/>
          </p:cNvPicPr>
          <p:nvPr/>
        </p:nvPicPr>
        <p:blipFill>
          <a:blip r:embed="rId3" cstate="print"/>
          <a:srcRect l="6076" t="4851" r="9214" b="48950"/>
          <a:stretch>
            <a:fillRect/>
          </a:stretch>
        </p:blipFill>
        <p:spPr>
          <a:xfrm rot="5400000">
            <a:off x="5853370" y="1643574"/>
            <a:ext cx="1325452" cy="2160000"/>
          </a:xfrm>
          <a:prstGeom prst="rect">
            <a:avLst/>
          </a:prstGeom>
        </p:spPr>
      </p:pic>
      <p:pic>
        <p:nvPicPr>
          <p:cNvPr id="6" name="Рисунок 5" descr="сканирование0001.jpg"/>
          <p:cNvPicPr>
            <a:picLocks noChangeAspect="1"/>
          </p:cNvPicPr>
          <p:nvPr/>
        </p:nvPicPr>
        <p:blipFill>
          <a:blip r:embed="rId4" cstate="print"/>
          <a:srcRect l="6076" t="5901" r="6076" b="4851"/>
          <a:stretch>
            <a:fillRect/>
          </a:stretch>
        </p:blipFill>
        <p:spPr>
          <a:xfrm rot="5400000">
            <a:off x="1240486" y="2872082"/>
            <a:ext cx="830100" cy="2520000"/>
          </a:xfrm>
          <a:prstGeom prst="rect">
            <a:avLst/>
          </a:prstGeom>
        </p:spPr>
      </p:pic>
      <p:pic>
        <p:nvPicPr>
          <p:cNvPr id="9" name="Рисунок 8" descr="сканирование0001.jpg"/>
          <p:cNvPicPr>
            <a:picLocks noChangeAspect="1"/>
          </p:cNvPicPr>
          <p:nvPr/>
        </p:nvPicPr>
        <p:blipFill>
          <a:blip r:embed="rId4" cstate="print"/>
          <a:srcRect l="6076" t="5901" r="6076" b="4851"/>
          <a:stretch>
            <a:fillRect/>
          </a:stretch>
        </p:blipFill>
        <p:spPr>
          <a:xfrm rot="5400000">
            <a:off x="3760766" y="2872082"/>
            <a:ext cx="830100" cy="2520000"/>
          </a:xfrm>
          <a:prstGeom prst="rect">
            <a:avLst/>
          </a:prstGeom>
        </p:spPr>
      </p:pic>
      <p:pic>
        <p:nvPicPr>
          <p:cNvPr id="10" name="Рисунок 9" descr="сканирование0001.jpg"/>
          <p:cNvPicPr>
            <a:picLocks noChangeAspect="1"/>
          </p:cNvPicPr>
          <p:nvPr/>
        </p:nvPicPr>
        <p:blipFill>
          <a:blip r:embed="rId4" cstate="print"/>
          <a:srcRect l="6076" t="5901" r="6076" b="4851"/>
          <a:stretch>
            <a:fillRect/>
          </a:stretch>
        </p:blipFill>
        <p:spPr>
          <a:xfrm rot="5400000">
            <a:off x="6209038" y="2872082"/>
            <a:ext cx="830100" cy="2520000"/>
          </a:xfrm>
          <a:prstGeom prst="rect">
            <a:avLst/>
          </a:prstGeom>
        </p:spPr>
      </p:pic>
      <p:pic>
        <p:nvPicPr>
          <p:cNvPr id="11" name="Picture 5" descr="Рисунок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83568" y="5157192"/>
            <a:ext cx="1168400" cy="145256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400"/>
                            </p:stCondLst>
                            <p:childTnLst>
                              <p:par>
                                <p:cTn id="13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 tmFilter="0,0; .5, 1; 1, 1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000"/>
                            </p:stCondLst>
                            <p:childTnLst>
                              <p:par>
                                <p:cTn id="34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000"/>
                            </p:stCondLst>
                            <p:childTnLst>
                              <p:par>
                                <p:cTn id="47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f3617e4f5099.jp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8111" r="55222" b="49537"/>
          <a:stretch>
            <a:fillRect/>
          </a:stretch>
        </p:blipFill>
        <p:spPr>
          <a:xfrm>
            <a:off x="467544" y="260648"/>
            <a:ext cx="1571636" cy="1562112"/>
          </a:xfrm>
          <a:prstGeom prst="rect">
            <a:avLst/>
          </a:prstGeom>
        </p:spPr>
      </p:pic>
      <p:pic>
        <p:nvPicPr>
          <p:cNvPr id="5" name="Рисунок 4" descr="f3617e4f5099.jp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35000" t="50770" r="35000" b="769"/>
          <a:stretch>
            <a:fillRect/>
          </a:stretch>
        </p:blipFill>
        <p:spPr>
          <a:xfrm>
            <a:off x="7380312" y="476672"/>
            <a:ext cx="1285884" cy="1500198"/>
          </a:xfrm>
          <a:prstGeom prst="rect">
            <a:avLst/>
          </a:prstGeom>
        </p:spPr>
      </p:pic>
      <p:pic>
        <p:nvPicPr>
          <p:cNvPr id="6" name="Рисунок 5" descr="MC900432629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436096" y="476672"/>
            <a:ext cx="1714500" cy="1714500"/>
          </a:xfrm>
          <a:prstGeom prst="rect">
            <a:avLst/>
          </a:prstGeom>
        </p:spPr>
      </p:pic>
      <p:sp>
        <p:nvSpPr>
          <p:cNvPr id="7" name="Выноска-облако 6"/>
          <p:cNvSpPr/>
          <p:nvPr/>
        </p:nvSpPr>
        <p:spPr>
          <a:xfrm rot="12533921">
            <a:off x="747626" y="1510965"/>
            <a:ext cx="6715656" cy="4824536"/>
          </a:xfrm>
          <a:prstGeom prst="cloudCallout">
            <a:avLst/>
          </a:prstGeom>
          <a:solidFill>
            <a:srgbClr val="D2F9B5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 rot="1092543">
            <a:off x="1164636" y="2829084"/>
            <a:ext cx="6220417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dirty="0" smtClean="0"/>
              <a:t>в первую команду записались Света Катя Вася Женя Толик Наташа записались во вторую команду</a:t>
            </a:r>
            <a:endParaRPr lang="ru-RU" sz="36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00"/>
                            </p:stCondLst>
                            <p:childTnLst>
                              <p:par>
                                <p:cTn id="27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 tmFilter="0,0; .5, 1; 1, 1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323528" y="1196752"/>
            <a:ext cx="8640960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800" dirty="0" smtClean="0">
                <a:latin typeface="Monotype Corsiva" pitchFamily="66" charset="0"/>
              </a:rPr>
              <a:t>В первую команду записались Света</a:t>
            </a:r>
            <a:r>
              <a:rPr lang="ru-RU" sz="4800" dirty="0" smtClean="0">
                <a:solidFill>
                  <a:srgbClr val="FF0000"/>
                </a:solidFill>
                <a:latin typeface="Monotype Corsiva" pitchFamily="66" charset="0"/>
              </a:rPr>
              <a:t>,</a:t>
            </a:r>
            <a:r>
              <a:rPr lang="ru-RU" sz="4800" dirty="0" smtClean="0">
                <a:latin typeface="Monotype Corsiva" pitchFamily="66" charset="0"/>
              </a:rPr>
              <a:t> Катя</a:t>
            </a:r>
            <a:r>
              <a:rPr lang="ru-RU" sz="4800" dirty="0" smtClean="0">
                <a:solidFill>
                  <a:srgbClr val="FF0000"/>
                </a:solidFill>
                <a:latin typeface="Monotype Corsiva" pitchFamily="66" charset="0"/>
              </a:rPr>
              <a:t>,</a:t>
            </a:r>
            <a:r>
              <a:rPr lang="ru-RU" sz="4800" dirty="0" smtClean="0">
                <a:latin typeface="Monotype Corsiva" pitchFamily="66" charset="0"/>
              </a:rPr>
              <a:t> Вася. </a:t>
            </a:r>
          </a:p>
          <a:p>
            <a:endParaRPr lang="ru-RU" sz="4800" dirty="0" smtClean="0">
              <a:latin typeface="Monotype Corsiva" pitchFamily="66" charset="0"/>
            </a:endParaRPr>
          </a:p>
          <a:p>
            <a:r>
              <a:rPr lang="ru-RU" sz="4800" dirty="0" smtClean="0">
                <a:latin typeface="Monotype Corsiva" pitchFamily="66" charset="0"/>
              </a:rPr>
              <a:t>Женя</a:t>
            </a:r>
            <a:r>
              <a:rPr lang="ru-RU" sz="4800" dirty="0" smtClean="0">
                <a:solidFill>
                  <a:srgbClr val="FF0000"/>
                </a:solidFill>
                <a:latin typeface="Monotype Corsiva" pitchFamily="66" charset="0"/>
              </a:rPr>
              <a:t>,</a:t>
            </a:r>
            <a:r>
              <a:rPr lang="ru-RU" sz="4800" dirty="0" smtClean="0">
                <a:latin typeface="Monotype Corsiva" pitchFamily="66" charset="0"/>
              </a:rPr>
              <a:t> Толик</a:t>
            </a:r>
            <a:r>
              <a:rPr lang="ru-RU" sz="4800" dirty="0" smtClean="0">
                <a:solidFill>
                  <a:srgbClr val="FF0000"/>
                </a:solidFill>
                <a:latin typeface="Monotype Corsiva" pitchFamily="66" charset="0"/>
              </a:rPr>
              <a:t>,</a:t>
            </a:r>
            <a:r>
              <a:rPr lang="ru-RU" sz="4800" dirty="0" smtClean="0">
                <a:latin typeface="Monotype Corsiva" pitchFamily="66" charset="0"/>
              </a:rPr>
              <a:t> Наташа записались во вторую команду.</a:t>
            </a:r>
            <a:endParaRPr lang="ru-RU" sz="4800" dirty="0">
              <a:latin typeface="Monotype Corsiva" pitchFamily="66" charset="0"/>
            </a:endParaRPr>
          </a:p>
        </p:txBody>
      </p:sp>
      <p:pic>
        <p:nvPicPr>
          <p:cNvPr id="5" name="Picture 6" descr="Рисунок3я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99992" y="4797152"/>
            <a:ext cx="1808076" cy="1876489"/>
          </a:xfrm>
          <a:prstGeom prst="rect">
            <a:avLst/>
          </a:prstGeom>
          <a:noFill/>
        </p:spPr>
      </p:pic>
      <p:cxnSp>
        <p:nvCxnSpPr>
          <p:cNvPr id="7" name="Прямая соединительная линия 6"/>
          <p:cNvCxnSpPr/>
          <p:nvPr/>
        </p:nvCxnSpPr>
        <p:spPr>
          <a:xfrm>
            <a:off x="7380312" y="1916832"/>
            <a:ext cx="1440160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/>
          <p:cNvCxnSpPr/>
          <p:nvPr/>
        </p:nvCxnSpPr>
        <p:spPr>
          <a:xfrm>
            <a:off x="395536" y="2636912"/>
            <a:ext cx="1440160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/>
          <p:cNvCxnSpPr/>
          <p:nvPr/>
        </p:nvCxnSpPr>
        <p:spPr>
          <a:xfrm>
            <a:off x="1979712" y="2636912"/>
            <a:ext cx="1440160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4716016" y="2060848"/>
            <a:ext cx="2448272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/>
          <p:cNvCxnSpPr/>
          <p:nvPr/>
        </p:nvCxnSpPr>
        <p:spPr>
          <a:xfrm>
            <a:off x="4716016" y="1916832"/>
            <a:ext cx="2448272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/>
          <p:cNvCxnSpPr/>
          <p:nvPr/>
        </p:nvCxnSpPr>
        <p:spPr>
          <a:xfrm>
            <a:off x="5940152" y="4221088"/>
            <a:ext cx="2448272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/>
          <p:cNvCxnSpPr/>
          <p:nvPr/>
        </p:nvCxnSpPr>
        <p:spPr>
          <a:xfrm>
            <a:off x="5940152" y="4077072"/>
            <a:ext cx="2448272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3851920" y="4077072"/>
            <a:ext cx="1944216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единительная линия 17"/>
          <p:cNvCxnSpPr/>
          <p:nvPr/>
        </p:nvCxnSpPr>
        <p:spPr>
          <a:xfrm>
            <a:off x="1979712" y="4077072"/>
            <a:ext cx="1512168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единительная линия 18"/>
          <p:cNvCxnSpPr/>
          <p:nvPr/>
        </p:nvCxnSpPr>
        <p:spPr>
          <a:xfrm>
            <a:off x="323528" y="4077072"/>
            <a:ext cx="1440160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Заголовок 1"/>
          <p:cNvSpPr>
            <a:spLocks noGrp="1"/>
          </p:cNvSpPr>
          <p:nvPr>
            <p:ph type="title"/>
          </p:nvPr>
        </p:nvSpPr>
        <p:spPr>
          <a:xfrm>
            <a:off x="251520" y="404664"/>
            <a:ext cx="8712968" cy="1143000"/>
          </a:xfrm>
        </p:spPr>
        <p:txBody>
          <a:bodyPr>
            <a:normAutofit fontScale="90000"/>
          </a:bodyPr>
          <a:lstStyle/>
          <a:p>
            <a:r>
              <a:rPr lang="ru-RU" b="0" dirty="0" smtClean="0">
                <a:solidFill>
                  <a:schemeClr val="accent1">
                    <a:lumMod val="75000"/>
                  </a:schemeClr>
                </a:solidFill>
                <a:latin typeface="Comic Sans MS" pitchFamily="66" charset="0"/>
              </a:rPr>
              <a:t>Однородные члены предложения</a:t>
            </a:r>
            <a:endParaRPr lang="ru-RU" b="0" dirty="0">
              <a:solidFill>
                <a:schemeClr val="accent1">
                  <a:lumMod val="75000"/>
                </a:schemeClr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8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5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0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5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0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5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72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2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404664"/>
            <a:ext cx="8712968" cy="1143000"/>
          </a:xfrm>
        </p:spPr>
        <p:txBody>
          <a:bodyPr>
            <a:normAutofit fontScale="90000"/>
          </a:bodyPr>
          <a:lstStyle/>
          <a:p>
            <a:r>
              <a:rPr lang="ru-RU" b="0" dirty="0" smtClean="0">
                <a:solidFill>
                  <a:schemeClr val="accent1">
                    <a:lumMod val="75000"/>
                  </a:schemeClr>
                </a:solidFill>
                <a:latin typeface="Comic Sans MS" pitchFamily="66" charset="0"/>
              </a:rPr>
              <a:t>Однородные члены предложения</a:t>
            </a:r>
            <a:endParaRPr lang="ru-RU" b="0" dirty="0">
              <a:solidFill>
                <a:schemeClr val="accent1">
                  <a:lumMod val="75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95536" y="1844824"/>
            <a:ext cx="8352928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dirty="0" smtClean="0">
                <a:solidFill>
                  <a:srgbClr val="174D25"/>
                </a:solidFill>
                <a:latin typeface="Comic Sans MS" pitchFamily="66" charset="0"/>
              </a:rPr>
              <a:t>Какие члены предложения называются однородными?</a:t>
            </a:r>
            <a:endParaRPr lang="ru-RU" sz="3200" dirty="0">
              <a:solidFill>
                <a:srgbClr val="174D25"/>
              </a:solidFill>
              <a:latin typeface="Comic Sans MS" pitchFamily="66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95536" y="3212976"/>
            <a:ext cx="8424936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dirty="0" smtClean="0">
                <a:solidFill>
                  <a:srgbClr val="39471D"/>
                </a:solidFill>
                <a:latin typeface="Comic Sans MS" pitchFamily="66" charset="0"/>
              </a:rPr>
              <a:t>Какие члены предложения могут быть однородными?</a:t>
            </a:r>
            <a:endParaRPr lang="ru-RU" sz="3200" dirty="0">
              <a:solidFill>
                <a:srgbClr val="39471D"/>
              </a:solidFill>
              <a:latin typeface="Comic Sans MS" pitchFamily="66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95536" y="4581128"/>
            <a:ext cx="7992888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 smtClean="0">
                <a:solidFill>
                  <a:srgbClr val="174D25"/>
                </a:solidFill>
                <a:latin typeface="Comic Sans MS" pitchFamily="66" charset="0"/>
              </a:rPr>
              <a:t>Как обозначаются в речи и на письме однородные члены предложения?</a:t>
            </a:r>
            <a:endParaRPr lang="ru-RU" sz="3200" dirty="0">
              <a:solidFill>
                <a:srgbClr val="174D25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 tmFilter="0,0; .5, 1; 1, 1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404664"/>
            <a:ext cx="8712968" cy="1143000"/>
          </a:xfrm>
        </p:spPr>
        <p:txBody>
          <a:bodyPr>
            <a:normAutofit fontScale="90000"/>
          </a:bodyPr>
          <a:lstStyle/>
          <a:p>
            <a:r>
              <a:rPr lang="ru-RU" b="0" dirty="0" smtClean="0">
                <a:solidFill>
                  <a:schemeClr val="accent1">
                    <a:lumMod val="75000"/>
                  </a:schemeClr>
                </a:solidFill>
                <a:latin typeface="Comic Sans MS" pitchFamily="66" charset="0"/>
              </a:rPr>
              <a:t>Однородные члены предложения</a:t>
            </a:r>
            <a:endParaRPr lang="ru-RU" b="0" dirty="0">
              <a:solidFill>
                <a:schemeClr val="accent1">
                  <a:lumMod val="75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95536" y="1844824"/>
            <a:ext cx="8352928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dirty="0" smtClean="0">
                <a:solidFill>
                  <a:srgbClr val="174D25"/>
                </a:solidFill>
                <a:latin typeface="Comic Sans MS" pitchFamily="66" charset="0"/>
              </a:rPr>
              <a:t>Какие члены предложения называются однородными?</a:t>
            </a:r>
            <a:endParaRPr lang="ru-RU" sz="3200" dirty="0">
              <a:solidFill>
                <a:srgbClr val="174D25"/>
              </a:solidFill>
              <a:latin typeface="Comic Sans MS" pitchFamily="66" charset="0"/>
            </a:endParaRPr>
          </a:p>
        </p:txBody>
      </p:sp>
      <p:sp>
        <p:nvSpPr>
          <p:cNvPr id="1027" name="AutoShape 3"/>
          <p:cNvSpPr>
            <a:spLocks noChangeArrowheads="1"/>
          </p:cNvSpPr>
          <p:nvPr/>
        </p:nvSpPr>
        <p:spPr bwMode="auto">
          <a:xfrm>
            <a:off x="611560" y="3789040"/>
            <a:ext cx="1725141" cy="527373"/>
          </a:xfrm>
          <a:prstGeom prst="flowChartProcess">
            <a:avLst/>
          </a:prstGeom>
          <a:solidFill>
            <a:srgbClr val="FFFFFF"/>
          </a:solidFill>
          <a:ln w="127000">
            <a:solidFill>
              <a:srgbClr val="0070C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29" name="Oval 5"/>
          <p:cNvSpPr>
            <a:spLocks noChangeArrowheads="1"/>
          </p:cNvSpPr>
          <p:nvPr/>
        </p:nvSpPr>
        <p:spPr bwMode="auto">
          <a:xfrm>
            <a:off x="6156176" y="4005064"/>
            <a:ext cx="819422" cy="803920"/>
          </a:xfrm>
          <a:prstGeom prst="ellipse">
            <a:avLst/>
          </a:prstGeom>
          <a:solidFill>
            <a:srgbClr val="FFFFFF"/>
          </a:solidFill>
          <a:ln w="127000">
            <a:solidFill>
              <a:srgbClr val="0070C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31" name="WordArt 7"/>
          <p:cNvSpPr>
            <a:spLocks noChangeArrowheads="1" noChangeShapeType="1" noTextEdit="1"/>
          </p:cNvSpPr>
          <p:nvPr/>
        </p:nvSpPr>
        <p:spPr bwMode="auto">
          <a:xfrm>
            <a:off x="3203848" y="3212976"/>
            <a:ext cx="885825" cy="1905769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0"/>
            <a:r>
              <a:rPr lang="ru-RU" sz="9600" kern="10" spc="0" dirty="0" smtClean="0">
                <a:ln w="9525">
                  <a:solidFill>
                    <a:srgbClr val="0F243E"/>
                  </a:solidFill>
                  <a:round/>
                  <a:headEnd/>
                  <a:tailEnd/>
                </a:ln>
                <a:solidFill>
                  <a:srgbClr val="17365D"/>
                </a:solidFill>
                <a:effectLst>
                  <a:outerShdw dist="91581" dir="2021404" algn="ctr" rotWithShape="0">
                    <a:srgbClr val="B2B2B2">
                      <a:alpha val="50000"/>
                    </a:srgbClr>
                  </a:outerShdw>
                </a:effectLst>
                <a:cs typeface="Mongolian Baiti"/>
              </a:rPr>
              <a:t>?</a:t>
            </a:r>
            <a:endParaRPr lang="ru-RU" sz="9600" kern="10" spc="0" dirty="0">
              <a:ln w="9525">
                <a:solidFill>
                  <a:srgbClr val="0F243E"/>
                </a:solidFill>
                <a:round/>
                <a:headEnd/>
                <a:tailEnd/>
              </a:ln>
              <a:solidFill>
                <a:srgbClr val="17365D"/>
              </a:solidFill>
              <a:effectLst>
                <a:outerShdw dist="91581" dir="2021404" algn="ctr" rotWithShape="0">
                  <a:srgbClr val="B2B2B2">
                    <a:alpha val="50000"/>
                  </a:srgbClr>
                </a:outerShdw>
              </a:effectLst>
              <a:cs typeface="Mongolian Baiti"/>
            </a:endParaRPr>
          </a:p>
        </p:txBody>
      </p:sp>
      <p:sp>
        <p:nvSpPr>
          <p:cNvPr id="1032" name="AutoShape 8"/>
          <p:cNvSpPr>
            <a:spLocks noChangeShapeType="1"/>
          </p:cNvSpPr>
          <p:nvPr/>
        </p:nvSpPr>
        <p:spPr bwMode="auto">
          <a:xfrm>
            <a:off x="1115616" y="2996952"/>
            <a:ext cx="520452" cy="554360"/>
          </a:xfrm>
          <a:prstGeom prst="straightConnector1">
            <a:avLst/>
          </a:prstGeom>
          <a:noFill/>
          <a:ln w="127000">
            <a:solidFill>
              <a:srgbClr val="FF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33" name="AutoShape 9"/>
          <p:cNvSpPr>
            <a:spLocks noChangeShapeType="1"/>
          </p:cNvSpPr>
          <p:nvPr/>
        </p:nvSpPr>
        <p:spPr bwMode="auto">
          <a:xfrm flipH="1">
            <a:off x="1043608" y="2996952"/>
            <a:ext cx="648072" cy="554360"/>
          </a:xfrm>
          <a:prstGeom prst="straightConnector1">
            <a:avLst/>
          </a:prstGeom>
          <a:noFill/>
          <a:ln w="127000">
            <a:solidFill>
              <a:srgbClr val="FF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35" name="AutoShape 11"/>
          <p:cNvSpPr>
            <a:spLocks noChangeShapeType="1"/>
          </p:cNvSpPr>
          <p:nvPr/>
        </p:nvSpPr>
        <p:spPr bwMode="auto">
          <a:xfrm flipV="1">
            <a:off x="4355977" y="3212976"/>
            <a:ext cx="1152128" cy="1081286"/>
          </a:xfrm>
          <a:prstGeom prst="straightConnector1">
            <a:avLst/>
          </a:prstGeom>
          <a:noFill/>
          <a:ln w="127000">
            <a:solidFill>
              <a:srgbClr val="FF0000"/>
            </a:solidFill>
            <a:round/>
            <a:headEnd/>
            <a:tailEnd type="arrow" w="med" len="med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34" name="AutoShape 10"/>
          <p:cNvSpPr>
            <a:spLocks noChangeShapeType="1"/>
          </p:cNvSpPr>
          <p:nvPr/>
        </p:nvSpPr>
        <p:spPr bwMode="auto">
          <a:xfrm>
            <a:off x="4355976" y="4293096"/>
            <a:ext cx="1514475" cy="0"/>
          </a:xfrm>
          <a:prstGeom prst="straightConnector1">
            <a:avLst/>
          </a:prstGeom>
          <a:noFill/>
          <a:ln w="127000">
            <a:solidFill>
              <a:srgbClr val="FF0000"/>
            </a:solidFill>
            <a:round/>
            <a:headEnd/>
            <a:tailEnd type="arrow" w="med" len="med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36" name="AutoShape 12"/>
          <p:cNvSpPr>
            <a:spLocks noChangeShapeType="1"/>
          </p:cNvSpPr>
          <p:nvPr/>
        </p:nvSpPr>
        <p:spPr bwMode="auto">
          <a:xfrm>
            <a:off x="4355976" y="4293097"/>
            <a:ext cx="1224135" cy="1080119"/>
          </a:xfrm>
          <a:prstGeom prst="straightConnector1">
            <a:avLst/>
          </a:prstGeom>
          <a:noFill/>
          <a:ln w="127000">
            <a:solidFill>
              <a:srgbClr val="FF0000"/>
            </a:solidFill>
            <a:round/>
            <a:headEnd/>
            <a:tailEnd type="arrow" w="med" len="med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37" name="Rectangle 1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038" name="Rectangle 14"/>
          <p:cNvSpPr>
            <a:spLocks noChangeArrowheads="1"/>
          </p:cNvSpPr>
          <p:nvPr/>
        </p:nvSpPr>
        <p:spPr bwMode="auto">
          <a:xfrm>
            <a:off x="0" y="203285"/>
            <a:ext cx="638636" cy="5078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49263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492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Oval 5"/>
          <p:cNvSpPr>
            <a:spLocks noChangeArrowheads="1"/>
          </p:cNvSpPr>
          <p:nvPr/>
        </p:nvSpPr>
        <p:spPr bwMode="auto">
          <a:xfrm>
            <a:off x="6156176" y="2852936"/>
            <a:ext cx="819422" cy="803920"/>
          </a:xfrm>
          <a:prstGeom prst="ellipse">
            <a:avLst/>
          </a:prstGeom>
          <a:solidFill>
            <a:srgbClr val="FFFFFF"/>
          </a:solidFill>
          <a:ln w="127000">
            <a:solidFill>
              <a:srgbClr val="0070C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0" name="Oval 5"/>
          <p:cNvSpPr>
            <a:spLocks noChangeArrowheads="1"/>
          </p:cNvSpPr>
          <p:nvPr/>
        </p:nvSpPr>
        <p:spPr bwMode="auto">
          <a:xfrm>
            <a:off x="6156176" y="5085184"/>
            <a:ext cx="819422" cy="803920"/>
          </a:xfrm>
          <a:prstGeom prst="ellipse">
            <a:avLst/>
          </a:prstGeom>
          <a:solidFill>
            <a:srgbClr val="FFFFFF"/>
          </a:solidFill>
          <a:ln w="127000">
            <a:solidFill>
              <a:srgbClr val="0070C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6" name="Picture 6" descr="Рисунок3я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flipH="1">
            <a:off x="971600" y="4797152"/>
            <a:ext cx="1808076" cy="187648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0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0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0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000"/>
                            </p:stCondLst>
                            <p:childTnLst>
                              <p:par>
                                <p:cTn id="4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0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0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0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10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0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0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10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7" grpId="0" animBg="1"/>
      <p:bldP spid="1031" grpId="0"/>
      <p:bldP spid="1032" grpId="0" animBg="1"/>
      <p:bldP spid="1033" grpId="0" animBg="1"/>
      <p:bldP spid="1035" grpId="0" animBg="1"/>
      <p:bldP spid="1034" grpId="0" animBg="1"/>
      <p:bldP spid="1036" grpId="0" animBg="1"/>
      <p:bldP spid="1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404664"/>
            <a:ext cx="8712968" cy="1143000"/>
          </a:xfrm>
        </p:spPr>
        <p:txBody>
          <a:bodyPr>
            <a:normAutofit fontScale="90000"/>
          </a:bodyPr>
          <a:lstStyle/>
          <a:p>
            <a:r>
              <a:rPr lang="ru-RU" b="0" dirty="0" smtClean="0">
                <a:solidFill>
                  <a:schemeClr val="accent1">
                    <a:lumMod val="75000"/>
                  </a:schemeClr>
                </a:solidFill>
                <a:latin typeface="Comic Sans MS" pitchFamily="66" charset="0"/>
              </a:rPr>
              <a:t>Однородные члены предложения</a:t>
            </a:r>
            <a:endParaRPr lang="ru-RU" b="0" dirty="0">
              <a:solidFill>
                <a:schemeClr val="accent1">
                  <a:lumMod val="75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39552" y="1628800"/>
            <a:ext cx="8136904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dirty="0" smtClean="0">
                <a:solidFill>
                  <a:srgbClr val="174D25"/>
                </a:solidFill>
                <a:latin typeface="Comic Sans MS" pitchFamily="66" charset="0"/>
              </a:rPr>
              <a:t>Как обозначаются в речи и на письме однородные члены предложения?</a:t>
            </a:r>
            <a:endParaRPr lang="ru-RU" sz="3200" dirty="0">
              <a:solidFill>
                <a:srgbClr val="174D25"/>
              </a:solidFill>
              <a:latin typeface="Comic Sans MS" pitchFamily="66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95536" y="2780928"/>
            <a:ext cx="856895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u="wavy" dirty="0" smtClean="0">
                <a:solidFill>
                  <a:srgbClr val="39471D"/>
                </a:solidFill>
                <a:uFill>
                  <a:solidFill>
                    <a:srgbClr val="39471D"/>
                  </a:solidFill>
                </a:uFill>
                <a:latin typeface="Comic Sans MS" pitchFamily="66" charset="0"/>
              </a:rPr>
              <a:t>В речи:</a:t>
            </a:r>
            <a:r>
              <a:rPr lang="ru-RU" sz="2800" dirty="0" smtClean="0">
                <a:solidFill>
                  <a:srgbClr val="39471D"/>
                </a:solidFill>
                <a:latin typeface="Comic Sans MS" pitchFamily="66" charset="0"/>
              </a:rPr>
              <a:t> соединяются перечислительной интонацией или союзами.</a:t>
            </a:r>
            <a:endParaRPr lang="ru-RU" sz="2800" dirty="0">
              <a:solidFill>
                <a:srgbClr val="39471D"/>
              </a:solidFill>
              <a:latin typeface="Comic Sans MS" pitchFamily="66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95536" y="3861048"/>
            <a:ext cx="856895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u="wavy" dirty="0" smtClean="0">
                <a:solidFill>
                  <a:srgbClr val="39471D"/>
                </a:solidFill>
                <a:uFill>
                  <a:solidFill>
                    <a:srgbClr val="39471D"/>
                  </a:solidFill>
                </a:uFill>
                <a:latin typeface="Comic Sans MS" pitchFamily="66" charset="0"/>
              </a:rPr>
              <a:t>На письме:</a:t>
            </a:r>
            <a:r>
              <a:rPr lang="ru-RU" sz="2800" dirty="0" smtClean="0">
                <a:solidFill>
                  <a:srgbClr val="39471D"/>
                </a:solidFill>
                <a:latin typeface="Comic Sans MS" pitchFamily="66" charset="0"/>
              </a:rPr>
              <a:t> разделяются запятыми; соединяются союзом </a:t>
            </a:r>
            <a:r>
              <a:rPr lang="ru-RU" sz="2800" i="1" dirty="0" smtClean="0">
                <a:solidFill>
                  <a:srgbClr val="00B050"/>
                </a:solidFill>
                <a:latin typeface="Comic Sans MS" pitchFamily="66" charset="0"/>
              </a:rPr>
              <a:t>и</a:t>
            </a:r>
            <a:r>
              <a:rPr lang="ru-RU" sz="2800" dirty="0" smtClean="0">
                <a:solidFill>
                  <a:srgbClr val="39471D"/>
                </a:solidFill>
                <a:latin typeface="Comic Sans MS" pitchFamily="66" charset="0"/>
              </a:rPr>
              <a:t>, …</a:t>
            </a:r>
            <a:endParaRPr lang="ru-RU" sz="2800" dirty="0">
              <a:solidFill>
                <a:srgbClr val="39471D"/>
              </a:solidFill>
              <a:latin typeface="Comic Sans MS" pitchFamily="66" charset="0"/>
            </a:endParaRPr>
          </a:p>
        </p:txBody>
      </p:sp>
      <p:sp>
        <p:nvSpPr>
          <p:cNvPr id="2053" name="WordArt 5"/>
          <p:cNvSpPr>
            <a:spLocks noChangeArrowheads="1" noChangeShapeType="1" noTextEdit="1"/>
          </p:cNvSpPr>
          <p:nvPr/>
        </p:nvSpPr>
        <p:spPr bwMode="auto">
          <a:xfrm>
            <a:off x="658813" y="263525"/>
            <a:ext cx="104775" cy="1238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0"/>
            <a:endParaRPr lang="ru-RU" sz="3600" kern="10" spc="0" dirty="0">
              <a:ln w="9525">
                <a:noFill/>
                <a:round/>
                <a:headEnd/>
                <a:tailEnd/>
              </a:ln>
              <a:solidFill>
                <a:srgbClr val="336699"/>
              </a:solidFill>
              <a:effectLst>
                <a:outerShdw dist="45791" dir="2021404" algn="ctr" rotWithShape="0">
                  <a:srgbClr val="B2B2B2">
                    <a:alpha val="80000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20" name="Овал 19"/>
          <p:cNvSpPr/>
          <p:nvPr/>
        </p:nvSpPr>
        <p:spPr>
          <a:xfrm>
            <a:off x="755576" y="5013176"/>
            <a:ext cx="576064" cy="576064"/>
          </a:xfrm>
          <a:prstGeom prst="ellipse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Овал 20"/>
          <p:cNvSpPr/>
          <p:nvPr/>
        </p:nvSpPr>
        <p:spPr>
          <a:xfrm>
            <a:off x="1835696" y="5013176"/>
            <a:ext cx="576064" cy="576064"/>
          </a:xfrm>
          <a:prstGeom prst="ellipse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Овал 21"/>
          <p:cNvSpPr/>
          <p:nvPr/>
        </p:nvSpPr>
        <p:spPr>
          <a:xfrm>
            <a:off x="2843808" y="5013176"/>
            <a:ext cx="576064" cy="576064"/>
          </a:xfrm>
          <a:prstGeom prst="ellipse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Овал 22"/>
          <p:cNvSpPr/>
          <p:nvPr/>
        </p:nvSpPr>
        <p:spPr>
          <a:xfrm>
            <a:off x="3923928" y="5013176"/>
            <a:ext cx="576064" cy="576064"/>
          </a:xfrm>
          <a:prstGeom prst="ellipse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Прямоугольник 23"/>
          <p:cNvSpPr/>
          <p:nvPr/>
        </p:nvSpPr>
        <p:spPr>
          <a:xfrm>
            <a:off x="1403648" y="4941168"/>
            <a:ext cx="216024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,</a:t>
            </a:r>
            <a:endParaRPr lang="ru-RU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2483768" y="4941168"/>
            <a:ext cx="216024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,</a:t>
            </a:r>
            <a:endParaRPr lang="ru-RU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3491880" y="4941168"/>
            <a:ext cx="216024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,</a:t>
            </a:r>
            <a:endParaRPr lang="ru-RU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4644008" y="4797152"/>
            <a:ext cx="56938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и</a:t>
            </a:r>
            <a:endParaRPr lang="ru-RU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28" name="Овал 27"/>
          <p:cNvSpPr/>
          <p:nvPr/>
        </p:nvSpPr>
        <p:spPr>
          <a:xfrm>
            <a:off x="5292080" y="5013176"/>
            <a:ext cx="576064" cy="576064"/>
          </a:xfrm>
          <a:prstGeom prst="ellipse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 tmFilter="0,0; .5, 1; 1, 1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 tmFilter="0,0; .5, 1; 1, 1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900"/>
                            </p:stCondLst>
                            <p:childTnLst>
                              <p:par>
                                <p:cTn id="31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3900"/>
                            </p:stCondLst>
                            <p:childTnLst>
                              <p:par>
                                <p:cTn id="37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4900"/>
                            </p:stCondLst>
                            <p:childTnLst>
                              <p:par>
                                <p:cTn id="43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900"/>
                            </p:stCondLst>
                            <p:childTnLst>
                              <p:par>
                                <p:cTn id="49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6900"/>
                            </p:stCondLst>
                            <p:childTnLst>
                              <p:par>
                                <p:cTn id="5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7900"/>
                            </p:stCondLst>
                            <p:childTnLst>
                              <p:par>
                                <p:cTn id="61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8900"/>
                            </p:stCondLst>
                            <p:childTnLst>
                              <p:par>
                                <p:cTn id="67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9900"/>
                            </p:stCondLst>
                            <p:childTnLst>
                              <p:par>
                                <p:cTn id="73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10900"/>
                            </p:stCondLst>
                            <p:childTnLst>
                              <p:par>
                                <p:cTn id="79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20" grpId="0" animBg="1"/>
      <p:bldP spid="21" grpId="0" animBg="1"/>
      <p:bldP spid="22" grpId="0" animBg="1"/>
      <p:bldP spid="23" grpId="0" animBg="1"/>
      <p:bldP spid="24" grpId="0"/>
      <p:bldP spid="25" grpId="0"/>
      <p:bldP spid="26" grpId="0"/>
      <p:bldP spid="27" grpId="0"/>
      <p:bldP spid="2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404664"/>
            <a:ext cx="8712968" cy="1143000"/>
          </a:xfrm>
        </p:spPr>
        <p:txBody>
          <a:bodyPr>
            <a:normAutofit fontScale="90000"/>
          </a:bodyPr>
          <a:lstStyle/>
          <a:p>
            <a:r>
              <a:rPr lang="ru-RU" b="0" dirty="0" smtClean="0">
                <a:solidFill>
                  <a:schemeClr val="accent1">
                    <a:lumMod val="75000"/>
                  </a:schemeClr>
                </a:solidFill>
                <a:latin typeface="Comic Sans MS" pitchFamily="66" charset="0"/>
              </a:rPr>
              <a:t>Однородные члены предложения.</a:t>
            </a:r>
            <a:endParaRPr lang="ru-RU" b="0" dirty="0">
              <a:solidFill>
                <a:schemeClr val="accent1">
                  <a:lumMod val="75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95536" y="1772816"/>
            <a:ext cx="8424936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dirty="0" smtClean="0">
                <a:solidFill>
                  <a:srgbClr val="174D25"/>
                </a:solidFill>
                <a:latin typeface="Comic Sans MS" pitchFamily="66" charset="0"/>
              </a:rPr>
              <a:t>Какие члены предложения могут быть однородными?</a:t>
            </a:r>
            <a:endParaRPr lang="ru-RU" sz="3200" dirty="0">
              <a:solidFill>
                <a:srgbClr val="174D25"/>
              </a:solidFill>
              <a:latin typeface="Comic Sans MS" pitchFamily="66" charset="0"/>
            </a:endParaRPr>
          </a:p>
        </p:txBody>
      </p:sp>
      <p:pic>
        <p:nvPicPr>
          <p:cNvPr id="5" name="Рисунок 4" descr="MM900254500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995936" y="3645024"/>
            <a:ext cx="952500" cy="952500"/>
          </a:xfrm>
          <a:prstGeom prst="rect">
            <a:avLst/>
          </a:prstGeom>
        </p:spPr>
      </p:pic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467544" y="3213556"/>
            <a:ext cx="8473795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39471D"/>
                </a:solidFill>
                <a:effectLst/>
                <a:latin typeface="Comic Sans MS" pitchFamily="66" charset="0"/>
                <a:ea typeface="Calibri" pitchFamily="34" charset="0"/>
                <a:cs typeface="Times New Roman" pitchFamily="18" charset="0"/>
              </a:rPr>
              <a:t>1: За ночь зайчишки мои отогрелись, высохли,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rgbClr val="39471D"/>
              </a:solidFill>
              <a:effectLst/>
              <a:latin typeface="Comic Sans MS" pitchFamily="66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39471D"/>
                </a:solidFill>
                <a:effectLst/>
                <a:latin typeface="Comic Sans MS" pitchFamily="66" charset="0"/>
                <a:ea typeface="Calibri" pitchFamily="34" charset="0"/>
                <a:cs typeface="Times New Roman" pitchFamily="18" charset="0"/>
              </a:rPr>
              <a:t>    выспались и плотно наелись.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rgbClr val="39471D"/>
              </a:solidFill>
              <a:effectLst/>
              <a:latin typeface="Comic Sans MS" pitchFamily="66" charset="0"/>
              <a:cs typeface="Arial" pitchFamily="34" charset="0"/>
            </a:endParaRPr>
          </a:p>
        </p:txBody>
      </p:sp>
      <p:sp>
        <p:nvSpPr>
          <p:cNvPr id="12" name="Rectangle 1"/>
          <p:cNvSpPr>
            <a:spLocks noChangeArrowheads="1"/>
          </p:cNvSpPr>
          <p:nvPr/>
        </p:nvSpPr>
        <p:spPr bwMode="auto">
          <a:xfrm>
            <a:off x="323528" y="3212976"/>
            <a:ext cx="7781297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2800" dirty="0" smtClean="0">
                <a:solidFill>
                  <a:srgbClr val="39471D"/>
                </a:solidFill>
                <a:latin typeface="Comic Sans MS" pitchFamily="66" charset="0"/>
                <a:ea typeface="Calibri" pitchFamily="34" charset="0"/>
                <a:cs typeface="Times New Roman" pitchFamily="18" charset="0"/>
              </a:rPr>
              <a:t>2: Рабочий разложил перед собой рубанки, 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endParaRPr lang="ru-RU" sz="2800" dirty="0" smtClean="0">
              <a:solidFill>
                <a:srgbClr val="39471D"/>
              </a:solidFill>
              <a:latin typeface="Comic Sans MS" pitchFamily="66" charset="0"/>
              <a:ea typeface="Calibri" pitchFamily="34" charset="0"/>
              <a:cs typeface="Times New Roman" pitchFamily="18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2800" dirty="0" smtClean="0">
                <a:solidFill>
                  <a:srgbClr val="39471D"/>
                </a:solidFill>
                <a:latin typeface="Comic Sans MS" pitchFamily="66" charset="0"/>
                <a:ea typeface="Calibri" pitchFamily="34" charset="0"/>
                <a:cs typeface="Times New Roman" pitchFamily="18" charset="0"/>
              </a:rPr>
              <a:t>    молотки, ножи и гвозди.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rgbClr val="39471D"/>
              </a:solidFill>
              <a:effectLst/>
              <a:latin typeface="Comic Sans MS" pitchFamily="66" charset="0"/>
              <a:cs typeface="Arial" pitchFamily="34" charset="0"/>
            </a:endParaRPr>
          </a:p>
        </p:txBody>
      </p:sp>
      <p:sp>
        <p:nvSpPr>
          <p:cNvPr id="14" name="Rectangle 1"/>
          <p:cNvSpPr>
            <a:spLocks noChangeArrowheads="1"/>
          </p:cNvSpPr>
          <p:nvPr/>
        </p:nvSpPr>
        <p:spPr bwMode="auto">
          <a:xfrm>
            <a:off x="323528" y="3212976"/>
            <a:ext cx="7495963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2800" dirty="0" smtClean="0">
                <a:solidFill>
                  <a:srgbClr val="39471D"/>
                </a:solidFill>
                <a:latin typeface="Comic Sans MS" pitchFamily="66" charset="0"/>
                <a:ea typeface="Calibri" pitchFamily="34" charset="0"/>
                <a:cs typeface="Times New Roman" pitchFamily="18" charset="0"/>
              </a:rPr>
              <a:t>3: Мелькают в тумане деревни, реки, луга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endParaRPr lang="ru-RU" sz="2800" dirty="0" smtClean="0">
              <a:solidFill>
                <a:srgbClr val="39471D"/>
              </a:solidFill>
              <a:latin typeface="Comic Sans MS" pitchFamily="66" charset="0"/>
              <a:ea typeface="Calibri" pitchFamily="34" charset="0"/>
              <a:cs typeface="Times New Roman" pitchFamily="18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2800" dirty="0" smtClean="0">
                <a:solidFill>
                  <a:srgbClr val="39471D"/>
                </a:solidFill>
                <a:latin typeface="Comic Sans MS" pitchFamily="66" charset="0"/>
                <a:ea typeface="Calibri" pitchFamily="34" charset="0"/>
                <a:cs typeface="Times New Roman" pitchFamily="18" charset="0"/>
              </a:rPr>
              <a:t>    и леса.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rgbClr val="39471D"/>
              </a:solidFill>
              <a:effectLst/>
              <a:latin typeface="Comic Sans MS" pitchFamily="66" charset="0"/>
              <a:cs typeface="Arial" pitchFamily="34" charset="0"/>
            </a:endParaRPr>
          </a:p>
        </p:txBody>
      </p:sp>
      <p:sp>
        <p:nvSpPr>
          <p:cNvPr id="16" name="Rectangle 1"/>
          <p:cNvSpPr>
            <a:spLocks noChangeArrowheads="1"/>
          </p:cNvSpPr>
          <p:nvPr/>
        </p:nvSpPr>
        <p:spPr bwMode="auto">
          <a:xfrm>
            <a:off x="323528" y="3212976"/>
            <a:ext cx="8182048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2800" dirty="0" smtClean="0">
                <a:solidFill>
                  <a:srgbClr val="39471D"/>
                </a:solidFill>
                <a:latin typeface="Comic Sans MS" pitchFamily="66" charset="0"/>
                <a:ea typeface="Calibri" pitchFamily="34" charset="0"/>
                <a:cs typeface="Times New Roman" pitchFamily="18" charset="0"/>
              </a:rPr>
              <a:t>4: Зелёные, красные, синие и жёлтые шарики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endParaRPr lang="ru-RU" sz="2800" dirty="0" smtClean="0">
              <a:solidFill>
                <a:srgbClr val="39471D"/>
              </a:solidFill>
              <a:latin typeface="Comic Sans MS" pitchFamily="66" charset="0"/>
              <a:ea typeface="Calibri" pitchFamily="34" charset="0"/>
              <a:cs typeface="Times New Roman" pitchFamily="18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2800" dirty="0" smtClean="0">
                <a:solidFill>
                  <a:srgbClr val="39471D"/>
                </a:solidFill>
                <a:latin typeface="Comic Sans MS" pitchFamily="66" charset="0"/>
                <a:ea typeface="Calibri" pitchFamily="34" charset="0"/>
                <a:cs typeface="Times New Roman" pitchFamily="18" charset="0"/>
              </a:rPr>
              <a:t>    поднимались высоко в небо.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rgbClr val="39471D"/>
              </a:solidFill>
              <a:effectLst/>
              <a:latin typeface="Comic Sans MS" pitchFamily="66" charset="0"/>
              <a:cs typeface="Arial" pitchFamily="34" charset="0"/>
            </a:endParaRPr>
          </a:p>
        </p:txBody>
      </p:sp>
      <p:sp>
        <p:nvSpPr>
          <p:cNvPr id="18" name="Rectangle 1"/>
          <p:cNvSpPr>
            <a:spLocks noChangeArrowheads="1"/>
          </p:cNvSpPr>
          <p:nvPr/>
        </p:nvSpPr>
        <p:spPr bwMode="auto">
          <a:xfrm>
            <a:off x="323528" y="3212976"/>
            <a:ext cx="7797327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2800" dirty="0" smtClean="0">
                <a:solidFill>
                  <a:srgbClr val="39471D"/>
                </a:solidFill>
                <a:latin typeface="Comic Sans MS" pitchFamily="66" charset="0"/>
                <a:ea typeface="Calibri" pitchFamily="34" charset="0"/>
                <a:cs typeface="Times New Roman" pitchFamily="18" charset="0"/>
              </a:rPr>
              <a:t>5: Ребята в группе чётко, быстро, слаженно 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endParaRPr lang="ru-RU" sz="2800" dirty="0" smtClean="0">
              <a:solidFill>
                <a:srgbClr val="39471D"/>
              </a:solidFill>
              <a:latin typeface="Comic Sans MS" pitchFamily="66" charset="0"/>
              <a:ea typeface="Calibri" pitchFamily="34" charset="0"/>
              <a:cs typeface="Times New Roman" pitchFamily="18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2800" dirty="0" smtClean="0">
                <a:solidFill>
                  <a:srgbClr val="39471D"/>
                </a:solidFill>
                <a:latin typeface="Comic Sans MS" pitchFamily="66" charset="0"/>
                <a:ea typeface="Calibri" pitchFamily="34" charset="0"/>
                <a:cs typeface="Times New Roman" pitchFamily="18" charset="0"/>
              </a:rPr>
              <a:t>    и аккуратно выполняли задание.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rgbClr val="39471D"/>
              </a:solidFill>
              <a:effectLst/>
              <a:latin typeface="Comic Sans MS" pitchFamily="66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7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0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0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0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0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 tmFilter="0,0; .5, 1; 1, 1"/>
                                        <p:tgtEl>
                                          <p:spTgt spid="10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7" presetClass="exit" presetSubtype="1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33" dur="500"/>
                                        <p:tgtEl>
                                          <p:spTgt spid="10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/>
                                        <p:tgtEl>
                                          <p:spTgt spid="10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 tmFilter="0,0; .5, 1; 1, 1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7" presetClass="exit" presetSubtype="1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47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00"/>
                            </p:stCondLst>
                            <p:childTnLst>
                              <p:par>
                                <p:cTn id="51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 tmFilter="0,0; .5, 1; 1, 1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7" presetClass="exit" presetSubtype="1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61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500"/>
                            </p:stCondLst>
                            <p:childTnLst>
                              <p:par>
                                <p:cTn id="6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500" tmFilter="0,0; .5, 1; 1, 1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7" presetClass="exit" presetSubtype="1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75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500"/>
                            </p:stCondLst>
                            <p:childTnLst>
                              <p:par>
                                <p:cTn id="79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5" dur="500" tmFilter="0,0; .5, 1; 1, 1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025" grpId="0"/>
      <p:bldP spid="1025" grpId="1"/>
      <p:bldP spid="12" grpId="0"/>
      <p:bldP spid="12" grpId="1"/>
      <p:bldP spid="14" grpId="0"/>
      <p:bldP spid="14" grpId="1"/>
      <p:bldP spid="16" grpId="0"/>
      <p:bldP spid="16" grpId="1"/>
      <p:bldP spid="1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404664"/>
            <a:ext cx="8712968" cy="1143000"/>
          </a:xfrm>
        </p:spPr>
        <p:txBody>
          <a:bodyPr>
            <a:normAutofit fontScale="90000"/>
          </a:bodyPr>
          <a:lstStyle/>
          <a:p>
            <a:r>
              <a:rPr lang="ru-RU" b="0" dirty="0" smtClean="0">
                <a:solidFill>
                  <a:schemeClr val="accent1">
                    <a:lumMod val="75000"/>
                  </a:schemeClr>
                </a:solidFill>
                <a:latin typeface="Comic Sans MS" pitchFamily="66" charset="0"/>
              </a:rPr>
              <a:t>Однородные члены предложения.</a:t>
            </a:r>
            <a:endParaRPr lang="ru-RU" b="0" dirty="0">
              <a:solidFill>
                <a:schemeClr val="accent1">
                  <a:lumMod val="75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95536" y="1772816"/>
            <a:ext cx="8424936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dirty="0" smtClean="0">
                <a:solidFill>
                  <a:srgbClr val="174D25"/>
                </a:solidFill>
                <a:latin typeface="Comic Sans MS" pitchFamily="66" charset="0"/>
              </a:rPr>
              <a:t>Какие члены предложения могут быть однородными?</a:t>
            </a:r>
            <a:endParaRPr lang="ru-RU" sz="3200" dirty="0">
              <a:solidFill>
                <a:srgbClr val="174D25"/>
              </a:solidFill>
              <a:latin typeface="Comic Sans MS" pitchFamily="66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123728" y="3140968"/>
            <a:ext cx="549701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3200" dirty="0" smtClean="0">
                <a:solidFill>
                  <a:srgbClr val="39471D"/>
                </a:solidFill>
                <a:latin typeface="Comic Sans MS" pitchFamily="66" charset="0"/>
              </a:rPr>
              <a:t>Однородными могут быть:</a:t>
            </a:r>
            <a:endParaRPr lang="ru-RU" sz="3200" dirty="0">
              <a:solidFill>
                <a:srgbClr val="39471D"/>
              </a:solidFill>
              <a:latin typeface="Comic Sans MS" pitchFamily="66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83568" y="4077072"/>
            <a:ext cx="3223959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3200" dirty="0" smtClean="0">
                <a:solidFill>
                  <a:srgbClr val="39471D"/>
                </a:solidFill>
                <a:latin typeface="Comic Sans MS" pitchFamily="66" charset="0"/>
              </a:rPr>
              <a:t>главные члены</a:t>
            </a:r>
          </a:p>
          <a:p>
            <a:pPr algn="ctr"/>
            <a:r>
              <a:rPr lang="ru-RU" sz="3200" dirty="0" smtClean="0">
                <a:solidFill>
                  <a:srgbClr val="39471D"/>
                </a:solidFill>
                <a:latin typeface="Comic Sans MS" pitchFamily="66" charset="0"/>
              </a:rPr>
              <a:t>предложения </a:t>
            </a:r>
            <a:endParaRPr lang="ru-RU" sz="3200" dirty="0">
              <a:solidFill>
                <a:srgbClr val="39471D"/>
              </a:solidFill>
              <a:latin typeface="Comic Sans MS" pitchFamily="66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142562" y="4077072"/>
            <a:ext cx="4802918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3200" dirty="0" smtClean="0">
                <a:solidFill>
                  <a:srgbClr val="39471D"/>
                </a:solidFill>
                <a:latin typeface="Comic Sans MS" pitchFamily="66" charset="0"/>
              </a:rPr>
              <a:t>второстепенные члены</a:t>
            </a:r>
          </a:p>
          <a:p>
            <a:pPr algn="ctr"/>
            <a:r>
              <a:rPr lang="ru-RU" sz="3200" dirty="0" smtClean="0">
                <a:solidFill>
                  <a:srgbClr val="39471D"/>
                </a:solidFill>
                <a:latin typeface="Comic Sans MS" pitchFamily="66" charset="0"/>
              </a:rPr>
              <a:t>предложения </a:t>
            </a:r>
            <a:endParaRPr lang="ru-RU" sz="3200" dirty="0">
              <a:solidFill>
                <a:srgbClr val="39471D"/>
              </a:solidFill>
              <a:latin typeface="Comic Sans MS" pitchFamily="66" charset="0"/>
            </a:endParaRPr>
          </a:p>
        </p:txBody>
      </p:sp>
      <p:cxnSp>
        <p:nvCxnSpPr>
          <p:cNvPr id="10" name="Прямая со стрелкой 9"/>
          <p:cNvCxnSpPr/>
          <p:nvPr/>
        </p:nvCxnSpPr>
        <p:spPr>
          <a:xfrm flipH="1">
            <a:off x="2771800" y="3717032"/>
            <a:ext cx="648072" cy="36004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 стрелкой 10"/>
          <p:cNvCxnSpPr/>
          <p:nvPr/>
        </p:nvCxnSpPr>
        <p:spPr>
          <a:xfrm>
            <a:off x="6156176" y="3717032"/>
            <a:ext cx="576064" cy="432048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</p:bldLst>
  </p:timing>
</p:sld>
</file>

<file path=ppt/theme/theme1.xml><?xml version="1.0" encoding="utf-8"?>
<a:theme xmlns:a="http://schemas.openxmlformats.org/drawingml/2006/main" name="Блокнотик в линию с карандашами">
  <a:themeElements>
    <a:clrScheme name="Equity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hoenix">
      <a:fillStyleLst>
        <a:solidFill>
          <a:schemeClr val="phClr">
            <a:tint val="100000"/>
            <a:shade val="100000"/>
            <a:hueMod val="100000"/>
            <a:satMod val="100000"/>
          </a:schemeClr>
        </a:solidFill>
        <a:gradFill rotWithShape="1">
          <a:gsLst>
            <a:gs pos="0">
              <a:schemeClr val="phClr">
                <a:tint val="65000"/>
                <a:satMod val="180000"/>
              </a:schemeClr>
            </a:gs>
            <a:gs pos="50000">
              <a:schemeClr val="phClr">
                <a:tint val="40000"/>
                <a:satMod val="175000"/>
              </a:schemeClr>
            </a:gs>
            <a:gs pos="100000">
              <a:schemeClr val="phClr">
                <a:tint val="65000"/>
                <a:satMod val="180000"/>
              </a:schemeClr>
            </a:gs>
          </a:gsLst>
          <a:lin ang="0" scaled="1"/>
        </a:gradFill>
        <a:gradFill rotWithShape="1">
          <a:gsLst>
            <a:gs pos="0">
              <a:schemeClr val="phClr">
                <a:shade val="38000"/>
                <a:satMod val="150000"/>
              </a:schemeClr>
            </a:gs>
            <a:gs pos="50000">
              <a:schemeClr val="phClr">
                <a:shade val="100000"/>
                <a:satMod val="100000"/>
              </a:schemeClr>
            </a:gs>
            <a:gs pos="100000">
              <a:schemeClr val="phClr">
                <a:shade val="38000"/>
                <a:satMod val="150000"/>
              </a:schemeClr>
            </a:gs>
          </a:gsLst>
          <a:lin ang="0" scaled="1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90500" dist="78600" dir="2700000" rotWithShape="0">
              <a:srgbClr val="000000">
                <a:alpha val="35500"/>
              </a:srgbClr>
            </a:outerShdw>
          </a:effectLst>
        </a:effectStyle>
        <a:effectStyle>
          <a:effectLst>
            <a:outerShdw blurRad="190500" dist="78600" dir="2700000" rotWithShape="0">
              <a:srgbClr val="000000">
                <a:alpha val="35500"/>
              </a:srgbClr>
            </a:outerShdw>
          </a:effectLst>
        </a:effectStyle>
        <a:effectStyle>
          <a:effectLst>
            <a:outerShdw blurRad="190500" dist="78600" dir="2700000" rotWithShape="0">
              <a:srgbClr val="000000">
                <a:alpha val="3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DB7C4A6D-1BB5-4C2E-B66A-164A7EC032D5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Блокнотик в линию с карандашами</Template>
  <TotalTime>0</TotalTime>
  <Words>299</Words>
  <Application>Microsoft Office PowerPoint</Application>
  <PresentationFormat>Экран (4:3)</PresentationFormat>
  <Paragraphs>62</Paragraphs>
  <Slides>13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Блокнотик в линию с карандашами</vt:lpstr>
      <vt:lpstr>Урок русского языка</vt:lpstr>
      <vt:lpstr>Слайд 2</vt:lpstr>
      <vt:lpstr>Слайд 3</vt:lpstr>
      <vt:lpstr>Однородные члены предложения</vt:lpstr>
      <vt:lpstr>Однородные члены предложения</vt:lpstr>
      <vt:lpstr>Однородные члены предложения</vt:lpstr>
      <vt:lpstr>Однородные члены предложения</vt:lpstr>
      <vt:lpstr>Однородные члены предложения.</vt:lpstr>
      <vt:lpstr>Однородные члены предложения.</vt:lpstr>
      <vt:lpstr>Однородные члены предложения.</vt:lpstr>
      <vt:lpstr>Итог  урока:</vt:lpstr>
      <vt:lpstr>Домашнее задание:</vt:lpstr>
      <vt:lpstr>Спасибо за работу!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2012-02-26T18:00:41Z</dcterms:created>
  <dcterms:modified xsi:type="dcterms:W3CDTF">2012-03-13T17:25:00Z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TC103626429990</vt:lpwstr>
  </property>
</Properties>
</file>