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34"/>
  </p:notesMasterIdLst>
  <p:sldIdLst>
    <p:sldId id="278" r:id="rId2"/>
    <p:sldId id="279" r:id="rId3"/>
    <p:sldId id="280" r:id="rId4"/>
    <p:sldId id="281" r:id="rId5"/>
    <p:sldId id="256" r:id="rId6"/>
    <p:sldId id="257" r:id="rId7"/>
    <p:sldId id="285" r:id="rId8"/>
    <p:sldId id="261" r:id="rId9"/>
    <p:sldId id="286" r:id="rId10"/>
    <p:sldId id="263" r:id="rId11"/>
    <p:sldId id="287" r:id="rId12"/>
    <p:sldId id="277" r:id="rId13"/>
    <p:sldId id="288" r:id="rId14"/>
    <p:sldId id="267" r:id="rId15"/>
    <p:sldId id="289" r:id="rId16"/>
    <p:sldId id="269" r:id="rId17"/>
    <p:sldId id="290" r:id="rId18"/>
    <p:sldId id="271" r:id="rId19"/>
    <p:sldId id="291" r:id="rId20"/>
    <p:sldId id="275" r:id="rId21"/>
    <p:sldId id="292" r:id="rId22"/>
    <p:sldId id="293" r:id="rId23"/>
    <p:sldId id="294" r:id="rId24"/>
    <p:sldId id="296" r:id="rId25"/>
    <p:sldId id="295" r:id="rId26"/>
    <p:sldId id="303" r:id="rId27"/>
    <p:sldId id="299" r:id="rId28"/>
    <p:sldId id="304" r:id="rId29"/>
    <p:sldId id="301" r:id="rId30"/>
    <p:sldId id="306" r:id="rId31"/>
    <p:sldId id="305" r:id="rId32"/>
    <p:sldId id="284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890" autoAdjust="0"/>
    <p:restoredTop sz="90929"/>
  </p:normalViewPr>
  <p:slideViewPr>
    <p:cSldViewPr>
      <p:cViewPr varScale="1">
        <p:scale>
          <a:sx n="62" d="100"/>
          <a:sy n="62" d="100"/>
        </p:scale>
        <p:origin x="-102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97187-9141-4B12-B855-064D522164AD}" type="datetimeFigureOut">
              <a:rPr lang="ru-RU" smtClean="0"/>
              <a:pPr/>
              <a:t>12.04.2009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1DD9A-97EA-4C74-8B1C-5255CE3B8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DD9A-97EA-4C74-8B1C-5255CE3B8CFD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E9FB10-5098-4141-B225-7C8F5FC9CB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640483B-AEAA-45B0-9B46-2B239275B4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D6B266-442D-4175-AC82-14D7126F5F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D91C878-DED1-40CF-9DAC-CDDF6B9641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83BF25-1D61-4A79-B027-8962863977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DEAC1B-8C16-45A6-B169-33F10FFB8C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EB0A63B-3E7C-48D8-AA60-830452E413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EC1A82-3924-4B6E-9597-11F6065613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8856F9E-1208-4CF3-B85E-F6D181B307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8A5530F-F30E-440D-A91D-5068816C63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9E68ACB-DF64-4B41-8C3D-1711A2E497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3669AC8E-7E0F-4693-A4C3-2629C6274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frame.html?imgurl=http://ohota.ucoz.ru/losi.jpg&amp;pageurl=http://ohota.ucoz.ru/publ/9-1-0-67&amp;id=24609652&amp;iid=0&amp;imgwidth=2708&amp;imgheight=2239&amp;imgsize=278768&amp;images_links=b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8.jpeg"/><Relationship Id="rId10" Type="http://schemas.openxmlformats.org/officeDocument/2006/relationships/image" Target="../media/image28.jpeg"/><Relationship Id="rId4" Type="http://schemas.openxmlformats.org/officeDocument/2006/relationships/image" Target="../media/image24.jpeg"/><Relationship Id="rId9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go.mail.ru/frame.html?imgurl=http://ohota.ucoz.ru/losi.jpg&amp;pageurl=http://ohota.ucoz.ru/publ/9-1-0-67&amp;id=24609652&amp;iid=0&amp;imgwidth=2708&amp;imgheight=2239&amp;imgsize=278768&amp;images_links=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857760"/>
            <a:ext cx="6400800" cy="1752600"/>
          </a:xfrm>
        </p:spPr>
        <p:txBody>
          <a:bodyPr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Выполнила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Гализина</a:t>
            </a:r>
            <a:r>
              <a:rPr lang="ru-RU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М.Т.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П-54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Занятие по окружающему миру</a:t>
            </a:r>
            <a:b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для средней группы Д/с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500175"/>
            <a:ext cx="807249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"СРАВНЕНИЕ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ДОМАШНИХ И                      ДИКИХ ЖИВОТНЫХ"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goat1"/>
          <p:cNvPicPr/>
          <p:nvPr/>
        </p:nvPicPr>
        <p:blipFill>
          <a:blip r:embed="rId2"/>
          <a:srcRect l="21307" r="24712"/>
          <a:stretch>
            <a:fillRect/>
          </a:stretch>
        </p:blipFill>
        <p:spPr bwMode="auto">
          <a:xfrm>
            <a:off x="7643834" y="4857778"/>
            <a:ext cx="1500166" cy="200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3" descr="http://im0-tub.mail.ru/i?id=24609652&amp;tov=0">
            <a:hlinkClick r:id="rId3" tgtFrame="_blank"/>
          </p:cNvPr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86322"/>
            <a:ext cx="242885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71604" y="3643314"/>
            <a:ext cx="62865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6000" b="1" dirty="0" smtClean="0">
                <a:latin typeface="Arial" charset="0"/>
              </a:rPr>
              <a:t>КО</a:t>
            </a:r>
            <a:r>
              <a:rPr lang="ru-RU" sz="6000" b="1" dirty="0" smtClean="0">
                <a:solidFill>
                  <a:srgbClr val="669900"/>
                </a:solidFill>
                <a:latin typeface="Arial" charset="0"/>
              </a:rPr>
              <a:t>Ш</a:t>
            </a:r>
            <a:r>
              <a:rPr lang="ru-RU" sz="6000" b="1" dirty="0" smtClean="0">
                <a:solidFill>
                  <a:srgbClr val="336600"/>
                </a:solidFill>
                <a:latin typeface="Arial" charset="0"/>
              </a:rPr>
              <a:t>КА</a:t>
            </a:r>
            <a:endParaRPr lang="ru-RU" sz="6000" b="1" dirty="0">
              <a:solidFill>
                <a:srgbClr val="336600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714356"/>
            <a:ext cx="764386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Мордочка усатая,</a:t>
            </a:r>
            <a:b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Шубка полосатая,</a:t>
            </a:r>
            <a:b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Часто умывается,</a:t>
            </a:r>
            <a:b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с водой не знается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ОШКА"/>
          <p:cNvPicPr>
            <a:picLocks noChangeAspect="1" noChangeArrowheads="1"/>
          </p:cNvPicPr>
          <p:nvPr/>
        </p:nvPicPr>
        <p:blipFill>
          <a:blip r:embed="rId3"/>
          <a:srcRect t="4427" b="25000"/>
          <a:stretch>
            <a:fillRect/>
          </a:stretch>
        </p:blipFill>
        <p:spPr bwMode="auto">
          <a:xfrm>
            <a:off x="3657600" y="1066800"/>
            <a:ext cx="5078413" cy="5084763"/>
          </a:xfrm>
          <a:prstGeom prst="rect">
            <a:avLst/>
          </a:prstGeom>
          <a:noFill/>
        </p:spPr>
      </p:pic>
      <p:sp>
        <p:nvSpPr>
          <p:cNvPr id="10243" name="AutoShape 3"/>
          <p:cNvSpPr>
            <a:spLocks noChangeArrowheads="1"/>
          </p:cNvSpPr>
          <p:nvPr/>
        </p:nvSpPr>
        <p:spPr bwMode="auto">
          <a:xfrm flipH="1">
            <a:off x="381000" y="609600"/>
            <a:ext cx="3708400" cy="1511300"/>
          </a:xfrm>
          <a:prstGeom prst="cloudCallout">
            <a:avLst>
              <a:gd name="adj1" fmla="val -73588"/>
              <a:gd name="adj2" fmla="val 75944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ru-RU" sz="4400">
                <a:latin typeface="Arial" charset="0"/>
              </a:rPr>
              <a:t>мяу-мяу</a:t>
            </a:r>
          </a:p>
        </p:txBody>
      </p:sp>
    </p:spTree>
  </p:cSld>
  <p:clrMapOvr>
    <a:masterClrMapping/>
  </p:clrMapOvr>
  <p:transition spd="med">
    <p:sndAc>
      <p:stSnd>
        <p:snd r:embed="rId2" name="meow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643063" y="1166813"/>
            <a:ext cx="5214937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8000" b="1" dirty="0" smtClean="0">
              <a:solidFill>
                <a:srgbClr val="336600"/>
              </a:solidFill>
              <a:latin typeface="Arial" charset="0"/>
            </a:endParaRPr>
          </a:p>
          <a:p>
            <a:pPr algn="ctr"/>
            <a:endParaRPr lang="ru-RU" sz="8000" b="1" dirty="0">
              <a:solidFill>
                <a:srgbClr val="336600"/>
              </a:solidFill>
              <a:latin typeface="Arial" charset="0"/>
            </a:endParaRPr>
          </a:p>
          <a:p>
            <a:pPr algn="ctr"/>
            <a:endParaRPr lang="ru-RU" sz="8000" b="1" dirty="0" smtClean="0">
              <a:solidFill>
                <a:srgbClr val="336600"/>
              </a:solidFill>
              <a:latin typeface="Arial" charset="0"/>
            </a:endParaRPr>
          </a:p>
          <a:p>
            <a:pPr algn="ctr"/>
            <a:r>
              <a:rPr lang="ru-RU" sz="6600" b="1" dirty="0" smtClean="0">
                <a:solidFill>
                  <a:srgbClr val="669900"/>
                </a:solidFill>
                <a:latin typeface="Arial" charset="0"/>
              </a:rPr>
              <a:t>КО</a:t>
            </a:r>
            <a:r>
              <a:rPr lang="ru-RU" sz="6600" b="1" dirty="0" smtClean="0">
                <a:latin typeface="Arial" charset="0"/>
              </a:rPr>
              <a:t>РО</a:t>
            </a:r>
            <a:r>
              <a:rPr lang="ru-RU" sz="6600" b="1" dirty="0" smtClean="0">
                <a:solidFill>
                  <a:srgbClr val="336600"/>
                </a:solidFill>
                <a:latin typeface="Arial" charset="0"/>
              </a:rPr>
              <a:t>ВА</a:t>
            </a:r>
            <a:endParaRPr lang="ru-RU" sz="6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85728"/>
            <a:ext cx="814390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Сама пёстрая,</a:t>
            </a:r>
            <a:b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Ест зелёное,</a:t>
            </a:r>
            <a:b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Даёт белое.</a:t>
            </a:r>
          </a:p>
          <a:p>
            <a:endParaRPr lang="ru-RU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Голодная мычит, сытая жует,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Всем ребятам молоко дает.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ОРОВ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930" b="34634"/>
          <a:stretch>
            <a:fillRect/>
          </a:stretch>
        </p:blipFill>
        <p:spPr bwMode="auto">
          <a:xfrm>
            <a:off x="3429000" y="1828800"/>
            <a:ext cx="5327650" cy="4191000"/>
          </a:xfrm>
          <a:prstGeom prst="rect">
            <a:avLst/>
          </a:prstGeom>
          <a:noFill/>
        </p:spPr>
      </p:pic>
      <p:sp>
        <p:nvSpPr>
          <p:cNvPr id="12291" name="AutoShape 3"/>
          <p:cNvSpPr>
            <a:spLocks noChangeArrowheads="1"/>
          </p:cNvSpPr>
          <p:nvPr/>
        </p:nvSpPr>
        <p:spPr bwMode="auto">
          <a:xfrm flipH="1">
            <a:off x="228600" y="381000"/>
            <a:ext cx="3505200" cy="1728788"/>
          </a:xfrm>
          <a:prstGeom prst="cloudCallout">
            <a:avLst>
              <a:gd name="adj1" fmla="val -38273"/>
              <a:gd name="adj2" fmla="val 99491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ru-RU" sz="4400">
                <a:latin typeface="Arial" charset="0"/>
              </a:rPr>
              <a:t>му-у-у</a:t>
            </a:r>
          </a:p>
        </p:txBody>
      </p:sp>
    </p:spTree>
  </p:cSld>
  <p:clrMapOvr>
    <a:masterClrMapping/>
  </p:clrMapOvr>
  <p:transition spd="med">
    <p:sndAc>
      <p:stSnd>
        <p:snd r:embed="rId2" name="cow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152400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sz="7200" b="1" dirty="0" smtClean="0">
              <a:solidFill>
                <a:srgbClr val="336600"/>
              </a:solidFill>
              <a:latin typeface="Arial" charset="0"/>
            </a:endParaRPr>
          </a:p>
          <a:p>
            <a:pPr algn="ctr" eaLnBrk="0" hangingPunct="0"/>
            <a:endParaRPr lang="ru-RU" sz="7200" b="1" dirty="0">
              <a:solidFill>
                <a:srgbClr val="336600"/>
              </a:solidFill>
              <a:latin typeface="Arial" charset="0"/>
            </a:endParaRPr>
          </a:p>
          <a:p>
            <a:pPr algn="ctr" eaLnBrk="0" hangingPunct="0"/>
            <a:endParaRPr lang="ru-RU" sz="7200" b="1" dirty="0" smtClean="0">
              <a:solidFill>
                <a:srgbClr val="336600"/>
              </a:solidFill>
              <a:latin typeface="Arial" charset="0"/>
            </a:endParaRPr>
          </a:p>
          <a:p>
            <a:pPr algn="ctr" eaLnBrk="0" hangingPunct="0"/>
            <a:r>
              <a:rPr lang="ru-RU" sz="7200" b="1" dirty="0" smtClean="0">
                <a:solidFill>
                  <a:srgbClr val="336600"/>
                </a:solidFill>
                <a:latin typeface="Arial" charset="0"/>
              </a:rPr>
              <a:t>ЦЫ</a:t>
            </a:r>
            <a:r>
              <a:rPr lang="ru-RU" sz="7200" b="1" dirty="0" smtClean="0">
                <a:solidFill>
                  <a:srgbClr val="669900"/>
                </a:solidFill>
                <a:latin typeface="Arial" charset="0"/>
              </a:rPr>
              <a:t>П</a:t>
            </a:r>
            <a:r>
              <a:rPr lang="ru-RU" sz="7200" b="1" dirty="0" smtClean="0">
                <a:latin typeface="Arial" charset="0"/>
              </a:rPr>
              <a:t>ЛЕ</a:t>
            </a:r>
            <a:r>
              <a:rPr lang="ru-RU" sz="7200" b="1" dirty="0" smtClean="0">
                <a:solidFill>
                  <a:srgbClr val="669900"/>
                </a:solidFill>
                <a:latin typeface="Arial" charset="0"/>
              </a:rPr>
              <a:t>НО</a:t>
            </a:r>
            <a:r>
              <a:rPr lang="ru-RU" sz="7200" b="1" dirty="0" smtClean="0">
                <a:solidFill>
                  <a:srgbClr val="336600"/>
                </a:solidFill>
                <a:latin typeface="Arial" charset="0"/>
              </a:rPr>
              <a:t>К</a:t>
            </a:r>
            <a:endParaRPr lang="ru-RU" sz="7200" b="1" dirty="0">
              <a:solidFill>
                <a:srgbClr val="336600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57166"/>
            <a:ext cx="892971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Явился в жёлтой шубке:</a:t>
            </a:r>
            <a:b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— Прощайте, две скорлупки!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hick yello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81200"/>
            <a:ext cx="6324600" cy="4298950"/>
          </a:xfrm>
          <a:prstGeom prst="rect">
            <a:avLst/>
          </a:prstGeom>
          <a:noFill/>
        </p:spPr>
      </p:pic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4724400" y="533400"/>
            <a:ext cx="3810000" cy="1447800"/>
          </a:xfrm>
          <a:prstGeom prst="cloudCallout">
            <a:avLst>
              <a:gd name="adj1" fmla="val -64500"/>
              <a:gd name="adj2" fmla="val 112389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ru-RU" sz="4400">
                <a:latin typeface="Arial" charset="0"/>
              </a:rPr>
              <a:t>пи-пи-пи</a:t>
            </a:r>
          </a:p>
        </p:txBody>
      </p:sp>
    </p:spTree>
  </p:cSld>
  <p:clrMapOvr>
    <a:masterClrMapping/>
  </p:clrMapOvr>
  <p:transition spd="med">
    <p:sndAc>
      <p:stSnd>
        <p:snd r:embed="rId2" name="chick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1660525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sz="4800" b="1" dirty="0" smtClean="0">
              <a:solidFill>
                <a:srgbClr val="669900"/>
              </a:solidFill>
              <a:latin typeface="Arial" charset="0"/>
            </a:endParaRPr>
          </a:p>
          <a:p>
            <a:pPr algn="ctr" eaLnBrk="0" hangingPunct="0"/>
            <a:endParaRPr lang="ru-RU" sz="4800" b="1" dirty="0">
              <a:solidFill>
                <a:srgbClr val="669900"/>
              </a:solidFill>
              <a:latin typeface="Arial" charset="0"/>
            </a:endParaRPr>
          </a:p>
          <a:p>
            <a:pPr algn="ctr" eaLnBrk="0" hangingPunct="0"/>
            <a:endParaRPr lang="ru-RU" sz="4800" b="1" dirty="0" smtClean="0">
              <a:solidFill>
                <a:srgbClr val="669900"/>
              </a:solidFill>
              <a:latin typeface="Arial" charset="0"/>
            </a:endParaRPr>
          </a:p>
          <a:p>
            <a:pPr algn="ctr" eaLnBrk="0" hangingPunct="0"/>
            <a:endParaRPr lang="ru-RU" sz="4800" b="1" dirty="0">
              <a:solidFill>
                <a:srgbClr val="669900"/>
              </a:solidFill>
              <a:latin typeface="Arial" charset="0"/>
            </a:endParaRPr>
          </a:p>
          <a:p>
            <a:pPr algn="ctr" eaLnBrk="0" hangingPunct="0"/>
            <a:endParaRPr lang="ru-RU" sz="4800" b="1" dirty="0" smtClean="0">
              <a:solidFill>
                <a:srgbClr val="669900"/>
              </a:solidFill>
              <a:latin typeface="Arial" charset="0"/>
            </a:endParaRPr>
          </a:p>
          <a:p>
            <a:pPr algn="ctr" eaLnBrk="0" hangingPunct="0"/>
            <a:r>
              <a:rPr lang="ru-RU" sz="7200" b="1" dirty="0" smtClean="0">
                <a:solidFill>
                  <a:srgbClr val="669900"/>
                </a:solidFill>
                <a:latin typeface="Arial" charset="0"/>
              </a:rPr>
              <a:t>С</a:t>
            </a:r>
            <a:r>
              <a:rPr lang="ru-RU" sz="7200" b="1" dirty="0" smtClean="0">
                <a:solidFill>
                  <a:srgbClr val="336600"/>
                </a:solidFill>
                <a:latin typeface="Arial" charset="0"/>
              </a:rPr>
              <a:t>ВИ</a:t>
            </a:r>
            <a:r>
              <a:rPr lang="ru-RU" sz="7200" b="1" dirty="0" smtClean="0">
                <a:solidFill>
                  <a:srgbClr val="669900"/>
                </a:solidFill>
                <a:latin typeface="Arial" charset="0"/>
              </a:rPr>
              <a:t>НЬ</a:t>
            </a:r>
            <a:r>
              <a:rPr lang="ru-RU" sz="7200" b="1" dirty="0" smtClean="0">
                <a:latin typeface="Arial" charset="0"/>
              </a:rPr>
              <a:t>Я</a:t>
            </a:r>
            <a:endParaRPr lang="ru-RU" sz="7200" b="1" dirty="0">
              <a:solidFill>
                <a:srgbClr val="336600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285728"/>
            <a:ext cx="764386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Кто имеет пятачок,</a:t>
            </a:r>
            <a:b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Не зажатый в кулачок?</a:t>
            </a:r>
            <a:b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ногах его копытца.</a:t>
            </a:r>
            <a:b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Ест и пьёт он из корытца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872" b="34930"/>
          <a:stretch>
            <a:fillRect/>
          </a:stretch>
        </p:blipFill>
        <p:spPr bwMode="auto">
          <a:xfrm>
            <a:off x="1905000" y="2162175"/>
            <a:ext cx="7239000" cy="4043363"/>
          </a:xfrm>
          <a:prstGeom prst="rect">
            <a:avLst/>
          </a:prstGeom>
          <a:noFill/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 flipH="1">
            <a:off x="304800" y="304800"/>
            <a:ext cx="3816350" cy="1604963"/>
          </a:xfrm>
          <a:prstGeom prst="cloudCallout">
            <a:avLst>
              <a:gd name="adj1" fmla="val -6616"/>
              <a:gd name="adj2" fmla="val 203111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ru-RU" sz="4400">
                <a:latin typeface="Arial" charset="0"/>
              </a:rPr>
              <a:t>хрю-хрю</a:t>
            </a:r>
          </a:p>
        </p:txBody>
      </p:sp>
    </p:spTree>
  </p:cSld>
  <p:clrMapOvr>
    <a:masterClrMapping/>
  </p:clrMapOvr>
  <p:transition spd="med">
    <p:sndAc>
      <p:stSnd>
        <p:snd r:embed="rId2" name="pig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1571612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sz="4000" b="1" dirty="0" smtClean="0">
              <a:solidFill>
                <a:srgbClr val="669900"/>
              </a:solidFill>
              <a:latin typeface="Arial" charset="0"/>
            </a:endParaRPr>
          </a:p>
          <a:p>
            <a:pPr algn="ctr" eaLnBrk="0" hangingPunct="0"/>
            <a:endParaRPr lang="ru-RU" sz="4000" b="1" dirty="0">
              <a:solidFill>
                <a:srgbClr val="669900"/>
              </a:solidFill>
              <a:latin typeface="Arial" charset="0"/>
            </a:endParaRPr>
          </a:p>
          <a:p>
            <a:pPr algn="ctr" eaLnBrk="0" hangingPunct="0"/>
            <a:endParaRPr lang="ru-RU" sz="4000" b="1" dirty="0" smtClean="0">
              <a:solidFill>
                <a:srgbClr val="669900"/>
              </a:solidFill>
              <a:latin typeface="Arial" charset="0"/>
            </a:endParaRPr>
          </a:p>
          <a:p>
            <a:pPr algn="ctr" eaLnBrk="0" hangingPunct="0"/>
            <a:endParaRPr lang="ru-RU" sz="4000" b="1" dirty="0">
              <a:solidFill>
                <a:srgbClr val="669900"/>
              </a:solidFill>
              <a:latin typeface="Arial" charset="0"/>
            </a:endParaRPr>
          </a:p>
          <a:p>
            <a:pPr algn="ctr" eaLnBrk="0" hangingPunct="0"/>
            <a:endParaRPr lang="ru-RU" sz="4000" b="1" dirty="0" smtClean="0">
              <a:solidFill>
                <a:srgbClr val="669900"/>
              </a:solidFill>
              <a:latin typeface="Arial" charset="0"/>
            </a:endParaRPr>
          </a:p>
          <a:p>
            <a:pPr algn="ctr" eaLnBrk="0" hangingPunct="0"/>
            <a:endParaRPr lang="ru-RU" sz="4000" b="1" dirty="0">
              <a:solidFill>
                <a:srgbClr val="669900"/>
              </a:solidFill>
              <a:latin typeface="Arial" charset="0"/>
            </a:endParaRPr>
          </a:p>
          <a:p>
            <a:pPr algn="ctr" eaLnBrk="0" hangingPunct="0"/>
            <a:endParaRPr lang="ru-RU" sz="4000" b="1" dirty="0" smtClean="0">
              <a:solidFill>
                <a:srgbClr val="669900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27327" y="1720840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\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57166"/>
            <a:ext cx="75009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 хозяином дружит,</a:t>
            </a:r>
            <a:b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 сторожит,</a:t>
            </a:r>
            <a:b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Живёт под крылечком,</a:t>
            </a:r>
            <a:b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Хвост колечком.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4038551"/>
            <a:ext cx="45005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endParaRPr lang="ru-RU" sz="7200" b="1" dirty="0" smtClean="0">
              <a:solidFill>
                <a:srgbClr val="669900"/>
              </a:solidFill>
              <a:latin typeface="Arial" charset="0"/>
            </a:endParaRPr>
          </a:p>
          <a:p>
            <a:pPr lvl="0" algn="ctr" eaLnBrk="0" hangingPunct="0"/>
            <a:r>
              <a:rPr lang="ru-RU" sz="7200" b="1" dirty="0" smtClean="0">
                <a:solidFill>
                  <a:srgbClr val="669900"/>
                </a:solidFill>
                <a:latin typeface="Arial" charset="0"/>
              </a:rPr>
              <a:t>СО</a:t>
            </a:r>
            <a:r>
              <a:rPr lang="ru-RU" sz="7200" b="1" dirty="0" smtClean="0">
                <a:solidFill>
                  <a:prstClr val="black"/>
                </a:solidFill>
                <a:latin typeface="Arial" charset="0"/>
              </a:rPr>
              <a:t>БА</a:t>
            </a:r>
            <a:r>
              <a:rPr lang="ru-RU" sz="7200" b="1" dirty="0" smtClean="0">
                <a:solidFill>
                  <a:srgbClr val="336600"/>
                </a:solidFill>
                <a:latin typeface="Arial" charset="0"/>
              </a:rPr>
              <a:t>КА</a:t>
            </a:r>
            <a:endParaRPr lang="ru-RU" sz="7200" b="1" dirty="0">
              <a:solidFill>
                <a:srgbClr val="6699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СОБАК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427"/>
          <a:stretch>
            <a:fillRect/>
          </a:stretch>
        </p:blipFill>
        <p:spPr bwMode="auto">
          <a:xfrm>
            <a:off x="3505200" y="1219200"/>
            <a:ext cx="5394325" cy="5400675"/>
          </a:xfrm>
          <a:prstGeom prst="rect">
            <a:avLst/>
          </a:prstGeom>
          <a:noFill/>
        </p:spPr>
      </p:pic>
      <p:sp>
        <p:nvSpPr>
          <p:cNvPr id="18435" name="AutoShape 3"/>
          <p:cNvSpPr>
            <a:spLocks noChangeArrowheads="1"/>
          </p:cNvSpPr>
          <p:nvPr/>
        </p:nvSpPr>
        <p:spPr bwMode="auto">
          <a:xfrm flipH="1">
            <a:off x="381000" y="609600"/>
            <a:ext cx="3708400" cy="1511300"/>
          </a:xfrm>
          <a:prstGeom prst="cloudCallout">
            <a:avLst>
              <a:gd name="adj1" fmla="val -36903"/>
              <a:gd name="adj2" fmla="val 98949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ru-RU" sz="4400">
                <a:latin typeface="Arial" charset="0"/>
              </a:rPr>
              <a:t>гав-гав</a:t>
            </a:r>
          </a:p>
        </p:txBody>
      </p:sp>
    </p:spTree>
  </p:cSld>
  <p:clrMapOvr>
    <a:masterClrMapping/>
  </p:clrMapOvr>
  <p:transition spd="med">
    <p:sndAc>
      <p:stSnd>
        <p:snd r:embed="rId2" name="dogbark1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3" y="428604"/>
            <a:ext cx="85011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Домашние животные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Содержимое 4" descr="КОРОВА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930" b="34634"/>
          <a:stretch>
            <a:fillRect/>
          </a:stretch>
        </p:blipFill>
        <p:spPr bwMode="auto">
          <a:xfrm>
            <a:off x="2143108" y="1643050"/>
            <a:ext cx="5326380" cy="418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oat1"/>
          <p:cNvPicPr/>
          <p:nvPr/>
        </p:nvPicPr>
        <p:blipFill>
          <a:blip r:embed="rId3"/>
          <a:srcRect l="21307" r="24712"/>
          <a:stretch>
            <a:fillRect/>
          </a:stretch>
        </p:blipFill>
        <p:spPr bwMode="auto">
          <a:xfrm>
            <a:off x="6310531" y="1000108"/>
            <a:ext cx="2833469" cy="474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Мои документы\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00174"/>
            <a:ext cx="4572000" cy="32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onkey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020108"/>
            <a:ext cx="2810183" cy="283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ELENA\loshad.png"/>
          <p:cNvPicPr/>
          <p:nvPr/>
        </p:nvPicPr>
        <p:blipFill>
          <a:blip r:embed="rId6" cstate="print"/>
          <a:srcRect l="19333" t="17999" r="7333" b="7333"/>
          <a:stretch>
            <a:fillRect/>
          </a:stretch>
        </p:blipFill>
        <p:spPr bwMode="auto">
          <a:xfrm>
            <a:off x="-214346" y="4071942"/>
            <a:ext cx="4101548" cy="313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ОШКА"/>
          <p:cNvPicPr/>
          <p:nvPr/>
        </p:nvPicPr>
        <p:blipFill>
          <a:blip r:embed="rId7" cstate="print"/>
          <a:srcRect t="4427" b="25000"/>
          <a:stretch>
            <a:fillRect/>
          </a:stretch>
        </p:blipFill>
        <p:spPr bwMode="auto">
          <a:xfrm>
            <a:off x="6111687" y="3865429"/>
            <a:ext cx="3032313" cy="299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СОБАКА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427"/>
          <a:stretch>
            <a:fillRect/>
          </a:stretch>
        </p:blipFill>
        <p:spPr bwMode="auto">
          <a:xfrm>
            <a:off x="6347866" y="1571612"/>
            <a:ext cx="2796134" cy="279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-0.01921 L -0.3342 -0.23981 " pathEditMode="relative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07407E-6 L 0.2757 -0.2625 " pathEditMode="relative" ptsTypes="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9.25926E-6 L 8.33333E-7 -0.28357 " pathEditMode="relative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5.92593E-6 L 0.36996 5.92593E-6 " pathEditMode="relative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03704E-6 L -0.25972 0.147 " pathEditMode="relative" ptsTypes="AA"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1477963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sz="7200" b="1" dirty="0" smtClean="0">
              <a:latin typeface="Arial" charset="0"/>
            </a:endParaRPr>
          </a:p>
          <a:p>
            <a:pPr algn="ctr" eaLnBrk="0" hangingPunct="0"/>
            <a:endParaRPr lang="ru-RU" sz="7200" b="1" dirty="0">
              <a:latin typeface="Arial" charset="0"/>
            </a:endParaRPr>
          </a:p>
          <a:p>
            <a:pPr algn="ctr" eaLnBrk="0" hangingPunct="0"/>
            <a:endParaRPr lang="ru-RU" sz="7200" b="1" dirty="0" smtClean="0">
              <a:latin typeface="Arial" charset="0"/>
            </a:endParaRPr>
          </a:p>
          <a:p>
            <a:pPr algn="ctr" eaLnBrk="0" hangingPunct="0"/>
            <a:r>
              <a:rPr lang="ru-RU" sz="7200" b="1" dirty="0" smtClean="0">
                <a:latin typeface="Arial" charset="0"/>
              </a:rPr>
              <a:t>ГУ</a:t>
            </a:r>
            <a:r>
              <a:rPr lang="ru-RU" sz="7200" b="1" dirty="0" smtClean="0">
                <a:solidFill>
                  <a:srgbClr val="669900"/>
                </a:solidFill>
                <a:latin typeface="Arial" charset="0"/>
              </a:rPr>
              <a:t>СЬ</a:t>
            </a:r>
            <a:endParaRPr lang="ru-RU" sz="7200" b="1" dirty="0">
              <a:solidFill>
                <a:srgbClr val="336600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14291"/>
            <a:ext cx="8022606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лужку он важно бродит,</a:t>
            </a:r>
            <a:b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воды сухим выходит,</a:t>
            </a:r>
            <a:b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Носит красные ботинки,</a:t>
            </a:r>
            <a:b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Дарит лёгкие перинки.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 flipH="1">
            <a:off x="4953000" y="381000"/>
            <a:ext cx="3733800" cy="1511300"/>
          </a:xfrm>
          <a:prstGeom prst="cloudCallout">
            <a:avLst>
              <a:gd name="adj1" fmla="val 70065"/>
              <a:gd name="adj2" fmla="val 71954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ru-RU" sz="4400">
                <a:latin typeface="Arial" charset="0"/>
              </a:rPr>
              <a:t>га-га-га</a:t>
            </a:r>
          </a:p>
        </p:txBody>
      </p:sp>
      <p:pic>
        <p:nvPicPr>
          <p:cNvPr id="22531" name="Picture 3" descr="F:\ELENA\gu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066800"/>
            <a:ext cx="4000500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GOOS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4857760"/>
            <a:ext cx="358585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latin typeface="Arial" charset="0"/>
              </a:rPr>
              <a:t>ВО</a:t>
            </a:r>
            <a:r>
              <a:rPr lang="ru-RU" sz="9600" b="1" dirty="0" smtClean="0">
                <a:solidFill>
                  <a:srgbClr val="669900"/>
                </a:solidFill>
                <a:latin typeface="Arial" charset="0"/>
              </a:rPr>
              <a:t>Л</a:t>
            </a:r>
            <a:r>
              <a:rPr lang="ru-RU" sz="9600" b="1" dirty="0" smtClean="0">
                <a:solidFill>
                  <a:srgbClr val="336600"/>
                </a:solidFill>
                <a:latin typeface="Arial" charset="0"/>
              </a:rPr>
              <a:t>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500043"/>
            <a:ext cx="821533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овчарку он похож.</a:t>
            </a:r>
            <a:b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ни зуб-то острый нож!</a:t>
            </a:r>
            <a:b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бежит, оскалив пасть,</a:t>
            </a:r>
            <a:b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овцу готов напасть.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ELENA\wolf.png"/>
          <p:cNvPicPr>
            <a:picLocks noChangeAspect="1" noChangeArrowheads="1"/>
          </p:cNvPicPr>
          <p:nvPr/>
        </p:nvPicPr>
        <p:blipFill>
          <a:blip r:embed="rId3"/>
          <a:srcRect l="27333" t="14444" b="7333"/>
          <a:stretch>
            <a:fillRect/>
          </a:stretch>
        </p:blipFill>
        <p:spPr bwMode="auto">
          <a:xfrm>
            <a:off x="2895600" y="1984375"/>
            <a:ext cx="5753100" cy="4645025"/>
          </a:xfrm>
          <a:prstGeom prst="rect">
            <a:avLst/>
          </a:prstGeom>
          <a:noFill/>
        </p:spPr>
      </p:pic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381000" y="304800"/>
            <a:ext cx="3657600" cy="1130300"/>
          </a:xfrm>
          <a:prstGeom prst="cloudCallout">
            <a:avLst>
              <a:gd name="adj1" fmla="val 11676"/>
              <a:gd name="adj2" fmla="val 226685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ru-RU" sz="4400">
                <a:latin typeface="Arial" charset="0"/>
              </a:rPr>
              <a:t>ау-ууу-у</a:t>
            </a:r>
          </a:p>
        </p:txBody>
      </p:sp>
    </p:spTree>
  </p:cSld>
  <p:clrMapOvr>
    <a:masterClrMapping/>
  </p:clrMapOvr>
  <p:transition spd="med">
    <p:sndAc>
      <p:stSnd>
        <p:snd r:embed="rId2" name="wolf_howl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069102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корова, но мала,</a:t>
            </a:r>
            <a:b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Правда, тоже есть рога.</a:t>
            </a:r>
            <a:endParaRPr lang="ru-RU" sz="5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071942"/>
            <a:ext cx="4639638" cy="1752600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669900"/>
                </a:solidFill>
                <a:latin typeface="Arial" charset="0"/>
              </a:rPr>
              <a:t>КО</a:t>
            </a:r>
            <a:r>
              <a:rPr lang="ru-RU" sz="9600" b="1" dirty="0" smtClean="0">
                <a:latin typeface="Arial" charset="0"/>
              </a:rPr>
              <a:t>ЗА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oat1"/>
          <p:cNvPicPr>
            <a:picLocks noChangeAspect="1" noChangeArrowheads="1"/>
          </p:cNvPicPr>
          <p:nvPr/>
        </p:nvPicPr>
        <p:blipFill>
          <a:blip r:embed="rId3"/>
          <a:srcRect l="21307" r="24712"/>
          <a:stretch>
            <a:fillRect/>
          </a:stretch>
        </p:blipFill>
        <p:spPr bwMode="auto">
          <a:xfrm>
            <a:off x="5181600" y="1600200"/>
            <a:ext cx="28956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AutoShape 3"/>
          <p:cNvSpPr>
            <a:spLocks noChangeArrowheads="1"/>
          </p:cNvSpPr>
          <p:nvPr/>
        </p:nvSpPr>
        <p:spPr bwMode="auto">
          <a:xfrm flipH="1">
            <a:off x="838200" y="533400"/>
            <a:ext cx="3168650" cy="1511300"/>
          </a:xfrm>
          <a:prstGeom prst="cloudCallout">
            <a:avLst>
              <a:gd name="adj1" fmla="val -73597"/>
              <a:gd name="adj2" fmla="val 104306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4400">
                <a:latin typeface="Arial" charset="0"/>
              </a:rPr>
              <a:t>ме-е-е</a:t>
            </a:r>
          </a:p>
        </p:txBody>
      </p:sp>
    </p:spTree>
  </p:cSld>
  <p:clrMapOvr>
    <a:masterClrMapping/>
  </p:clrMapOvr>
  <p:transition spd="med">
    <p:sndAc>
      <p:stSnd>
        <p:snd r:embed="rId2" name="Goat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01350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птичник повадится - жди беды.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Рыжим хвостом заметает следы.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42860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Хвост пушистый, мех золотистый,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лесу живёт, кур в деревне крадёт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4643446"/>
            <a:ext cx="368222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solidFill>
                  <a:srgbClr val="669900"/>
                </a:solidFill>
                <a:latin typeface="Arial" charset="0"/>
              </a:rPr>
              <a:t>ЛИ</a:t>
            </a:r>
            <a:r>
              <a:rPr lang="ru-RU" sz="9600" b="1" dirty="0" smtClean="0">
                <a:latin typeface="Arial" charset="0"/>
              </a:rPr>
              <a:t>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ELENA\fox.png"/>
          <p:cNvPicPr>
            <a:picLocks noChangeAspect="1" noChangeArrowheads="1"/>
          </p:cNvPicPr>
          <p:nvPr/>
        </p:nvPicPr>
        <p:blipFill>
          <a:blip r:embed="rId3"/>
          <a:srcRect l="17334" t="22600" r="2667" b="12282"/>
          <a:stretch>
            <a:fillRect/>
          </a:stretch>
        </p:blipFill>
        <p:spPr bwMode="auto">
          <a:xfrm>
            <a:off x="2057400" y="2270125"/>
            <a:ext cx="64008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381000" y="304800"/>
            <a:ext cx="4114800" cy="1130300"/>
          </a:xfrm>
          <a:prstGeom prst="cloudCallout">
            <a:avLst>
              <a:gd name="adj1" fmla="val -14389"/>
              <a:gd name="adj2" fmla="val 243681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4400">
                <a:latin typeface="Arial" charset="0"/>
              </a:rPr>
              <a:t>тяф - тяф</a:t>
            </a:r>
          </a:p>
        </p:txBody>
      </p:sp>
    </p:spTree>
  </p:cSld>
  <p:clrMapOvr>
    <a:masterClrMapping/>
  </p:clrMapOvr>
  <p:transition spd="med">
    <p:sndAc>
      <p:stSnd>
        <p:snd r:embed="rId2" name="Fox1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64291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Всю ночь летает - мышей добывает.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станет светло - спать летит в дупло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4572008"/>
            <a:ext cx="371871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solidFill>
                  <a:srgbClr val="336600"/>
                </a:solidFill>
                <a:latin typeface="Arial" charset="0"/>
              </a:rPr>
              <a:t>СО</a:t>
            </a:r>
            <a:r>
              <a:rPr lang="ru-RU" sz="9600" b="1" dirty="0" smtClean="0">
                <a:latin typeface="Arial" charset="0"/>
              </a:rPr>
              <a:t>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ELENA\OWL.png"/>
          <p:cNvPicPr>
            <a:picLocks noChangeAspect="1" noChangeArrowheads="1"/>
          </p:cNvPicPr>
          <p:nvPr/>
        </p:nvPicPr>
        <p:blipFill>
          <a:blip r:embed="rId3"/>
          <a:srcRect l="6667" t="6795" r="6667" b="12006"/>
          <a:stretch>
            <a:fillRect/>
          </a:stretch>
        </p:blipFill>
        <p:spPr bwMode="auto">
          <a:xfrm>
            <a:off x="381000" y="1828800"/>
            <a:ext cx="5943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4724400" y="228600"/>
            <a:ext cx="4114800" cy="1130300"/>
          </a:xfrm>
          <a:prstGeom prst="cloudCallout">
            <a:avLst>
              <a:gd name="adj1" fmla="val -76815"/>
              <a:gd name="adj2" fmla="val 215449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4400">
                <a:latin typeface="Arial" charset="0"/>
              </a:rPr>
              <a:t>у - у - уф</a:t>
            </a:r>
          </a:p>
        </p:txBody>
      </p:sp>
    </p:spTree>
  </p:cSld>
  <p:clrMapOvr>
    <a:masterClrMapping/>
  </p:clrMapOvr>
  <p:transition spd="med">
    <p:sndAc>
      <p:stSnd>
        <p:snd r:embed="rId2" name="ow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60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0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«Чем отличаются» </a:t>
            </a:r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u="sng" dirty="0" smtClean="0"/>
              <a:t> </a:t>
            </a:r>
            <a:endParaRPr lang="ru-RU" dirty="0"/>
          </a:p>
        </p:txBody>
      </p:sp>
      <p:pic>
        <p:nvPicPr>
          <p:cNvPr id="4" name="Содержимое 3" descr="C:\Documents and Settings\Admin\Мои документы\kaban_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436149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Мои документы\1226188430_pig1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6392" y="3214662"/>
            <a:ext cx="475760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27552 -0.01042 " pathEditMode="relative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-0.26337 -0.223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-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52 -0.01042 L 0.03142 -0.0104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37 -0.22385 L 0.00433 -0.04537 " pathEditMode="relative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492919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0" b="1" dirty="0" smtClean="0">
                <a:latin typeface="Arial" charset="0"/>
              </a:rPr>
              <a:t>МЫ</a:t>
            </a:r>
            <a:r>
              <a:rPr lang="ru-RU" sz="8000" b="1" dirty="0" smtClean="0">
                <a:solidFill>
                  <a:srgbClr val="669900"/>
                </a:solidFill>
                <a:latin typeface="Arial" charset="0"/>
              </a:rPr>
              <a:t>Ш</a:t>
            </a:r>
            <a:r>
              <a:rPr lang="ru-RU" sz="8000" b="1" dirty="0" smtClean="0">
                <a:solidFill>
                  <a:srgbClr val="336600"/>
                </a:solidFill>
                <a:latin typeface="Arial" charset="0"/>
              </a:rPr>
              <a:t>КА </a:t>
            </a:r>
            <a:endParaRPr lang="ru-RU" sz="8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696" y="1357298"/>
            <a:ext cx="7715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Маленький рост, длинный хвост,</a:t>
            </a:r>
          </a:p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Серая шубка, острые зубки.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ELENA\mice.jpg"/>
          <p:cNvPicPr>
            <a:picLocks noChangeAspect="1" noChangeArrowheads="1"/>
          </p:cNvPicPr>
          <p:nvPr/>
        </p:nvPicPr>
        <p:blipFill>
          <a:blip r:embed="rId3"/>
          <a:srcRect l="16000" t="6522" r="5000" b="15218"/>
          <a:stretch>
            <a:fillRect/>
          </a:stretch>
        </p:blipFill>
        <p:spPr bwMode="auto">
          <a:xfrm>
            <a:off x="1071538" y="2057400"/>
            <a:ext cx="6019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486400" y="228600"/>
            <a:ext cx="3657600" cy="1130300"/>
          </a:xfrm>
          <a:prstGeom prst="cloudCallout">
            <a:avLst>
              <a:gd name="adj1" fmla="val -54384"/>
              <a:gd name="adj2" fmla="val 196069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4400">
                <a:latin typeface="Arial" charset="0"/>
              </a:rPr>
              <a:t>пи-пи-пи</a:t>
            </a:r>
          </a:p>
        </p:txBody>
      </p:sp>
    </p:spTree>
  </p:cSld>
  <p:clrMapOvr>
    <a:masterClrMapping/>
  </p:clrMapOvr>
  <p:transition spd="med">
    <p:sndAc>
      <p:stSnd>
        <p:snd r:embed="rId2" name="mouse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C:\Documents and Settings\Admin\Мои документы\HUQLFCA1XCE2NCATI9M6CCAWUFU3ZCAES2V0ACAFPTR43CAVMTEM7CAFZKL9HCAEQRSVSCA18U59VCAN3CS2SCAWBYSKWCA3PYCF6CAL30DNRCA64WM3QCAS4ADNECAQ84V98CAQJFYFKCA570GSNCAKV4N6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3411480">
            <a:off x="4959772" y="4134358"/>
            <a:ext cx="1645334" cy="203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4348" y="285728"/>
            <a:ext cx="7912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"Кто что любит?". </a:t>
            </a:r>
          </a:p>
        </p:txBody>
      </p:sp>
      <p:pic>
        <p:nvPicPr>
          <p:cNvPr id="6" name="Содержимое 5" descr="D:\Картинки\маргорита\орн.jpe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14347" y="1643050"/>
            <a:ext cx="21325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ОШКА"/>
          <p:cNvPicPr/>
          <p:nvPr/>
        </p:nvPicPr>
        <p:blipFill>
          <a:blip r:embed="rId5" cstate="print"/>
          <a:srcRect t="4427" b="25000"/>
          <a:stretch>
            <a:fillRect/>
          </a:stretch>
        </p:blipFill>
        <p:spPr bwMode="auto">
          <a:xfrm>
            <a:off x="6929454" y="1357298"/>
            <a:ext cx="200026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oat1"/>
          <p:cNvPicPr/>
          <p:nvPr/>
        </p:nvPicPr>
        <p:blipFill>
          <a:blip r:embed="rId6"/>
          <a:srcRect l="21307" r="24712"/>
          <a:stretch>
            <a:fillRect/>
          </a:stretch>
        </p:blipFill>
        <p:spPr bwMode="auto">
          <a:xfrm>
            <a:off x="2714612" y="1285860"/>
            <a:ext cx="192882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Картинки\маргорита\рппп.jpe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1142984"/>
            <a:ext cx="228601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Admin\Мои документы\6EM33CANTONZUCAYRRNQBCAIEVEVFCABL7DEKCA15Q33TCA08R08BCAT8IKCZCA4EO9TBCAE13CLFCAW7B87GCA9SMDYECA3AO8GYCA0Q5UZICAHHUH3LCAJ0NNCICAIDFNLUCAXHHINKCASCHF3ZCAPO6ZDH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0892" y="4429132"/>
            <a:ext cx="17859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Admin\Мои документы\487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4786322"/>
            <a:ext cx="1928826" cy="13165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" name="Рисунок 13" descr="C:\Documents and Settings\Admin\Мои документы\ZHKOLCA524SSOCAGZSJ88CAMWH4LHCAGY0JVQCA6XFTH3CAG3PPIQCA40RXSTCANUG46SCAINX97ICAT01QTGCA6WC6F1CA7Y7VTXCABWFNVYCAW85CK9CA04WKPMCACM9NUOCAM5SQJ4CAN6FQK0CAOXEI6D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488" y="4786322"/>
            <a:ext cx="1714512" cy="134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66 0.03217 L -0.47882 -0.146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06505 L -0.48125 -0.081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3.7037E-6 L 0.44879 -0.15764 " pathEditMode="relative" ptsTypes="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03704E-6 L 0.45677 -0.1155 " pathEditMode="relative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«Чем отличаются»</a:t>
            </a:r>
            <a:endParaRPr lang="ru-RU" dirty="0"/>
          </a:p>
        </p:txBody>
      </p:sp>
      <p:pic>
        <p:nvPicPr>
          <p:cNvPr id="4" name="Содержимое 3" descr="http://im0-tub.mail.ru/i?id=24609652&amp;tov=0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3"/>
            <a:ext cx="4572032" cy="377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ОРОВА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930" b="34634"/>
          <a:stretch>
            <a:fillRect/>
          </a:stretch>
        </p:blipFill>
        <p:spPr bwMode="auto">
          <a:xfrm>
            <a:off x="4477640" y="3357562"/>
            <a:ext cx="444922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0.18125 0.11551 " pathEditMode="relative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77778E-6 L -0.25972 -0.1889 " pathEditMode="relative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96296E-6 L -0.09601 -0.0467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7 -0.24167 L -8.61111E-6 -5.92593E-6 " pathEditMode="relative" ptsTypes="AA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1143000"/>
            <a:ext cx="914400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Загадки</a:t>
            </a:r>
            <a:endParaRPr lang="ru-RU" sz="8000" b="1" dirty="0">
              <a:solidFill>
                <a:srgbClr val="336600"/>
              </a:solidFill>
              <a:latin typeface="Arial" charset="0"/>
            </a:endParaRPr>
          </a:p>
        </p:txBody>
      </p:sp>
      <p:pic>
        <p:nvPicPr>
          <p:cNvPr id="6147" name="Picture 3" descr="sheep singl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2395" y="0"/>
            <a:ext cx="2641605" cy="313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КОШКА"/>
          <p:cNvPicPr>
            <a:picLocks noChangeAspect="1" noChangeArrowheads="1"/>
          </p:cNvPicPr>
          <p:nvPr/>
        </p:nvPicPr>
        <p:blipFill>
          <a:blip r:embed="rId3">
            <a:lum contrast="14000"/>
          </a:blip>
          <a:srcRect t="4427" b="25000"/>
          <a:stretch>
            <a:fillRect/>
          </a:stretch>
        </p:blipFill>
        <p:spPr bwMode="auto">
          <a:xfrm>
            <a:off x="1285852" y="3500438"/>
            <a:ext cx="2428860" cy="243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КОРОВА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930" b="34634"/>
          <a:stretch>
            <a:fillRect/>
          </a:stretch>
        </p:blipFill>
        <p:spPr bwMode="auto">
          <a:xfrm>
            <a:off x="4214810" y="3071810"/>
            <a:ext cx="4548103" cy="357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85918" y="1081813"/>
            <a:ext cx="5272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Отгадай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857232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ru-RU" sz="10000" b="1" dirty="0" smtClean="0">
              <a:solidFill>
                <a:srgbClr val="336600"/>
              </a:solidFill>
              <a:latin typeface="Arial" charset="0"/>
            </a:endParaRPr>
          </a:p>
          <a:p>
            <a:pPr algn="ctr" eaLnBrk="0" hangingPunct="0"/>
            <a:endParaRPr lang="ru-RU" sz="10000" b="1" dirty="0" smtClean="0">
              <a:solidFill>
                <a:srgbClr val="336600"/>
              </a:solidFill>
              <a:latin typeface="Arial" charset="0"/>
            </a:endParaRPr>
          </a:p>
          <a:p>
            <a:pPr eaLnBrk="0" hangingPunct="0"/>
            <a:r>
              <a:rPr lang="ru-RU" sz="10000" b="1" dirty="0">
                <a:solidFill>
                  <a:srgbClr val="336600"/>
                </a:solidFill>
                <a:latin typeface="Arial" charset="0"/>
              </a:rPr>
              <a:t> </a:t>
            </a:r>
            <a:r>
              <a:rPr lang="ru-RU" sz="10000" b="1" dirty="0" smtClean="0">
                <a:solidFill>
                  <a:srgbClr val="336600"/>
                </a:solidFill>
                <a:latin typeface="Arial" charset="0"/>
              </a:rPr>
              <a:t>     О</a:t>
            </a:r>
            <a:r>
              <a:rPr lang="ru-RU" sz="10000" b="1" dirty="0" smtClean="0">
                <a:solidFill>
                  <a:srgbClr val="669900"/>
                </a:solidFill>
                <a:latin typeface="Arial" charset="0"/>
              </a:rPr>
              <a:t>В</a:t>
            </a:r>
            <a:r>
              <a:rPr lang="ru-RU" sz="10000" b="1" dirty="0" smtClean="0">
                <a:latin typeface="Arial" charset="0"/>
              </a:rPr>
              <a:t>ЦА</a:t>
            </a:r>
            <a:r>
              <a:rPr lang="en-US" sz="10000" b="1" dirty="0" smtClean="0">
                <a:latin typeface="Arial" charset="0"/>
              </a:rPr>
              <a:t> </a:t>
            </a:r>
            <a:r>
              <a:rPr lang="ru-RU" sz="10000" b="1" dirty="0" smtClean="0">
                <a:latin typeface="Arial" charset="0"/>
              </a:rPr>
              <a:t>  </a:t>
            </a:r>
            <a:endParaRPr lang="ru-RU" sz="10000" b="1" dirty="0">
              <a:solidFill>
                <a:srgbClr val="669900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14290"/>
            <a:ext cx="55721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Шубу дважды 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год снимает. </a:t>
            </a:r>
            <a:b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Кто под шубою</a:t>
            </a:r>
          </a:p>
          <a:p>
            <a:pPr algn="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гуляет? 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heep singl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11300"/>
            <a:ext cx="4508500" cy="5346700"/>
          </a:xfrm>
          <a:prstGeom prst="rect">
            <a:avLst/>
          </a:prstGeom>
          <a:noFill/>
        </p:spPr>
      </p:pic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4876800" y="609600"/>
            <a:ext cx="4032250" cy="1219200"/>
          </a:xfrm>
          <a:prstGeom prst="cloudCallout">
            <a:avLst>
              <a:gd name="adj1" fmla="val -74843"/>
              <a:gd name="adj2" fmla="val 130208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ru-RU" sz="4400">
                <a:latin typeface="Arial" charset="0"/>
              </a:rPr>
              <a:t>бе-е-е</a:t>
            </a:r>
          </a:p>
        </p:txBody>
      </p:sp>
    </p:spTree>
  </p:cSld>
  <p:clrMapOvr>
    <a:masterClrMapping/>
  </p:clrMapOvr>
  <p:transition spd="med">
    <p:sndAc>
      <p:stSnd>
        <p:snd r:embed="rId2" name="sheep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1295401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ru-RU" sz="7200" b="1" dirty="0" smtClean="0">
              <a:latin typeface="Arial" charset="0"/>
            </a:endParaRPr>
          </a:p>
          <a:p>
            <a:pPr algn="ctr" eaLnBrk="0" hangingPunct="0"/>
            <a:endParaRPr lang="ru-RU" sz="7200" b="1" dirty="0">
              <a:latin typeface="Arial" charset="0"/>
            </a:endParaRPr>
          </a:p>
          <a:p>
            <a:pPr algn="ctr" eaLnBrk="0" hangingPunct="0"/>
            <a:endParaRPr lang="ru-RU" sz="7200" b="1" dirty="0" smtClean="0">
              <a:latin typeface="Arial" charset="0"/>
            </a:endParaRPr>
          </a:p>
          <a:p>
            <a:pPr algn="ctr" eaLnBrk="0" hangingPunct="0"/>
            <a:r>
              <a:rPr lang="ru-RU" sz="7200" b="1" dirty="0" smtClean="0">
                <a:latin typeface="Arial" charset="0"/>
              </a:rPr>
              <a:t>КУ</a:t>
            </a:r>
            <a:r>
              <a:rPr lang="ru-RU" sz="7200" b="1" dirty="0" smtClean="0">
                <a:solidFill>
                  <a:srgbClr val="669900"/>
                </a:solidFill>
                <a:latin typeface="Arial" charset="0"/>
              </a:rPr>
              <a:t>РИ</a:t>
            </a:r>
            <a:r>
              <a:rPr lang="ru-RU" sz="7200" b="1" dirty="0" smtClean="0">
                <a:solidFill>
                  <a:srgbClr val="336600"/>
                </a:solidFill>
                <a:latin typeface="Arial" charset="0"/>
              </a:rPr>
              <a:t>ЦА</a:t>
            </a:r>
            <a:endParaRPr lang="ru-RU" sz="7200" b="1" dirty="0">
              <a:solidFill>
                <a:srgbClr val="336600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57166"/>
            <a:ext cx="7929618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Кто так кричит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рассветный час: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Ко-ко-ко-ко-кормите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нас!»?</a:t>
            </a:r>
          </a:p>
          <a:p>
            <a:pPr algn="ctr"/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2357430"/>
            <a:ext cx="52863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Квочет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квочет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детей созывает,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Всех под крылья подбирает.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ELENA\kuric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981200"/>
            <a:ext cx="4375150" cy="4419600"/>
          </a:xfrm>
          <a:prstGeom prst="rect">
            <a:avLst/>
          </a:prstGeom>
          <a:noFill/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 flipH="1">
            <a:off x="228600" y="381000"/>
            <a:ext cx="3708400" cy="1511300"/>
          </a:xfrm>
          <a:prstGeom prst="cloudCallout">
            <a:avLst>
              <a:gd name="adj1" fmla="val -56551"/>
              <a:gd name="adj2" fmla="val 95588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ru-RU" sz="4400">
                <a:latin typeface="Arial" charset="0"/>
              </a:rPr>
              <a:t>ко-ко-ко</a:t>
            </a:r>
          </a:p>
        </p:txBody>
      </p:sp>
    </p:spTree>
  </p:cSld>
  <p:clrMapOvr>
    <a:masterClrMapping/>
  </p:clrMapOvr>
  <p:transition spd="med">
    <p:sndAc>
      <p:stSnd>
        <p:snd r:embed="rId2" name="chicken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494</TotalTime>
  <Words>153</Words>
  <Application>Microsoft PowerPoint</Application>
  <PresentationFormat>Экран (4:3)</PresentationFormat>
  <Paragraphs>89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Солнцестояние</vt:lpstr>
      <vt:lpstr>Слайд 1</vt:lpstr>
      <vt:lpstr>Слайд 2</vt:lpstr>
      <vt:lpstr> «Чем отличаются»   </vt:lpstr>
      <vt:lpstr>«Чем отличаются»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</vt:lpstr>
      <vt:lpstr>Слайд 23</vt:lpstr>
      <vt:lpstr>   Как корова, но мала, Правда, тоже есть рога.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Manager>Elena Lennoy</Manager>
  <Company>http://www.danilova.ru/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говорят животные</dc:title>
  <dc:creator>Сайт "Раннее развитие детей"</dc:creator>
  <cp:lastModifiedBy>Admin</cp:lastModifiedBy>
  <cp:revision>40</cp:revision>
  <dcterms:created xsi:type="dcterms:W3CDTF">2007-03-29T19:53:29Z</dcterms:created>
  <dcterms:modified xsi:type="dcterms:W3CDTF">2009-04-12T04:40:45Z</dcterms:modified>
</cp:coreProperties>
</file>