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0" r:id="rId3"/>
    <p:sldId id="263" r:id="rId4"/>
    <p:sldId id="273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95" autoAdjust="0"/>
    <p:restoredTop sz="94660"/>
  </p:normalViewPr>
  <p:slideViewPr>
    <p:cSldViewPr>
      <p:cViewPr varScale="1">
        <p:scale>
          <a:sx n="88" d="100"/>
          <a:sy n="88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ПРИЛОЖЕНИЕ № 2 Презентация "Динамические оттенки в музыке"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EDD43-A610-45A3-A498-C62A4B9B176F}" type="datetime1">
              <a:rPr lang="ru-RU" smtClean="0"/>
              <a:pPr/>
              <a:t>08.07.2015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6DC20-4CFC-42D3-AFDE-92B3DE946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ПРИЛОЖЕНИЕ № 2 Презентация "Динамические оттенки в музыке"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E2A0D-1043-4E25-8E88-A3B009F696DD}" type="datetime1">
              <a:rPr lang="ru-RU" smtClean="0"/>
              <a:pPr/>
              <a:t>08.07.2015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D3789-1100-4066-8CF9-7A129FEF3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D3789-1100-4066-8CF9-7A129FEF37AD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ПРИЛОЖЕНИЕ № 2 Презентация "Динамические оттенки в музыке"</a:t>
            </a: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D3789-1100-4066-8CF9-7A129FEF37AD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ПРИЛОЖЕНИЕ № 2 Презентация "Динамические оттенки в музыке"</a:t>
            </a:r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D3789-1100-4066-8CF9-7A129FEF37AD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ПРИЛОЖЕНИЕ № 2 Презентация "Динамические оттенки в музыке"</a:t>
            </a:r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D3789-1100-4066-8CF9-7A129FEF37AD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ПРИЛОЖЕНИЕ № 2 Презентация "Динамические оттенки в музыке"</a:t>
            </a:r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D3789-1100-4066-8CF9-7A129FEF37AD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ПРИЛОЖЕНИЕ № 2 Презентация "Динамические оттенки в музыке"</a:t>
            </a:r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D3789-1100-4066-8CF9-7A129FEF37AD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ПРИЛОЖЕНИЕ № 2 Презентация "Динамические оттенки в музыке"</a:t>
            </a:r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D3789-1100-4066-8CF9-7A129FEF37AD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ПРИЛОЖЕНИЕ № 2 Презентация "Динамические оттенки в музыке"</a:t>
            </a:r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D3789-1100-4066-8CF9-7A129FEF37AD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ПРИЛОЖЕНИЕ № 2 Презентация "Динамические оттенки в музыке"</a:t>
            </a:r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D3789-1100-4066-8CF9-7A129FEF37AD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ПРИЛОЖЕНИЕ № 2 Презентация "Динамические оттенки в музыке"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D149C6-2506-44E5-8138-AEE54FDC83E0}" type="datetime1">
              <a:rPr lang="ru-RU" smtClean="0"/>
              <a:pPr/>
              <a:t>08.07.2015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8DA21F-2048-4ECE-ABAE-195A6677C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E45BE-F0CF-44BA-B309-80B251DC7D9D}" type="datetime1">
              <a:rPr lang="ru-RU" smtClean="0"/>
              <a:pPr/>
              <a:t>08.07.2015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8DA21F-2048-4ECE-ABAE-195A6677C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8D0FB2-69F8-47FA-B24C-AF2D96D3E4C9}" type="datetime1">
              <a:rPr lang="ru-RU" smtClean="0"/>
              <a:pPr/>
              <a:t>08.07.2015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8DA21F-2048-4ECE-ABAE-195A6677C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9F485-9B82-4432-83D7-07F121C82EDB}" type="datetime1">
              <a:rPr lang="ru-RU" smtClean="0"/>
              <a:pPr/>
              <a:t>08.07.2015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8DA21F-2048-4ECE-ABAE-195A6677CD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 advClick="0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9EDC-376B-4EA8-99C2-56C9409C6EDA}" type="datetime1">
              <a:rPr lang="ru-RU" smtClean="0"/>
              <a:pPr/>
              <a:t>08.07.2015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8DA21F-2048-4ECE-ABAE-195A6677CD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med" advClick="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01CDD-F26E-4A06-A006-C64FFE460A44}" type="datetime1">
              <a:rPr lang="ru-RU" smtClean="0"/>
              <a:pPr/>
              <a:t>08.07.2015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8DA21F-2048-4ECE-ABAE-195A6677CD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 advClick="0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0D819-9E86-4023-8F73-A9D94242E090}" type="datetime1">
              <a:rPr lang="ru-RU" smtClean="0"/>
              <a:pPr/>
              <a:t>08.07.2015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8DA21F-2048-4ECE-ABAE-195A6677C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B0473-E33C-4B69-8769-791C90EAAA1D}" type="datetime1">
              <a:rPr lang="ru-RU" smtClean="0"/>
              <a:pPr/>
              <a:t>08.07.2015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8DA21F-2048-4ECE-ABAE-195A6677CD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 advClick="0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BE26D2-4500-4FF3-A00D-C670A3FD9B48}" type="datetime1">
              <a:rPr lang="ru-RU" smtClean="0"/>
              <a:pPr/>
              <a:t>08.07.2015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8DA21F-2048-4ECE-ABAE-195A6677C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251C0A8-A621-4E07-8A0E-8B1119E09B45}" type="datetime1">
              <a:rPr lang="ru-RU" smtClean="0"/>
              <a:pPr/>
              <a:t>08.07.2015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8DA21F-2048-4ECE-ABAE-195A6677C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6D30DD-36D3-4C9E-B1A0-3B1BF178F5CD}" type="datetime1">
              <a:rPr lang="ru-RU" smtClean="0"/>
              <a:pPr/>
              <a:t>08.07.2015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A8DA21F-2048-4ECE-ABAE-195A6677CD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med" advClick="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F3F6B3B-B170-4902-B166-6819BF584526}" type="datetime1">
              <a:rPr lang="ru-RU" smtClean="0"/>
              <a:pPr/>
              <a:t>08.07.2015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A8DA21F-2048-4ECE-ABAE-195A6677C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 advClick="0">
    <p:pull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53;&#1080;&#1082;&#1086;&#1083;&#1072;&#1081;\Desktop\&#1055;&#1088;&#1077;&#1079;&#1077;&#1085;&#1090;&#1072;&#1094;&#1080;&#1103;\Dlya-prezentaciy-muzyka-3(muzofon.com)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2031287"/>
            <a:ext cx="7772400" cy="1829761"/>
          </a:xfrm>
        </p:spPr>
        <p:txBody>
          <a:bodyPr/>
          <a:lstStyle/>
          <a:p>
            <a:pPr algn="ctr"/>
            <a:r>
              <a:rPr lang="ru-RU" dirty="0" smtClean="0"/>
              <a:t>Динамические оттенки </a:t>
            </a:r>
            <a:br>
              <a:rPr lang="ru-RU" dirty="0" smtClean="0"/>
            </a:br>
            <a:r>
              <a:rPr lang="ru-RU" dirty="0" smtClean="0"/>
              <a:t>в музыке 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55984" y="5517232"/>
            <a:ext cx="7772400" cy="1199704"/>
          </a:xfrm>
        </p:spPr>
        <p:txBody>
          <a:bodyPr>
            <a:normAutofit/>
          </a:bodyPr>
          <a:lstStyle/>
          <a:p>
            <a:pPr algn="l"/>
            <a:r>
              <a:rPr lang="ru-RU" sz="2200" dirty="0" smtClean="0">
                <a:solidFill>
                  <a:schemeClr val="bg1"/>
                </a:solidFill>
              </a:rPr>
              <a:t>Подготовил педагог дополнительного образования ГБОУ СОШ № 603 г.Санкт-Петербурга</a:t>
            </a:r>
          </a:p>
          <a:p>
            <a:pPr algn="l"/>
            <a:r>
              <a:rPr lang="ru-RU" sz="2200" dirty="0" smtClean="0">
                <a:solidFill>
                  <a:schemeClr val="bg1"/>
                </a:solidFill>
              </a:rPr>
              <a:t>Смирнов Николай Анатольевич</a:t>
            </a:r>
          </a:p>
          <a:p>
            <a:pPr algn="l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604448" y="6309320"/>
            <a:ext cx="394344" cy="360040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Dlya-prezentaciy-muzyka-3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9324528" y="2348880"/>
            <a:ext cx="304800" cy="304800"/>
          </a:xfrm>
          <a:prstGeom prst="rect">
            <a:avLst/>
          </a:prstGeom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DA21F-2048-4ECE-ABAE-195A6677CD6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6344728"/>
      </p:ext>
    </p:extLst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0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ru-RU" dirty="0" smtClean="0">
                <a:hlinkClick r:id="rId3" action="ppaction://hlinksldjump"/>
              </a:rPr>
              <a:t>Что такое динамические оттенки?</a:t>
            </a:r>
            <a:endParaRPr lang="ru-RU" dirty="0" smtClean="0"/>
          </a:p>
          <a:p>
            <a:pPr marL="624078" indent="-514350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Музыкальные термины, которые обозначают силу звука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624078" indent="-514350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  <a:hlinkClick r:id="rId5" action="ppaction://hlinksldjump"/>
              </a:rPr>
              <a:t>Тихие оттенки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624078" indent="-514350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  <a:hlinkClick r:id="rId6" action="ppaction://hlinksldjump"/>
              </a:rPr>
              <a:t>Громкие оттенки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624078" indent="-514350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  <a:hlinkClick r:id="rId7" action="ppaction://hlinksldjump"/>
              </a:rPr>
              <a:t>Термины и обозначения для постепенного уменьшения или увеличения силы звука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624078" indent="-514350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  <a:hlinkClick r:id="rId8" action="ppaction://hlinksldjump"/>
              </a:rPr>
              <a:t>Используемые ресурсы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DA21F-2048-4ECE-ABAE-195A6677CD6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 spd="med" advClick="0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0" y="1988840"/>
            <a:ext cx="4495800" cy="4018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	Когда мы разговариваем или поем, мы произносим звуки по-разному: то громко, то тихо. Увеличивая или уменьшая громкость голоса, мы стараемся передать смысл и характер сказанного, подчеркнуть самые важные места, создать настроение.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800" b="0" dirty="0" smtClean="0"/>
              <a:t/>
            </a:r>
            <a:br>
              <a:rPr lang="ru-RU" sz="1800" b="0" dirty="0" smtClean="0"/>
            </a:br>
            <a:r>
              <a:rPr lang="ru-RU" sz="1800" b="0" dirty="0" smtClean="0"/>
              <a:t/>
            </a:r>
            <a:br>
              <a:rPr lang="ru-RU" sz="1800" b="0" dirty="0" smtClean="0"/>
            </a:br>
            <a:r>
              <a:rPr lang="ru-RU" sz="1800" b="0" dirty="0" smtClean="0"/>
              <a:t/>
            </a:r>
            <a:br>
              <a:rPr lang="ru-RU" sz="1800" b="0" dirty="0" smtClean="0"/>
            </a:br>
            <a:r>
              <a:rPr lang="ru-RU" sz="3100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Динамические оттенки – это степень громкости исполнения музыки.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pic>
        <p:nvPicPr>
          <p:cNvPr id="1027" name="Picture 3" descr="I:\ОТТЕНКИ\73271734_31425392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7971" y="1700808"/>
            <a:ext cx="4518653" cy="33889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100392" y="5949280"/>
            <a:ext cx="610368" cy="682376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DA21F-2048-4ECE-ABAE-195A6677CD6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Николай\Desktop\ОТТЕНКИ\1ba8399180e7a356ee38bfeb0887ae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772816"/>
            <a:ext cx="3610984" cy="30958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>
          <a:xfrm>
            <a:off x="8316416" y="5949280"/>
            <a:ext cx="610368" cy="682376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539552" y="188640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Музыкальные термины, которые обозначают силу звука 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b="1" dirty="0" smtClean="0"/>
              <a:t>pp</a:t>
            </a:r>
            <a:r>
              <a:rPr lang="pt-BR" dirty="0" smtClean="0"/>
              <a:t>,</a:t>
            </a:r>
            <a:r>
              <a:rPr lang="pt-BR" b="1" dirty="0" smtClean="0"/>
              <a:t>  p</a:t>
            </a:r>
            <a:r>
              <a:rPr lang="pt-BR" dirty="0" smtClean="0"/>
              <a:t>,</a:t>
            </a:r>
            <a:r>
              <a:rPr lang="pt-BR" b="1" dirty="0" smtClean="0"/>
              <a:t> mp</a:t>
            </a:r>
            <a:endParaRPr lang="ru-RU" dirty="0" smtClean="0"/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b="1" dirty="0" smtClean="0"/>
              <a:t>mf</a:t>
            </a:r>
            <a:r>
              <a:rPr lang="ru-RU" b="1" dirty="0" smtClean="0"/>
              <a:t>,</a:t>
            </a:r>
            <a:r>
              <a:rPr lang="pt-BR" b="1" dirty="0" smtClean="0"/>
              <a:t> f</a:t>
            </a:r>
            <a:r>
              <a:rPr lang="ru-RU" b="1" dirty="0" smtClean="0"/>
              <a:t>, </a:t>
            </a:r>
            <a:r>
              <a:rPr lang="pt-BR" b="1" dirty="0" smtClean="0"/>
              <a:t>ff</a:t>
            </a:r>
            <a:endParaRPr lang="ru-RU" dirty="0" smtClean="0"/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b="1" dirty="0" smtClean="0"/>
              <a:t>dim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b="1" dirty="0" smtClean="0"/>
              <a:t>cresc</a:t>
            </a:r>
            <a:r>
              <a:rPr lang="pt-BR" dirty="0" smtClean="0"/>
              <a:t>.   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DA21F-2048-4ECE-ABAE-195A6677CD6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PP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i="1" dirty="0" smtClean="0"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atin typeface="Arial" pitchFamily="34" charset="0"/>
                <a:cs typeface="Arial" pitchFamily="34" charset="0"/>
              </a:rPr>
              <a:t>* пианиссимо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i="1" dirty="0" smtClean="0"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atin typeface="Arial" pitchFamily="34" charset="0"/>
                <a:cs typeface="Arial" pitchFamily="34" charset="0"/>
              </a:rPr>
              <a:t>/очень тихо/</a:t>
            </a:r>
          </a:p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i="1" dirty="0" smtClean="0"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atin typeface="Arial" pitchFamily="34" charset="0"/>
                <a:cs typeface="Arial" pitchFamily="34" charset="0"/>
              </a:rPr>
              <a:t>*пиано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i="1" dirty="0" smtClean="0"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atin typeface="Arial" pitchFamily="34" charset="0"/>
                <a:cs typeface="Arial" pitchFamily="34" charset="0"/>
              </a:rPr>
              <a:t>/тихо/</a:t>
            </a:r>
          </a:p>
          <a:p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mP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atin typeface="Arial" pitchFamily="34" charset="0"/>
                <a:cs typeface="Arial" pitchFamily="34" charset="0"/>
              </a:rPr>
              <a:t>* меццо пиано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i="1" dirty="0" smtClean="0"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atin typeface="Arial" pitchFamily="34" charset="0"/>
                <a:cs typeface="Arial" pitchFamily="34" charset="0"/>
              </a:rPr>
              <a:t>/не очень тихо, чуть громче, чем пиано/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Николай\Desktop\ОТТЕНКИ\full137529997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48200" y="2303194"/>
            <a:ext cx="4038600" cy="2881849"/>
          </a:xfrm>
          <a:prstGeom prst="rect">
            <a:avLst/>
          </a:prstGeom>
          <a:noFill/>
        </p:spPr>
      </p:pic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Тихие оттенки</a:t>
            </a:r>
            <a:endParaRPr lang="ru-RU" dirty="0"/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316416" y="5949280"/>
            <a:ext cx="610368" cy="682376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DA21F-2048-4ECE-ABAE-195A6677CD6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mf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меццо форте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i="1" dirty="0" smtClean="0"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atin typeface="Arial" pitchFamily="34" charset="0"/>
                <a:cs typeface="Arial" pitchFamily="34" charset="0"/>
              </a:rPr>
              <a:t>/не очень громко/</a:t>
            </a:r>
          </a:p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f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atin typeface="Arial" pitchFamily="34" charset="0"/>
                <a:cs typeface="Arial" pitchFamily="34" charset="0"/>
              </a:rPr>
              <a:t>* форте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i="1" dirty="0" smtClean="0">
                <a:latin typeface="Arial" pitchFamily="34" charset="0"/>
                <a:cs typeface="Arial" pitchFamily="34" charset="0"/>
              </a:rPr>
            </a:br>
            <a:r>
              <a:rPr lang="en-US" i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громко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/</a:t>
            </a:r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ff</a:t>
            </a:r>
            <a:br>
              <a:rPr lang="en-US" b="1" i="1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*  фортиссимо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очень громко/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Громкие оттенки</a:t>
            </a:r>
            <a:endParaRPr lang="ru-RU" dirty="0"/>
          </a:p>
        </p:txBody>
      </p:sp>
      <p:pic>
        <p:nvPicPr>
          <p:cNvPr id="2051" name="Picture 3" descr="C:\Users\Николай\Desktop\ОТТЕНКИ\artworks-000026691370-u6o58b-t500x5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484784"/>
            <a:ext cx="4032448" cy="41044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>
          <a:xfrm>
            <a:off x="8100392" y="5949280"/>
            <a:ext cx="610368" cy="682376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DA21F-2048-4ECE-ABAE-195A6677CD6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57200" y="1772816"/>
            <a:ext cx="4038600" cy="4234475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dim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. - 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диминуэндо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  (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diminuendo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) - постепенное уменьшение громкости звука</a:t>
            </a:r>
            <a:br>
              <a:rPr lang="ru-RU" i="1" dirty="0" smtClean="0">
                <a:latin typeface="Arial" pitchFamily="34" charset="0"/>
                <a:cs typeface="Arial" pitchFamily="34" charset="0"/>
              </a:rPr>
            </a:br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Обозначается таким значком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0" u="sng" dirty="0" smtClean="0">
                <a:solidFill>
                  <a:schemeClr val="accent2"/>
                </a:solidFill>
              </a:rPr>
              <a:t>Термины и обозначения для постепенного уменьшения или увеличения силы звука:</a:t>
            </a:r>
            <a:endParaRPr lang="ru-RU" sz="2800" u="sng" dirty="0">
              <a:solidFill>
                <a:schemeClr val="accent2"/>
              </a:solidFill>
            </a:endParaRPr>
          </a:p>
        </p:txBody>
      </p:sp>
      <p:pic>
        <p:nvPicPr>
          <p:cNvPr id="3077" name="Picture 5" descr="C:\Users\Николай\Desktop\ОТТЕНКИ\di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429000"/>
            <a:ext cx="4224469" cy="2304256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244408" y="5877272"/>
            <a:ext cx="682376" cy="720080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DA21F-2048-4ECE-ABAE-195A6677CD6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600" b="1" i="1" dirty="0" err="1" smtClean="0">
                <a:latin typeface="Arial" pitchFamily="34" charset="0"/>
                <a:cs typeface="Arial" pitchFamily="34" charset="0"/>
              </a:rPr>
              <a:t>cresc</a:t>
            </a:r>
            <a:r>
              <a:rPr lang="ru-RU" sz="2600" i="1" dirty="0" smtClean="0">
                <a:latin typeface="Arial" pitchFamily="34" charset="0"/>
                <a:cs typeface="Arial" pitchFamily="34" charset="0"/>
              </a:rPr>
              <a:t>. - </a:t>
            </a:r>
            <a:r>
              <a:rPr lang="ru-RU" sz="2600" b="1" i="1" dirty="0" smtClean="0">
                <a:latin typeface="Arial" pitchFamily="34" charset="0"/>
                <a:cs typeface="Arial" pitchFamily="34" charset="0"/>
              </a:rPr>
              <a:t>крещендо (</a:t>
            </a:r>
            <a:r>
              <a:rPr lang="ru-RU" sz="2600" b="1" i="1" dirty="0" err="1" smtClean="0">
                <a:latin typeface="Arial" pitchFamily="34" charset="0"/>
                <a:cs typeface="Arial" pitchFamily="34" charset="0"/>
              </a:rPr>
              <a:t>crescendo</a:t>
            </a:r>
            <a:r>
              <a:rPr lang="ru-RU" sz="2600" b="1" i="1" dirty="0" smtClean="0">
                <a:latin typeface="Arial" pitchFamily="34" charset="0"/>
                <a:cs typeface="Arial" pitchFamily="34" charset="0"/>
              </a:rPr>
              <a:t>) </a:t>
            </a:r>
            <a:r>
              <a:rPr lang="ru-RU" sz="2600" i="1" dirty="0" smtClean="0">
                <a:latin typeface="Arial" pitchFamily="34" charset="0"/>
                <a:cs typeface="Arial" pitchFamily="34" charset="0"/>
              </a:rPr>
              <a:t>- постепенное увеличение громкости звука</a:t>
            </a:r>
          </a:p>
          <a:p>
            <a:pPr>
              <a:buNone/>
            </a:pPr>
            <a:endParaRPr lang="ru-RU" sz="2600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600" i="1" dirty="0" smtClean="0">
                <a:latin typeface="Arial" pitchFamily="34" charset="0"/>
                <a:cs typeface="Arial" pitchFamily="34" charset="0"/>
              </a:rPr>
              <a:t>Обозначается таким значком</a:t>
            </a:r>
            <a:endParaRPr lang="ru-RU" sz="2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850106"/>
          </a:xfrm>
        </p:spPr>
        <p:txBody>
          <a:bodyPr>
            <a:noAutofit/>
          </a:bodyPr>
          <a:lstStyle/>
          <a:p>
            <a:r>
              <a:rPr lang="ru-RU" sz="2800" b="0" u="sng" dirty="0" smtClean="0">
                <a:solidFill>
                  <a:schemeClr val="accent2"/>
                </a:solidFill>
              </a:rPr>
              <a:t>Термины и обозначения для постепенного уменьшения или увеличения силы звука:</a:t>
            </a:r>
            <a:endParaRPr lang="ru-RU" sz="2800" u="sng" dirty="0">
              <a:solidFill>
                <a:schemeClr val="accent2"/>
              </a:solidFill>
            </a:endParaRPr>
          </a:p>
        </p:txBody>
      </p:sp>
      <p:pic>
        <p:nvPicPr>
          <p:cNvPr id="5" name="Picture 5" descr="C:\Users\Николай\Desktop\ОТТЕНКИ\di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4788024" y="3212976"/>
            <a:ext cx="4092455" cy="2232248"/>
          </a:xfrm>
          <a:prstGeom prst="rect">
            <a:avLst/>
          </a:prstGeom>
          <a:noFill/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>
          <a:xfrm>
            <a:off x="8100392" y="5949280"/>
            <a:ext cx="610368" cy="682376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DA21F-2048-4ECE-ABAE-195A6677CD6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Николай\Desktop\ОТТЕНКИ\1ba8399180e7a356ee38bfeb0887ae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1628800"/>
            <a:ext cx="1907108" cy="143113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Используемые ресурсы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В.А. Вахромеев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«Элементарная теория музыки»,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изд. «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Музгиз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», 1962г.</a:t>
            </a:r>
          </a:p>
          <a:p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И.В.Способин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«Элементарная теория музыки»,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«Государственное музыкальное издательство», 1963г.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http://music-fantasy.ru/content/vyrazitelnye-sredstva-muzyki-dinamika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настраиваемая 5">
            <a:hlinkClick r:id="" action="ppaction://hlinkshowjump?jump=nextslide" highlightClick="1"/>
          </p:cNvPr>
          <p:cNvSpPr/>
          <p:nvPr/>
        </p:nvSpPr>
        <p:spPr>
          <a:xfrm>
            <a:off x="7236296" y="5589240"/>
            <a:ext cx="1402456" cy="1042416"/>
          </a:xfrm>
          <a:prstGeom prst="actionButtonBlank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 авторе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DA21F-2048-4ECE-ABAE-195A6677CD6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 spd="med" advClick="0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362</TotalTime>
  <Words>230</Words>
  <Application>Microsoft Office PowerPoint</Application>
  <PresentationFormat>Экран (4:3)</PresentationFormat>
  <Paragraphs>74</Paragraphs>
  <Slides>9</Slides>
  <Notes>9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Динамические оттенки  в музыке </vt:lpstr>
      <vt:lpstr>Содержание</vt:lpstr>
      <vt:lpstr>   Динамические оттенки – это степень громкости исполнения музыки. </vt:lpstr>
      <vt:lpstr>Слайд 4</vt:lpstr>
      <vt:lpstr>Тихие оттенки</vt:lpstr>
      <vt:lpstr>Громкие оттенки</vt:lpstr>
      <vt:lpstr>Термины и обозначения для постепенного уменьшения или увеличения силы звука:</vt:lpstr>
      <vt:lpstr>Термины и обозначения для постепенного уменьшения или увеличения силы звука:</vt:lpstr>
      <vt:lpstr>Используемые ресурсы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Динамика –                      сила звука</dc:title>
  <dc:creator>Пользователь</dc:creator>
  <cp:lastModifiedBy>Пользователь Windows</cp:lastModifiedBy>
  <cp:revision>76</cp:revision>
  <dcterms:created xsi:type="dcterms:W3CDTF">2011-05-17T06:20:44Z</dcterms:created>
  <dcterms:modified xsi:type="dcterms:W3CDTF">2015-07-08T16:32:57Z</dcterms:modified>
</cp:coreProperties>
</file>