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310" r:id="rId3"/>
    <p:sldId id="313" r:id="rId4"/>
    <p:sldId id="308" r:id="rId5"/>
    <p:sldId id="317" r:id="rId6"/>
    <p:sldId id="303" r:id="rId7"/>
    <p:sldId id="292" r:id="rId8"/>
    <p:sldId id="304" r:id="rId9"/>
    <p:sldId id="294" r:id="rId10"/>
    <p:sldId id="295" r:id="rId11"/>
    <p:sldId id="296" r:id="rId12"/>
    <p:sldId id="297" r:id="rId13"/>
    <p:sldId id="298" r:id="rId14"/>
    <p:sldId id="299" r:id="rId15"/>
    <p:sldId id="318" r:id="rId16"/>
    <p:sldId id="319" r:id="rId17"/>
    <p:sldId id="320" r:id="rId18"/>
    <p:sldId id="321" r:id="rId19"/>
    <p:sldId id="322" r:id="rId20"/>
    <p:sldId id="323" r:id="rId21"/>
    <p:sldId id="324" r:id="rId22"/>
    <p:sldId id="325" r:id="rId23"/>
    <p:sldId id="326" r:id="rId24"/>
    <p:sldId id="327" r:id="rId25"/>
    <p:sldId id="300" r:id="rId26"/>
    <p:sldId id="301" r:id="rId27"/>
    <p:sldId id="27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85072" autoAdjust="0"/>
  </p:normalViewPr>
  <p:slideViewPr>
    <p:cSldViewPr>
      <p:cViewPr>
        <p:scale>
          <a:sx n="69" d="100"/>
          <a:sy n="69" d="100"/>
        </p:scale>
        <p:origin x="-2016" y="-27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DE1529B0-08E9-4FEE-BF75-76A66B93932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1529B0-08E9-4FEE-BF75-76A66B9393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1529B0-08E9-4FEE-BF75-76A66B9393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1529B0-08E9-4FEE-BF75-76A66B9393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1529B0-08E9-4FEE-BF75-76A66B93932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1529B0-08E9-4FEE-BF75-76A66B9393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E1529B0-08E9-4FEE-BF75-76A66B93932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E1529B0-08E9-4FEE-BF75-76A66B9393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E1529B0-08E9-4FEE-BF75-76A66B9393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1529B0-08E9-4FEE-BF75-76A66B9393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8F36ECA4-42B4-4D68-9468-C481BACFD907}" type="datetimeFigureOut">
              <a:rPr lang="ru-RU" smtClean="0"/>
              <a:pPr/>
              <a:t>12.04.2015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DE1529B0-08E9-4FEE-BF75-76A66B93932B}"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36ECA4-42B4-4D68-9468-C481BACFD907}" type="datetimeFigureOut">
              <a:rPr lang="ru-RU" smtClean="0"/>
              <a:pPr/>
              <a:t>12.04.2015</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E1529B0-08E9-4FEE-BF75-76A66B93932B}"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9124050" cy="1446550"/>
          </a:xfrm>
          <a:prstGeom prst="rect">
            <a:avLst/>
          </a:prstGeom>
        </p:spPr>
        <p:txBody>
          <a:bodyPr wrap="square">
            <a:spAutoFit/>
          </a:bodyPr>
          <a:lstStyle/>
          <a:p>
            <a:pPr algn="ctr"/>
            <a:r>
              <a:rPr lang="ru-RU" sz="4400" dirty="0" smtClean="0"/>
              <a:t>Исследовательская  работа </a:t>
            </a:r>
          </a:p>
          <a:p>
            <a:pPr algn="ctr"/>
            <a:r>
              <a:rPr lang="ru-RU" sz="4400" dirty="0" smtClean="0"/>
              <a:t> «Тайна тряпичной куклы»</a:t>
            </a:r>
            <a:endParaRPr lang="ru-RU" sz="4400" dirty="0"/>
          </a:p>
        </p:txBody>
      </p:sp>
      <p:pic>
        <p:nvPicPr>
          <p:cNvPr id="1027" name="Picture 3" descr="C:\Users\Админ\Desktop\Russkie.jpg"/>
          <p:cNvPicPr>
            <a:picLocks noChangeAspect="1" noChangeArrowheads="1"/>
          </p:cNvPicPr>
          <p:nvPr/>
        </p:nvPicPr>
        <p:blipFill>
          <a:blip r:embed="rId2" cstate="print"/>
          <a:srcRect/>
          <a:stretch>
            <a:fillRect/>
          </a:stretch>
        </p:blipFill>
        <p:spPr bwMode="auto">
          <a:xfrm>
            <a:off x="285720" y="2357430"/>
            <a:ext cx="4643470" cy="3917254"/>
          </a:xfrm>
          <a:prstGeom prst="rect">
            <a:avLst/>
          </a:prstGeom>
          <a:noFill/>
        </p:spPr>
      </p:pic>
      <p:sp>
        <p:nvSpPr>
          <p:cNvPr id="8" name="Прямоугольник 7"/>
          <p:cNvSpPr/>
          <p:nvPr/>
        </p:nvSpPr>
        <p:spPr>
          <a:xfrm>
            <a:off x="5000628" y="2928934"/>
            <a:ext cx="3857652" cy="1631216"/>
          </a:xfrm>
          <a:prstGeom prst="rect">
            <a:avLst/>
          </a:prstGeom>
        </p:spPr>
        <p:txBody>
          <a:bodyPr wrap="square">
            <a:spAutoFit/>
          </a:bodyPr>
          <a:lstStyle/>
          <a:p>
            <a:pPr lvl="0" fontAlgn="base">
              <a:spcBef>
                <a:spcPct val="0"/>
              </a:spcBef>
              <a:spcAft>
                <a:spcPct val="0"/>
              </a:spcAft>
            </a:pPr>
            <a:r>
              <a:rPr lang="ru-RU" sz="2000" dirty="0" smtClean="0">
                <a:latin typeface="Times New Roman" pitchFamily="18" charset="0"/>
                <a:ea typeface="Calibri" pitchFamily="34" charset="0"/>
                <a:cs typeface="Times New Roman" pitchFamily="18" charset="0"/>
              </a:rPr>
              <a:t> Выполнили : учащиеся   кружка</a:t>
            </a:r>
            <a:r>
              <a:rPr lang="ru-RU" sz="2000" dirty="0" smtClean="0">
                <a:latin typeface="Calibri"/>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Волшебный клубок</a:t>
            </a:r>
            <a:r>
              <a:rPr lang="ru-RU" sz="2000" dirty="0" smtClean="0">
                <a:latin typeface="Calibri"/>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Руководитель: Козлова Т.В.,     педагог дополнительного образования.                                  </a:t>
            </a:r>
            <a:endParaRPr lang="ru-RU" sz="2000" dirty="0"/>
          </a:p>
        </p:txBody>
      </p:sp>
    </p:spTree>
    <p:extLst>
      <p:ext uri="{BB962C8B-B14F-4D97-AF65-F5344CB8AC3E}">
        <p14:creationId xmlns:p14="http://schemas.microsoft.com/office/powerpoint/2010/main" xmlns="" val="2231974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4714876" y="1643050"/>
            <a:ext cx="42862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Эта кукла делалась наудачу в делах. Этот оберег помогает в любых задуманных делах, в любой работе. Способствует продвижению в карьере.  Для того, чтобы работа приносила стабильный доход – в сумочку оберега необходимо положить свернутую бумажную денежную купюру. Чтобы куколка – оберег работала постоянно, рекомендуется после каждого финансового поступления делиться с ней монеткой и благодарить ее.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Вот такую  «Успешницу» мы сделали. Эта девушка и для дома пригожа и для офиса хороша!</a:t>
            </a:r>
            <a:endParaRPr kumimoji="0" lang="ru-RU" i="0" u="none" strike="noStrike" cap="none" normalizeH="0" baseline="0" dirty="0" smtClean="0">
              <a:ln>
                <a:noFill/>
              </a:ln>
              <a:solidFill>
                <a:schemeClr val="tx1"/>
              </a:solidFill>
              <a:effectLst/>
              <a:latin typeface="Arial" pitchFamily="34" charset="0"/>
              <a:cs typeface="Arial" pitchFamily="34" charset="0"/>
            </a:endParaRPr>
          </a:p>
        </p:txBody>
      </p:sp>
      <p:pic>
        <p:nvPicPr>
          <p:cNvPr id="14338" name="Picture 2" descr="C:\Users\Админ\Desktop\image (1).jpg"/>
          <p:cNvPicPr>
            <a:picLocks noChangeAspect="1" noChangeArrowheads="1"/>
          </p:cNvPicPr>
          <p:nvPr/>
        </p:nvPicPr>
        <p:blipFill>
          <a:blip r:embed="rId3"/>
          <a:srcRect/>
          <a:stretch>
            <a:fillRect/>
          </a:stretch>
        </p:blipFill>
        <p:spPr bwMode="auto">
          <a:xfrm>
            <a:off x="214282" y="1643050"/>
            <a:ext cx="4500594" cy="4786346"/>
          </a:xfrm>
          <a:prstGeom prst="rect">
            <a:avLst/>
          </a:prstGeom>
          <a:noFill/>
        </p:spPr>
      </p:pic>
      <p:sp>
        <p:nvSpPr>
          <p:cNvPr id="14339" name="Rectangle 3"/>
          <p:cNvSpPr>
            <a:spLocks noChangeArrowheads="1"/>
          </p:cNvSpPr>
          <p:nvPr/>
        </p:nvSpPr>
        <p:spPr bwMode="auto">
          <a:xfrm>
            <a:off x="2214546" y="-1"/>
            <a:ext cx="428628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Кукла – оберег «УСПЕШНИЦА</a:t>
            </a:r>
            <a:r>
              <a:rPr kumimoji="0" lang="ru-RU"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5000628" y="1785926"/>
            <a:ext cx="392909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rgbClr val="000000"/>
                </a:solidFill>
                <a:effectLst/>
                <a:latin typeface="Arial CE"/>
                <a:ea typeface="Calibri" pitchFamily="34" charset="0"/>
                <a:cs typeface="Times New Roman" pitchFamily="18" charset="0"/>
              </a:rPr>
              <a:t>Интересна история этой куклы. На первый взгляд это мужская и женская куклы, которые кажутся просто парочкой, взявшейся за руки. Но, если приглядеться, то видно, что рука у них одна и сделана из цельной тряпочки или палочки, а, следовательно, их нельзя разъединить. Такая рука считалась символом единения и того, что отныне по жизни идти они будут буквально рука об руку, все дела и беды деля пополам. Сама же куколка была символом крепкого семейного союза.</a:t>
            </a:r>
            <a:endParaRPr kumimoji="0" lang="ru-RU" i="0" u="none" strike="noStrike" cap="none" normalizeH="0" baseline="0" dirty="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1214414" y="714356"/>
            <a:ext cx="650085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3200" b="1" i="0" u="none" strike="noStrike" cap="none" normalizeH="0" baseline="0" dirty="0" smtClean="0">
                <a:ln>
                  <a:noFill/>
                </a:ln>
                <a:solidFill>
                  <a:srgbClr val="000000"/>
                </a:solidFill>
                <a:effectLst/>
                <a:latin typeface="Arial CE" charset="-52"/>
                <a:ea typeface="Calibri" pitchFamily="34" charset="0"/>
                <a:cs typeface="Times New Roman" pitchFamily="18" charset="0"/>
              </a:rPr>
              <a:t>НЕРАЗЛУЧНИКИ</a:t>
            </a:r>
            <a:r>
              <a:rPr kumimoji="0" lang="ru-RU" sz="3200" b="1" i="0" u="none" strike="noStrike" cap="none" normalizeH="0" baseline="0" dirty="0" smtClean="0">
                <a:ln>
                  <a:noFill/>
                </a:ln>
                <a:solidFill>
                  <a:srgbClr val="000000"/>
                </a:solidFill>
                <a:effectLst/>
                <a:latin typeface="Calibri"/>
                <a:ea typeface="Calibri" pitchFamily="34" charset="0"/>
                <a:cs typeface="Times New Roman" pitchFamily="18" charset="0"/>
              </a:rPr>
              <a:t>»</a:t>
            </a:r>
            <a:endParaRPr kumimoji="0" lang="ru-RU"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3315" name="Picture 3" descr="C:\Users\Админ\Desktop\DSCN2117.JPG"/>
          <p:cNvPicPr>
            <a:picLocks noChangeAspect="1" noChangeArrowheads="1"/>
          </p:cNvPicPr>
          <p:nvPr/>
        </p:nvPicPr>
        <p:blipFill>
          <a:blip r:embed="rId3" cstate="print"/>
          <a:srcRect/>
          <a:stretch>
            <a:fillRect/>
          </a:stretch>
        </p:blipFill>
        <p:spPr bwMode="auto">
          <a:xfrm>
            <a:off x="214282" y="1928802"/>
            <a:ext cx="4643470" cy="47149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2289" name="Picture 1" descr="C:\Users\Админ\Desktop\DSCN2116.JPG"/>
          <p:cNvPicPr>
            <a:picLocks noChangeAspect="1" noChangeArrowheads="1"/>
          </p:cNvPicPr>
          <p:nvPr/>
        </p:nvPicPr>
        <p:blipFill>
          <a:blip r:embed="rId3" cstate="print"/>
          <a:srcRect/>
          <a:stretch>
            <a:fillRect/>
          </a:stretch>
        </p:blipFill>
        <p:spPr bwMode="auto">
          <a:xfrm>
            <a:off x="214283" y="1428737"/>
            <a:ext cx="4143404" cy="5072098"/>
          </a:xfrm>
          <a:prstGeom prst="rect">
            <a:avLst/>
          </a:prstGeom>
          <a:noFill/>
        </p:spPr>
      </p:pic>
      <p:sp>
        <p:nvSpPr>
          <p:cNvPr id="3" name="Прямоугольник 2"/>
          <p:cNvSpPr/>
          <p:nvPr/>
        </p:nvSpPr>
        <p:spPr>
          <a:xfrm>
            <a:off x="4500562" y="1357298"/>
            <a:ext cx="4357718" cy="4524315"/>
          </a:xfrm>
          <a:prstGeom prst="rect">
            <a:avLst/>
          </a:prstGeom>
        </p:spPr>
        <p:txBody>
          <a:bodyPr wrap="square">
            <a:spAutoFit/>
          </a:bodyPr>
          <a:lstStyle/>
          <a:p>
            <a:r>
              <a:rPr lang="ru-RU" b="1" dirty="0" smtClean="0"/>
              <a:t>Кукла-оберег</a:t>
            </a:r>
            <a:r>
              <a:rPr lang="ru-RU" dirty="0" smtClean="0"/>
              <a:t> Мамка испокон веков считается семейным </a:t>
            </a:r>
            <a:r>
              <a:rPr lang="ru-RU" b="1" dirty="0" smtClean="0"/>
              <a:t>оберегом</a:t>
            </a:r>
            <a:r>
              <a:rPr lang="ru-RU" dirty="0" smtClean="0"/>
              <a:t>, нянечкой для новорожденных. Символ любви матери-прародительницы Рода к последующим поколениям. </a:t>
            </a:r>
            <a:br>
              <a:rPr lang="ru-RU" dirty="0" smtClean="0"/>
            </a:br>
            <a:r>
              <a:rPr lang="ru-RU" dirty="0" smtClean="0"/>
              <a:t>Служила , своеобразным пожеланием плодовитости. Статная с полной грудью, такая мамка выкормит крепкого и здорового ребенка.</a:t>
            </a:r>
            <a:br>
              <a:rPr lang="ru-RU" dirty="0" smtClean="0"/>
            </a:br>
            <a:r>
              <a:rPr lang="ru-RU" dirty="0" smtClean="0"/>
              <a:t>Является семейным </a:t>
            </a:r>
            <a:r>
              <a:rPr lang="ru-RU" b="1" dirty="0" smtClean="0"/>
              <a:t>оберегом</a:t>
            </a:r>
            <a:r>
              <a:rPr lang="ru-RU" dirty="0" smtClean="0"/>
              <a:t>, принося в семью счастье и увеличивая количество детей в семье.</a:t>
            </a:r>
            <a:br>
              <a:rPr lang="ru-RU" dirty="0" smtClean="0"/>
            </a:br>
            <a:r>
              <a:rPr lang="ru-RU" dirty="0" smtClean="0"/>
              <a:t>Мамка в руках держит ребенка, иногда двух -трех . Детки представляют собой кукол- пеленашек , разные цвета которых указывают на их разнополость.</a:t>
            </a:r>
            <a:endParaRPr lang="ru-RU" dirty="0"/>
          </a:p>
        </p:txBody>
      </p:sp>
      <p:sp>
        <p:nvSpPr>
          <p:cNvPr id="12290" name="Rectangle 2"/>
          <p:cNvSpPr>
            <a:spLocks noChangeArrowheads="1"/>
          </p:cNvSpPr>
          <p:nvPr/>
        </p:nvSpPr>
        <p:spPr bwMode="auto">
          <a:xfrm>
            <a:off x="0" y="0"/>
            <a:ext cx="25680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3500430" y="445929"/>
            <a:ext cx="3200125" cy="584775"/>
          </a:xfrm>
          <a:prstGeom prst="rect">
            <a:avLst/>
          </a:prstGeom>
        </p:spPr>
        <p:txBody>
          <a:bodyPr wrap="square">
            <a:spAutoFit/>
          </a:bodyPr>
          <a:lstStyle/>
          <a:p>
            <a:pPr lvl="0" algn="ctr" fontAlgn="base">
              <a:spcBef>
                <a:spcPct val="0"/>
              </a:spcBef>
              <a:spcAft>
                <a:spcPct val="0"/>
              </a:spcAft>
            </a:pPr>
            <a:r>
              <a:rPr lang="ru-RU" sz="3200" b="1" dirty="0" smtClean="0">
                <a:solidFill>
                  <a:srgbClr val="000000"/>
                </a:solidFill>
                <a:latin typeface="Calibri"/>
                <a:ea typeface="Calibri" pitchFamily="34" charset="0"/>
                <a:cs typeface="Times New Roman" pitchFamily="18" charset="0"/>
              </a:rPr>
              <a:t>«</a:t>
            </a:r>
            <a:r>
              <a:rPr lang="ru-RU" sz="3200" b="1" dirty="0" smtClean="0">
                <a:solidFill>
                  <a:srgbClr val="000000"/>
                </a:solidFill>
                <a:latin typeface="Times New Roman" pitchFamily="18" charset="0"/>
                <a:ea typeface="Calibri" pitchFamily="34" charset="0"/>
                <a:cs typeface="Times New Roman" pitchFamily="18" charset="0"/>
              </a:rPr>
              <a:t>МАМКА</a:t>
            </a:r>
            <a:r>
              <a:rPr lang="ru-RU" sz="3200" b="1" dirty="0" smtClean="0">
                <a:solidFill>
                  <a:srgbClr val="000000"/>
                </a:solidFill>
                <a:latin typeface="Calibri"/>
                <a:ea typeface="Calibri" pitchFamily="34" charset="0"/>
                <a:cs typeface="Times New Roman" pitchFamily="18" charset="0"/>
              </a:rPr>
              <a:t>»</a:t>
            </a:r>
            <a:endParaRPr lang="ru-RU" sz="3200" b="1" dirty="0" smtClean="0">
              <a:solidFill>
                <a:prstClr val="black"/>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928794" y="2500306"/>
            <a:ext cx="607223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Кукла является первой среди игрушек в русской культуре. Кукла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оберег является первоисточником народной обрядовой культуры, т.к. обряды и ритуалы древних славян были основаны на смысловом значении кукол. На сегодняшний день кукла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оберег, не утратила своего предназначения и исторической ценности и до сих пор является объектом исследования.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3286116" y="1000108"/>
            <a:ext cx="2571768" cy="584775"/>
          </a:xfrm>
          <a:prstGeom prst="rect">
            <a:avLst/>
          </a:prstGeom>
        </p:spPr>
        <p:txBody>
          <a:bodyPr wrap="square">
            <a:spAutoFit/>
          </a:bodyPr>
          <a:lstStyle/>
          <a:p>
            <a:pPr lvl="0" algn="ctr" fontAlgn="base">
              <a:spcBef>
                <a:spcPct val="0"/>
              </a:spcBef>
              <a:spcAft>
                <a:spcPct val="0"/>
              </a:spcAft>
            </a:pPr>
            <a:r>
              <a:rPr lang="ru-RU" sz="3200" b="1" dirty="0" smtClean="0">
                <a:latin typeface="Times New Roman" pitchFamily="18" charset="0"/>
                <a:ea typeface="Calibri" pitchFamily="34" charset="0"/>
                <a:cs typeface="Times New Roman" pitchFamily="18" charset="0"/>
              </a:rPr>
              <a:t>ВЫВОД</a:t>
            </a:r>
            <a:endParaRPr lang="ru-RU" sz="3200" b="1" dirty="0" smtClean="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786050" y="2500306"/>
            <a:ext cx="414340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Чем дальше в будущее входим,</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Тем больше прошлым дорожим,</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в прошлом красоту находим,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Хоть новому принадлежим</a:t>
            </a:r>
            <a:r>
              <a:rPr kumimoji="0" lang="ru-RU"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30135" y="3244334"/>
            <a:ext cx="3083729" cy="369332"/>
          </a:xfrm>
          <a:prstGeom prst="rect">
            <a:avLst/>
          </a:prstGeom>
        </p:spPr>
        <p:txBody>
          <a:bodyPr wrap="none">
            <a:spAutoFit/>
          </a:bodyPr>
          <a:lstStyle/>
          <a:p>
            <a:r>
              <a:rPr lang="ru-RU" dirty="0" smtClean="0"/>
              <a:t>СПАСИБО ЗА ВНИМАНИЕ</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5000628" y="1857364"/>
            <a:ext cx="3714776" cy="2862322"/>
          </a:xfrm>
          <a:prstGeom prst="rect">
            <a:avLst/>
          </a:prstGeom>
        </p:spPr>
        <p:txBody>
          <a:bodyPr wrap="square">
            <a:spAutoFit/>
          </a:bodyPr>
          <a:lstStyle/>
          <a:p>
            <a:pPr lvl="0" fontAlgn="base">
              <a:spcBef>
                <a:spcPct val="0"/>
              </a:spcBef>
              <a:spcAft>
                <a:spcPct val="0"/>
              </a:spcAft>
            </a:pPr>
            <a:r>
              <a:rPr lang="ru-RU" dirty="0" smtClean="0">
                <a:solidFill>
                  <a:srgbClr val="000000"/>
                </a:solidFill>
                <a:latin typeface="Arial" pitchFamily="34" charset="0"/>
                <a:ea typeface="Times New Roman" pitchFamily="18" charset="0"/>
                <a:cs typeface="Arial" pitchFamily="34" charset="0"/>
              </a:rPr>
              <a:t>На кружке «Волшебный клубок» я познакомила девочек  с одной их обрядовых кукол .И мы с ними ее сделали своими руками. И нам захотелось узнать  - существуют ли еще другие виды обрядовых  кукол - оберегов, сделанных из  ткани и других подручных материалов.</a:t>
            </a:r>
            <a:endParaRPr lang="ru-RU" dirty="0" smtClean="0">
              <a:latin typeface="Arial" pitchFamily="34" charset="0"/>
              <a:cs typeface="Arial" pitchFamily="34" charset="0"/>
            </a:endParaRPr>
          </a:p>
        </p:txBody>
      </p:sp>
      <p:pic>
        <p:nvPicPr>
          <p:cNvPr id="49156" name="Picture 4" descr="C:\Users\Админ\Desktop\image (7).jpg"/>
          <p:cNvPicPr>
            <a:picLocks noChangeAspect="1" noChangeArrowheads="1"/>
          </p:cNvPicPr>
          <p:nvPr/>
        </p:nvPicPr>
        <p:blipFill>
          <a:blip r:embed="rId3"/>
          <a:srcRect/>
          <a:stretch>
            <a:fillRect/>
          </a:stretch>
        </p:blipFill>
        <p:spPr bwMode="auto">
          <a:xfrm>
            <a:off x="714348" y="1214422"/>
            <a:ext cx="4071966" cy="526257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 name="Заголовок 14"/>
          <p:cNvSpPr>
            <a:spLocks noGrp="1"/>
          </p:cNvSpPr>
          <p:nvPr>
            <p:ph type="title"/>
          </p:nvPr>
        </p:nvSpPr>
        <p:spPr>
          <a:xfrm>
            <a:off x="457200" y="-1474504"/>
            <a:ext cx="8229600" cy="45719"/>
          </a:xfrm>
        </p:spPr>
        <p:txBody>
          <a:bodyPr>
            <a:normAutofit fontScale="90000"/>
          </a:bodyPr>
          <a:lstStyle/>
          <a:p>
            <a:endParaRPr lang="ru-RU" dirty="0"/>
          </a:p>
        </p:txBody>
      </p:sp>
      <p:sp>
        <p:nvSpPr>
          <p:cNvPr id="3" name="Содержимое 2"/>
          <p:cNvSpPr>
            <a:spLocks noGrp="1"/>
          </p:cNvSpPr>
          <p:nvPr>
            <p:ph idx="1"/>
          </p:nvPr>
        </p:nvSpPr>
        <p:spPr>
          <a:xfrm>
            <a:off x="1071538" y="1500174"/>
            <a:ext cx="6929486" cy="4429156"/>
          </a:xfrm>
        </p:spPr>
        <p:txBody>
          <a:bodyPr>
            <a:normAutofit fontScale="92500"/>
          </a:bodyPr>
          <a:lstStyle/>
          <a:p>
            <a:pPr>
              <a:buNone/>
            </a:pPr>
            <a:r>
              <a:rPr lang="ru-RU" sz="2200" b="1" dirty="0" smtClean="0"/>
              <a:t>     </a:t>
            </a:r>
            <a:r>
              <a:rPr lang="ru-RU" sz="2200" dirty="0" smtClean="0"/>
              <a:t>Мы решили изучить эту тему, чтобы выяснить, когда появились традиционные тряпичные куклы, какие традиционные куклы были у русского народа, какое назначение имела каждая кукла, до какого возраста играли дети в куклы. Было также интересно узнать технологию изготовления традиционной народной куклы. Поэтому предметом нашего исследования стали традиционные народные куклы.  Работая над исследованием, мы узнали историю возникновения народной игрушки. Искусство это очень древнее, дохристианское. Об этом свидетельствуют образы и технология изготовления тряпичной куклы: кукла не шилась, а сворачивалась из цельного куска материи.</a:t>
            </a:r>
          </a:p>
          <a:p>
            <a:endParaRPr lang="ru-RU" sz="1800" dirty="0"/>
          </a:p>
        </p:txBody>
      </p:sp>
      <p:sp>
        <p:nvSpPr>
          <p:cNvPr id="5" name="Прямоугольник 4"/>
          <p:cNvSpPr/>
          <p:nvPr/>
        </p:nvSpPr>
        <p:spPr>
          <a:xfrm>
            <a:off x="928662" y="1357298"/>
            <a:ext cx="7786742" cy="338554"/>
          </a:xfrm>
          <a:prstGeom prst="rect">
            <a:avLst/>
          </a:prstGeom>
        </p:spPr>
        <p:txBody>
          <a:bodyPr wrap="square">
            <a:spAutoFit/>
          </a:bodyPr>
          <a:lstStyle/>
          <a:p>
            <a:pPr lvl="0" fontAlgn="base">
              <a:spcBef>
                <a:spcPct val="0"/>
              </a:spcBef>
              <a:spcAft>
                <a:spcPct val="0"/>
              </a:spcAft>
            </a:pPr>
            <a:r>
              <a:rPr lang="ru-RU" sz="1600" dirty="0" smtClean="0">
                <a:solidFill>
                  <a:srgbClr val="000000"/>
                </a:solidFill>
                <a:latin typeface="Arial" pitchFamily="34" charset="0"/>
                <a:ea typeface="Times New Roman" pitchFamily="18" charset="0"/>
                <a:cs typeface="Arial" pitchFamily="34" charset="0"/>
              </a:rPr>
              <a:t>.</a:t>
            </a:r>
            <a:endParaRPr lang="ru-RU" sz="1600" dirty="0" smtClean="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785841"/>
            <a:ext cx="8229600" cy="785842"/>
          </a:xfrm>
        </p:spPr>
        <p:txBody>
          <a:bodyPr>
            <a:normAutofit fontScale="90000"/>
          </a:bodyPr>
          <a:lstStyle/>
          <a:p>
            <a:endParaRPr lang="ru-RU" dirty="0"/>
          </a:p>
        </p:txBody>
      </p:sp>
      <p:sp>
        <p:nvSpPr>
          <p:cNvPr id="3" name="Содержимое 2"/>
          <p:cNvSpPr>
            <a:spLocks noGrp="1"/>
          </p:cNvSpPr>
          <p:nvPr>
            <p:ph idx="1"/>
          </p:nvPr>
        </p:nvSpPr>
        <p:spPr>
          <a:xfrm>
            <a:off x="857224" y="1142984"/>
            <a:ext cx="7358114" cy="4572032"/>
          </a:xfrm>
        </p:spPr>
        <p:txBody>
          <a:bodyPr>
            <a:normAutofit/>
          </a:bodyPr>
          <a:lstStyle/>
          <a:p>
            <a:endParaRPr lang="ru-RU" sz="1800" dirty="0" smtClean="0"/>
          </a:p>
          <a:p>
            <a:endParaRPr lang="ru-RU" sz="1800" dirty="0" smtClean="0"/>
          </a:p>
          <a:p>
            <a:endParaRPr lang="ru-RU" sz="1800" dirty="0" smtClean="0"/>
          </a:p>
          <a:p>
            <a:pPr>
              <a:buNone/>
            </a:pPr>
            <a:r>
              <a:rPr lang="ru-RU" sz="2000" dirty="0" smtClean="0"/>
              <a:t>     Изготовление кукол было сугубо женским. Мужчин не подпускали даже краем глаза взглянуть на процесс. Все куклы изготавливались без ножниц, иголок и ниток. Использовались не только тряпочки, и глина, дерево, кость, солома но и даже творог.</a:t>
            </a:r>
          </a:p>
          <a:p>
            <a:pPr>
              <a:buNone/>
            </a:pPr>
            <a:r>
              <a:rPr lang="ru-RU" sz="2000" dirty="0" smtClean="0"/>
              <a:t>     Однако все славянские куклы обереги были похожи в одном: у них не было лица. Кукла без лица считалась предметом неодушевлённым, недоступным для вселения в него злых, недобрых сил, а значит, и безвредной</a:t>
            </a:r>
          </a:p>
        </p:txBody>
      </p:sp>
      <p:sp>
        <p:nvSpPr>
          <p:cNvPr id="20481" name="Rectangle 1"/>
          <p:cNvSpPr>
            <a:spLocks noChangeArrowheads="1"/>
          </p:cNvSpPr>
          <p:nvPr/>
        </p:nvSpPr>
        <p:spPr bwMode="auto">
          <a:xfrm>
            <a:off x="0" y="0"/>
            <a:ext cx="27443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6" name="Заголовок 15"/>
          <p:cNvSpPr>
            <a:spLocks noGrp="1"/>
          </p:cNvSpPr>
          <p:nvPr>
            <p:ph type="title"/>
          </p:nvPr>
        </p:nvSpPr>
        <p:spPr/>
        <p:txBody>
          <a:bodyPr/>
          <a:lstStyle/>
          <a:p>
            <a:endParaRPr lang="ru-RU"/>
          </a:p>
        </p:txBody>
      </p:sp>
      <p:sp>
        <p:nvSpPr>
          <p:cNvPr id="17" name="Текст 16"/>
          <p:cNvSpPr>
            <a:spLocks noGrp="1"/>
          </p:cNvSpPr>
          <p:nvPr>
            <p:ph type="body" idx="2"/>
          </p:nvPr>
        </p:nvSpPr>
        <p:spPr>
          <a:xfrm>
            <a:off x="357158" y="1928802"/>
            <a:ext cx="2743200" cy="4572000"/>
          </a:xfrm>
        </p:spPr>
        <p:txBody>
          <a:bodyPr/>
          <a:lstStyle/>
          <a:p>
            <a:endParaRPr lang="ru-RU" dirty="0"/>
          </a:p>
        </p:txBody>
      </p:sp>
      <p:sp>
        <p:nvSpPr>
          <p:cNvPr id="12" name="Содержимое 11"/>
          <p:cNvSpPr>
            <a:spLocks noGrp="1"/>
          </p:cNvSpPr>
          <p:nvPr>
            <p:ph sz="half" idx="1"/>
          </p:nvPr>
        </p:nvSpPr>
        <p:spPr>
          <a:xfrm>
            <a:off x="4143372" y="500042"/>
            <a:ext cx="4786346" cy="6072230"/>
          </a:xfrm>
        </p:spPr>
        <p:txBody>
          <a:bodyPr>
            <a:noAutofit/>
          </a:bodyPr>
          <a:lstStyle/>
          <a:p>
            <a:pPr>
              <a:buNone/>
            </a:pPr>
            <a:r>
              <a:rPr lang="ru-RU" sz="1800" dirty="0" smtClean="0"/>
              <a:t>     </a:t>
            </a:r>
            <a:r>
              <a:rPr lang="ru-RU" sz="2000" dirty="0" smtClean="0"/>
              <a:t>На Руси, да впрочем, и у всех славянских народов. Было большое многообразие кукол. </a:t>
            </a:r>
          </a:p>
          <a:p>
            <a:endParaRPr lang="ru-RU" sz="2000" dirty="0" smtClean="0"/>
          </a:p>
          <a:p>
            <a:pPr>
              <a:buNone/>
            </a:pPr>
            <a:r>
              <a:rPr lang="ru-RU" sz="2000" dirty="0" smtClean="0"/>
              <a:t>     Была  такая примета – когда дети много и усердно играют в куклы, в семье прибыль; если же небрежно обращаются с игрушками, в доме быть беде. Особенно поощрялась в народе игра с куклами у девочек, так как кукла считалась ещё и символом продолжения рода. На Руси считалось плохой приметой прерывать игравшего ребенка : «Чем дольше девочка играет в куклы, тем счастливее она будет». Но в древние времена славянские куклы служили и мощными оберегами и сопровождали наших предков с рождения  и до смерти.</a:t>
            </a:r>
          </a:p>
        </p:txBody>
      </p:sp>
      <p:pic>
        <p:nvPicPr>
          <p:cNvPr id="1027" name="Picture 3" descr="C:\Users\Админ\Desktop\DSCN2107.JPG"/>
          <p:cNvPicPr>
            <a:picLocks noChangeAspect="1" noChangeArrowheads="1"/>
          </p:cNvPicPr>
          <p:nvPr/>
        </p:nvPicPr>
        <p:blipFill>
          <a:blip r:embed="rId3" cstate="print"/>
          <a:srcRect/>
          <a:stretch>
            <a:fillRect/>
          </a:stretch>
        </p:blipFill>
        <p:spPr bwMode="auto">
          <a:xfrm>
            <a:off x="142844" y="500042"/>
            <a:ext cx="4000528" cy="6000792"/>
          </a:xfrm>
          <a:prstGeom prst="rect">
            <a:avLst/>
          </a:prstGeom>
          <a:noFill/>
        </p:spPr>
      </p:pic>
    </p:spTree>
    <p:extLst>
      <p:ext uri="{BB962C8B-B14F-4D97-AF65-F5344CB8AC3E}">
        <p14:creationId xmlns:p14="http://schemas.microsoft.com/office/powerpoint/2010/main" xmlns="" val="144579952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928794" y="0"/>
            <a:ext cx="5143536" cy="369332"/>
          </a:xfrm>
          <a:prstGeom prst="rect">
            <a:avLst/>
          </a:prstGeom>
        </p:spPr>
        <p:txBody>
          <a:bodyPr wrap="square">
            <a:spAutoFit/>
          </a:bodyPr>
          <a:lstStyle/>
          <a:p>
            <a:r>
              <a:rPr lang="ru-RU" dirty="0" smtClean="0"/>
              <a:t>   </a:t>
            </a:r>
            <a:endParaRPr lang="ru-RU" dirty="0"/>
          </a:p>
        </p:txBody>
      </p:sp>
      <p:sp>
        <p:nvSpPr>
          <p:cNvPr id="19457" name="Rectangle 1"/>
          <p:cNvSpPr>
            <a:spLocks noChangeArrowheads="1"/>
          </p:cNvSpPr>
          <p:nvPr/>
        </p:nvSpPr>
        <p:spPr bwMode="auto">
          <a:xfrm>
            <a:off x="1142976" y="428604"/>
            <a:ext cx="692948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600" b="1" dirty="0" smtClean="0">
                <a:solidFill>
                  <a:srgbClr val="000000"/>
                </a:solidFill>
                <a:latin typeface="Calibri" pitchFamily="34" charset="0"/>
                <a:ea typeface="Times New Roman" pitchFamily="18" charset="0"/>
                <a:cs typeface="Times New Roman" pitchFamily="18" charset="0"/>
              </a:rPr>
              <a:t>«ВЕСНЯНКА»</a:t>
            </a:r>
            <a: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ru-RU" sz="3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4500562" y="1357298"/>
            <a:ext cx="4643438" cy="4524315"/>
          </a:xfrm>
          <a:prstGeom prst="rect">
            <a:avLst/>
          </a:prstGeom>
        </p:spPr>
        <p:txBody>
          <a:bodyPr wrap="square">
            <a:spAutoFit/>
          </a:bodyPr>
          <a:lstStyle/>
          <a:p>
            <a:r>
              <a:rPr lang="ru-RU" dirty="0" smtClean="0"/>
              <a:t>Веснянка - это веселая, задорная куколка, которую делали на приход весны. Традиционно она очень яркая, с волосами необычного цвета, ведь изображала она не человека, а Дух пробуждающейся природы.</a:t>
            </a:r>
            <a:br>
              <a:rPr lang="ru-RU" dirty="0" smtClean="0"/>
            </a:br>
            <a:r>
              <a:rPr lang="ru-RU" dirty="0" smtClean="0"/>
              <a:t>Веснянки были оберегами юности, красоты, поэтому имели задорный, яркий жизнерадостный образ. Обязательным их атрибутом была длинная коса радужных оттенков, та самая коса, про которую в народе издавна говорили – девичья краса. Поэтому косу куклы непременно украшали лентами, бусинами, первыми цветами. Коса также была воплощением девичьего счастья и удачи</a:t>
            </a:r>
            <a:endParaRPr lang="ru-RU" dirty="0"/>
          </a:p>
        </p:txBody>
      </p:sp>
      <p:pic>
        <p:nvPicPr>
          <p:cNvPr id="19458" name="Picture 2" descr="C:\Users\Админ\Desktop\image (8).jpg"/>
          <p:cNvPicPr>
            <a:picLocks noChangeAspect="1" noChangeArrowheads="1"/>
          </p:cNvPicPr>
          <p:nvPr/>
        </p:nvPicPr>
        <p:blipFill>
          <a:blip r:embed="rId3"/>
          <a:srcRect/>
          <a:stretch>
            <a:fillRect/>
          </a:stretch>
        </p:blipFill>
        <p:spPr bwMode="auto">
          <a:xfrm>
            <a:off x="357158" y="1500174"/>
            <a:ext cx="4071966" cy="49768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429124" y="1428736"/>
            <a:ext cx="442915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Кукла на счастье: Она делалась для привлечения счастья. Являлась символом долголетия и крепкого здоровья.</a:t>
            </a:r>
            <a:r>
              <a:rPr kumimoji="0" lang="ru-RU" i="0" u="none" strike="noStrike" cap="none" normalizeH="0" baseline="0" dirty="0" smtClean="0">
                <a:ln>
                  <a:noFill/>
                </a:ln>
                <a:solidFill>
                  <a:srgbClr val="373737"/>
                </a:solidFill>
                <a:effectLst/>
                <a:latin typeface="Arial" pitchFamily="34" charset="0"/>
                <a:ea typeface="Times New Roman" pitchFamily="18" charset="0"/>
                <a:cs typeface="Arial" pitchFamily="34" charset="0"/>
              </a:rPr>
              <a:t>     В традиционной кукле "Счастье" главное − это волосы, в них женская сила и красота. Волосы служили проводником энергии, то есть женщина с длинной и толстой косой была энергетически сильнее, успешнее, счастливее. Кроме того, коса закручивается вверх и служит опорой кукле, делая её устойчивой. Человек, взяв куколку в руку, понимает, что его счастье находится у него в руках, нужно только приложить немного усилий и сделать первые шаги навстречу. И куколка действительно способна помочь своему владельцу.</a:t>
            </a:r>
            <a:endParaRPr kumimoji="0" lang="ru-RU"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071670" y="428604"/>
            <a:ext cx="5072098" cy="646331"/>
          </a:xfrm>
          <a:prstGeom prst="rect">
            <a:avLst/>
          </a:prstGeom>
        </p:spPr>
        <p:txBody>
          <a:bodyPr wrap="square">
            <a:spAutoFit/>
          </a:bodyPr>
          <a:lstStyle/>
          <a:p>
            <a:pPr algn="ctr"/>
            <a:r>
              <a:rPr lang="ru-RU" sz="3600" b="1" dirty="0" smtClean="0">
                <a:solidFill>
                  <a:srgbClr val="333333"/>
                </a:solidFill>
                <a:latin typeface="Arial" pitchFamily="34" charset="0"/>
                <a:ea typeface="Times New Roman" pitchFamily="18" charset="0"/>
                <a:cs typeface="Arial" pitchFamily="34" charset="0"/>
              </a:rPr>
              <a:t>Кукла на счастье</a:t>
            </a:r>
            <a:endParaRPr lang="ru-RU" sz="3600" b="1" dirty="0"/>
          </a:p>
        </p:txBody>
      </p:sp>
      <p:pic>
        <p:nvPicPr>
          <p:cNvPr id="18435" name="Picture 3" descr="http://ia116.mycdn.me/image?t=0&amp;bid=431455376302&amp;id=431455376302&amp;plc=WEB&amp;tkn=UkJkgCryd6Xpckii-99584YPtZk"/>
          <p:cNvPicPr>
            <a:picLocks noChangeAspect="1" noChangeArrowheads="1"/>
          </p:cNvPicPr>
          <p:nvPr/>
        </p:nvPicPr>
        <p:blipFill>
          <a:blip r:embed="rId3"/>
          <a:srcRect/>
          <a:stretch>
            <a:fillRect/>
          </a:stretch>
        </p:blipFill>
        <p:spPr bwMode="auto">
          <a:xfrm>
            <a:off x="155574" y="1500174"/>
            <a:ext cx="4202111" cy="51435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914400" y="1857375"/>
            <a:ext cx="8229600" cy="4389438"/>
          </a:xfrm>
        </p:spPr>
        <p:txBody>
          <a:bodyPr>
            <a:normAutofit/>
          </a:bodyPr>
          <a:lstStyle/>
          <a:p>
            <a:endParaRPr lang="ru-RU" sz="2000" dirty="0" smtClean="0"/>
          </a:p>
          <a:p>
            <a:endParaRPr lang="ru-RU" sz="2000" dirty="0" smtClean="0"/>
          </a:p>
          <a:p>
            <a:endParaRPr lang="ru-RU" sz="2000" dirty="0" smtClean="0"/>
          </a:p>
          <a:p>
            <a:pPr>
              <a:buNone/>
            </a:pPr>
            <a:r>
              <a:rPr lang="ru-RU" sz="1800" dirty="0" smtClean="0"/>
              <a:t>     </a:t>
            </a:r>
            <a:endParaRPr lang="ru-RU" sz="2000" dirty="0"/>
          </a:p>
        </p:txBody>
      </p:sp>
      <p:sp>
        <p:nvSpPr>
          <p:cNvPr id="17409" name="Rectangle 1"/>
          <p:cNvSpPr>
            <a:spLocks noChangeArrowheads="1"/>
          </p:cNvSpPr>
          <p:nvPr/>
        </p:nvSpPr>
        <p:spPr bwMode="auto">
          <a:xfrm>
            <a:off x="4214810" y="2357430"/>
            <a:ext cx="435771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Когда женщина узнавала, что она ждет ребенка, она делала Пеленашку. Эта народная кукла похожа не младенца в пеленках. Клалась игрушка в детскую колыбель и брала на себя весь негатив, направленный на еще не родившегося малыша. Когда рождался ребенок, кукла его сопровождала до крещения, после чего убиралась в отдельный сундук и использовалась только тогда, когда малыш болел.</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3143240" y="714356"/>
            <a:ext cx="3286148" cy="584775"/>
          </a:xfrm>
          <a:prstGeom prst="rect">
            <a:avLst/>
          </a:prstGeom>
        </p:spPr>
        <p:txBody>
          <a:bodyPr wrap="square">
            <a:spAutoFit/>
          </a:bodyPr>
          <a:lstStyle/>
          <a:p>
            <a:r>
              <a:rPr lang="ru-RU" sz="3200" dirty="0" smtClean="0">
                <a:solidFill>
                  <a:srgbClr val="000000"/>
                </a:solidFill>
                <a:latin typeface="Arial" pitchFamily="34" charset="0"/>
                <a:ea typeface="Times New Roman" pitchFamily="18" charset="0"/>
                <a:cs typeface="Arial" pitchFamily="34" charset="0"/>
              </a:rPr>
              <a:t> </a:t>
            </a:r>
            <a:r>
              <a:rPr lang="ru-RU" sz="3200" b="1" dirty="0" smtClean="0">
                <a:solidFill>
                  <a:srgbClr val="000000"/>
                </a:solidFill>
                <a:latin typeface="Calibri" pitchFamily="34" charset="0"/>
                <a:ea typeface="Times New Roman" pitchFamily="18" charset="0"/>
                <a:cs typeface="Times New Roman" pitchFamily="18" charset="0"/>
              </a:rPr>
              <a:t>Пеленашка </a:t>
            </a:r>
            <a:endParaRPr lang="ru-RU" sz="3200" b="1" dirty="0"/>
          </a:p>
        </p:txBody>
      </p:sp>
      <p:pic>
        <p:nvPicPr>
          <p:cNvPr id="17410" name="Picture 2" descr="C:\Users\Админ\Desktop\DSCN2121.JPG"/>
          <p:cNvPicPr>
            <a:picLocks noChangeAspect="1" noChangeArrowheads="1"/>
          </p:cNvPicPr>
          <p:nvPr/>
        </p:nvPicPr>
        <p:blipFill>
          <a:blip r:embed="rId3" cstate="print"/>
          <a:srcRect/>
          <a:stretch>
            <a:fillRect/>
          </a:stretch>
        </p:blipFill>
        <p:spPr bwMode="auto">
          <a:xfrm>
            <a:off x="142844" y="1857364"/>
            <a:ext cx="4071967" cy="48577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14546" y="428604"/>
            <a:ext cx="400052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Кукла «ПАСХА</a:t>
            </a:r>
            <a:r>
              <a:rPr kumimoji="0" lang="ru-RU" sz="2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3" name="Picture 3" descr="C:\Users\Админ\Desktop\image (9).jpg"/>
          <p:cNvPicPr>
            <a:picLocks noChangeAspect="1" noChangeArrowheads="1"/>
          </p:cNvPicPr>
          <p:nvPr/>
        </p:nvPicPr>
        <p:blipFill>
          <a:blip r:embed="rId3"/>
          <a:srcRect/>
          <a:stretch>
            <a:fillRect/>
          </a:stretch>
        </p:blipFill>
        <p:spPr bwMode="auto">
          <a:xfrm>
            <a:off x="428596" y="1357298"/>
            <a:ext cx="3929090" cy="5119702"/>
          </a:xfrm>
          <a:prstGeom prst="rect">
            <a:avLst/>
          </a:prstGeom>
          <a:noFill/>
        </p:spPr>
      </p:pic>
      <p:sp>
        <p:nvSpPr>
          <p:cNvPr id="15365" name="Rectangle 5"/>
          <p:cNvSpPr>
            <a:spLocks noChangeArrowheads="1"/>
          </p:cNvSpPr>
          <p:nvPr/>
        </p:nvSpPr>
        <p:spPr bwMode="auto">
          <a:xfrm>
            <a:off x="4571968" y="1214422"/>
            <a:ext cx="457203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Пасха самый главный праздник для православных христиан. К Пасхальным праздникам делали куклы- обереги. Мы сделали куклу Пасху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старину таких пасхальных кукол делали к Вербному воскресенью, за неделю до Пасхи, ставили на окно, показывая этим, что ждут Светлое Воскресение, а затем ставили и на стол между пасхальными дарами. Кукла Пасха считается подарком и могла заменить собой пасхальное яйцо, дарить её - значило оказывать большую честь!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 Куклы хранились на почетном, видном, но не доступном для "чужого " человека месте!</a:t>
            </a:r>
            <a:r>
              <a:rPr kumimoji="0" lang="ru-RU" i="0" u="none" strike="noStrike" cap="none" normalizeH="0" baseline="0" dirty="0" smtClean="0">
                <a:ln>
                  <a:noFill/>
                </a:ln>
                <a:solidFill>
                  <a:srgbClr val="555555"/>
                </a:solidFill>
                <a:effectLst/>
                <a:latin typeface="Calibri" pitchFamily="34" charset="0"/>
                <a:ea typeface="Times New Roman" pitchFamily="18" charset="0"/>
                <a:cs typeface="Times New Roman" pitchFamily="18" charset="0"/>
              </a:rPr>
              <a:t> </a:t>
            </a:r>
            <a:r>
              <a:rPr kumimoji="0" lang="ru-RU"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Пасхальная кукла символизирует женщину, которая идет на Пасху освещать куличи и яйца. Выполняется кукла в красных цветах. Лицо такой куколки обязательно должны быть из красной ткани (символизирующей Пасху и Возрождение).</a:t>
            </a:r>
            <a:endParaRPr kumimoji="0" lang="ru-RU"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1217</TotalTime>
  <Words>673</Words>
  <Application>Microsoft Office PowerPoint</Application>
  <PresentationFormat>Экран (4:3)</PresentationFormat>
  <Paragraphs>45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fox</dc:creator>
  <cp:lastModifiedBy>Админ</cp:lastModifiedBy>
  <cp:revision>109</cp:revision>
  <dcterms:created xsi:type="dcterms:W3CDTF">2015-02-25T10:22:08Z</dcterms:created>
  <dcterms:modified xsi:type="dcterms:W3CDTF">2015-04-12T13:26:56Z</dcterms:modified>
</cp:coreProperties>
</file>