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44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42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43.xml" ContentType="application/vnd.openxmlformats-officedocument.presentationml.slideLayout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41.xml" ContentType="application/vnd.openxmlformats-officedocument.presentationml.slideLayou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2" r:id="rId1"/>
    <p:sldMasterId id="2147483653" r:id="rId2"/>
    <p:sldMasterId id="2147483654" r:id="rId3"/>
    <p:sldMasterId id="2147483655" r:id="rId4"/>
  </p:sldMasterIdLst>
  <p:handoutMasterIdLst>
    <p:handoutMasterId r:id="rId12"/>
  </p:handoutMasterIdLst>
  <p:sldIdLst>
    <p:sldId id="256" r:id="rId5"/>
    <p:sldId id="257" r:id="rId6"/>
    <p:sldId id="258" r:id="rId7"/>
    <p:sldId id="260" r:id="rId8"/>
    <p:sldId id="261" r:id="rId9"/>
    <p:sldId id="262" r:id="rId10"/>
    <p:sldId id="259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99FFCC"/>
    <a:srgbClr val="008080"/>
    <a:srgbClr val="00CC99"/>
    <a:srgbClr val="FF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963" autoAdjust="0"/>
    <p:restoredTop sz="94701" autoAdjust="0"/>
  </p:normalViewPr>
  <p:slideViewPr>
    <p:cSldViewPr>
      <p:cViewPr varScale="1">
        <p:scale>
          <a:sx n="69" d="100"/>
          <a:sy n="69" d="100"/>
        </p:scale>
        <p:origin x="-94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2196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9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259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259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EA43DC5-0F69-401B-BF39-0F924ED4CB80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3E662E-1090-4209-9D87-FE2DF97D2C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C1558F-8646-4408-BAB0-3825AE6DBF2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2743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2743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79BA91-5DAB-414A-8B9D-1F9A5D00BB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79E04A-4151-4944-AB05-17B370390A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C05FB-83E9-44B6-BCA9-8824E9CAD6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143665-E5CB-4432-A965-ED7F9C4E62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AC7026-8271-4010-87D6-E161FB74B2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807F6C6-BF39-4526-BDDF-7E91D5B0AF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7A54AD-6324-4E50-B67F-0A24C5A694A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36E822-62A1-449C-BA93-78F555901F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11844A-D546-4122-B7CE-FB94E4DD666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8E5DE5-5A20-4DFD-9491-FF25434E84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E3A0D89-1B00-42F8-A6ED-4FF1C3BDC4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8FCCA9D-6075-44B3-A059-018B755D30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86550" y="0"/>
            <a:ext cx="2076450" cy="61261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0"/>
            <a:ext cx="6076950" cy="612616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29E204-F121-495B-B105-1F25FD9F269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86D65F-A701-4157-9244-110DE642F4B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288180-6BB3-4F83-A595-7367DB2E081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CB3F5A-F5D4-47ED-8C5C-D9A36F3A04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4038600" cy="48307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B910AA-C9D7-41CD-82D8-4DD436A0504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78FFA-08CB-4D56-94FC-AD84584269F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B3551D-1E1E-4DC1-89C1-AA160E9BBF1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B843D2-84BD-4219-A6E8-43620FB49DE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066B5C-E05F-46E0-8D52-0CB70E0A3A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5AAC53-75A0-486E-9AA2-1713F88FE09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8833E9-42C6-41E5-93A8-AC835675CD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0A4994-A916-4BED-A6F2-4CE943C71D8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3700" y="122238"/>
            <a:ext cx="2095500" cy="60039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22238"/>
            <a:ext cx="6134100" cy="60039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EE6FAC-E7DA-4ED0-B870-4559379D1E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124231-B1AD-4A1F-BA6F-49725E257DF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32118-639B-4726-8CBB-7A63E746F7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066C45-E528-4BC1-BC33-E75D6F231B7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7F7A0-25D2-4026-9CDE-90DAA7A97E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072FC18-AB82-4A85-AA7B-A2B2FD0216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54C4A67-046A-40DE-8C7F-730E13DE93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9906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2667000"/>
            <a:ext cx="3467100" cy="68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2FA61C-0F78-43CE-B40A-BC70BC42A71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009E2B-19B5-4776-B388-3DB872D5030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A3EA3-A5C4-4242-BDE9-65DF64B95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BBDDA5-0D89-4536-943D-7D9AF319650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525075-DADA-4694-A2E7-BC62FEB14A3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600200"/>
            <a:ext cx="2057400" cy="4525963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60198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CD82EE3-A73C-4031-AF19-3A83C9D84F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8E540E-909E-444A-828A-586A01612F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3A749E-D830-4DCD-8ECF-DB766BBE5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49A901-61AE-43E8-A6CE-87861B5961D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AD7EBA-BC82-41EF-8700-C9C703E90D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56F86C-2033-4F83-86E1-C9CDFAB0A65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4.jpe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Abstract Theme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90600" y="2667000"/>
            <a:ext cx="70866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subtitle here</a:t>
            </a:r>
          </a:p>
        </p:txBody>
      </p:sp>
      <p:sp>
        <p:nvSpPr>
          <p:cNvPr id="266244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266245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266246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2BC48F-A327-4007-A41A-CED49BB502F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rgbClr val="00CC99"/>
          </a:solidFill>
          <a:latin typeface="Arial" charset="0"/>
        </a:defRPr>
      </a:lvl9pPr>
    </p:titleStyle>
    <p:bodyStyle>
      <a:lvl1pPr marL="342900" indent="-342900" algn="ctr" rtl="0" eaLnBrk="1" fontAlgn="base" hangingPunct="1">
        <a:spcBef>
          <a:spcPct val="20000"/>
        </a:spcBef>
        <a:spcAft>
          <a:spcPct val="0"/>
        </a:spcAft>
        <a:buChar char="•"/>
        <a:defRPr sz="2800">
          <a:solidFill>
            <a:schemeClr val="bg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j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j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j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j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65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0"/>
            <a:ext cx="7848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2665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2666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2666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2666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3FE878D-AE39-4969-97E6-8FDAC310D329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808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526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122238"/>
            <a:ext cx="8229600" cy="8683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Place Your Topic Here</a:t>
            </a:r>
          </a:p>
        </p:txBody>
      </p:sp>
      <p:sp>
        <p:nvSpPr>
          <p:cNvPr id="39526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95400"/>
            <a:ext cx="8229600" cy="483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Your description goes here</a:t>
            </a:r>
          </a:p>
        </p:txBody>
      </p:sp>
      <p:sp>
        <p:nvSpPr>
          <p:cNvPr id="39526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39526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39527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82616D1-570E-4D74-AE18-3A3DE43B7AE2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rgbClr val="000099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25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51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90600" y="3200400"/>
            <a:ext cx="72390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Transitional Page</a:t>
            </a:r>
          </a:p>
        </p:txBody>
      </p:sp>
      <p:sp>
        <p:nvSpPr>
          <p:cNvPr id="47514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47514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47514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457B0A5-C55D-4510-9713-7D7E4F63CF53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000">
          <a:solidFill>
            <a:srgbClr val="008080"/>
          </a:solidFill>
          <a:effectLst>
            <a:outerShdw blurRad="38100" dist="38100" dir="2700000" algn="tl">
              <a:srgbClr val="C0C0C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893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rgbClr val="00B050"/>
                </a:solidFill>
              </a:rPr>
              <a:t>Буквы о//ё после шипящих в корнях слов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0893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85852" y="2428868"/>
            <a:ext cx="6400800" cy="1000132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</a:rPr>
              <a:t>Урок русского языка в 5 классе</a:t>
            </a:r>
          </a:p>
          <a:p>
            <a:r>
              <a:rPr lang="ru-RU" b="1" dirty="0" smtClean="0">
                <a:solidFill>
                  <a:schemeClr val="tx1"/>
                </a:solidFill>
              </a:rPr>
              <a:t>УМК Разумовской</a:t>
            </a:r>
            <a:endParaRPr lang="en-US" b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9954" name="Rectangle 2"/>
          <p:cNvSpPr>
            <a:spLocks noGrp="1" noChangeArrowheads="1"/>
          </p:cNvSpPr>
          <p:nvPr>
            <p:ph type="title"/>
          </p:nvPr>
        </p:nvSpPr>
        <p:spPr>
          <a:xfrm>
            <a:off x="323528" y="0"/>
            <a:ext cx="8439472" cy="1143000"/>
          </a:xfrm>
        </p:spPr>
        <p:txBody>
          <a:bodyPr/>
          <a:lstStyle/>
          <a:p>
            <a:pPr algn="ctr"/>
            <a:r>
              <a:rPr lang="ru-RU" b="1" dirty="0" smtClean="0">
                <a:solidFill>
                  <a:srgbClr val="000099"/>
                </a:solidFill>
              </a:rPr>
              <a:t>Проверка домашнего задания</a:t>
            </a:r>
            <a:endParaRPr lang="en-US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57200" y="1295400"/>
          <a:ext cx="8229600" cy="4040376"/>
        </p:xfrm>
        <a:graphic>
          <a:graphicData uri="http://schemas.openxmlformats.org/drawingml/2006/table">
            <a:tbl>
              <a:tblPr firstRow="1" bandRow="1">
                <a:tableStyleId>{284E427A-3D55-4303-BF80-6455036E1DE7}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621432">
                <a:tc gridSpan="4">
                  <a:txBody>
                    <a:bodyPr/>
                    <a:lstStyle/>
                    <a:p>
                      <a:pPr algn="ctr"/>
                      <a:r>
                        <a:rPr lang="ru-RU" sz="2800" dirty="0" smtClean="0"/>
                        <a:t>Виды орфограмм в корне</a:t>
                      </a:r>
                      <a:endParaRPr lang="ru-RU" sz="28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Проверяемые произношением гласные и согласные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Непроверяемые произношением гласные и согласные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Чередующиеся гласные</a:t>
                      </a:r>
                      <a:endParaRPr lang="ru-RU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Гласные после шипящих:</a:t>
                      </a:r>
                    </a:p>
                    <a:p>
                      <a:pPr algn="ctr"/>
                      <a:r>
                        <a:rPr lang="ru-RU" dirty="0" smtClean="0"/>
                        <a:t>чу - </a:t>
                      </a:r>
                      <a:r>
                        <a:rPr lang="ru-RU" dirty="0" err="1" smtClean="0"/>
                        <a:t>щу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err="1" smtClean="0"/>
                        <a:t>ча</a:t>
                      </a:r>
                      <a:r>
                        <a:rPr lang="ru-RU" dirty="0" smtClean="0"/>
                        <a:t> – </a:t>
                      </a:r>
                      <a:r>
                        <a:rPr lang="ru-RU" dirty="0" err="1" smtClean="0"/>
                        <a:t>ща</a:t>
                      </a:r>
                      <a:endParaRPr lang="ru-RU" dirty="0" smtClean="0"/>
                    </a:p>
                    <a:p>
                      <a:pPr algn="ctr"/>
                      <a:r>
                        <a:rPr lang="ru-RU" dirty="0" err="1" smtClean="0"/>
                        <a:t>жи</a:t>
                      </a:r>
                      <a:r>
                        <a:rPr lang="ru-RU" dirty="0" smtClean="0"/>
                        <a:t> - </a:t>
                      </a:r>
                      <a:r>
                        <a:rPr lang="ru-RU" dirty="0" err="1" smtClean="0"/>
                        <a:t>ши</a:t>
                      </a:r>
                      <a:endParaRPr lang="ru-RU" dirty="0"/>
                    </a:p>
                  </a:txBody>
                  <a:tcPr/>
                </a:tc>
              </a:tr>
              <a:tr h="195590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9552" y="3573016"/>
            <a:ext cx="187220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</a:t>
            </a:r>
            <a:r>
              <a:rPr lang="ru-RU" u="sng" dirty="0" smtClean="0"/>
              <a:t>о</a:t>
            </a:r>
            <a:r>
              <a:rPr lang="ru-RU" dirty="0" smtClean="0"/>
              <a:t>пинка; </a:t>
            </a:r>
          </a:p>
          <a:p>
            <a:r>
              <a:rPr lang="ru-RU" dirty="0" smtClean="0"/>
              <a:t>Лу</a:t>
            </a:r>
            <a:r>
              <a:rPr lang="ru-RU" u="sng" dirty="0" smtClean="0"/>
              <a:t>г</a:t>
            </a:r>
            <a:r>
              <a:rPr lang="ru-RU" dirty="0" smtClean="0"/>
              <a:t>,</a:t>
            </a:r>
          </a:p>
          <a:p>
            <a:r>
              <a:rPr lang="ru-RU" dirty="0" smtClean="0"/>
              <a:t>Овра</a:t>
            </a:r>
            <a:r>
              <a:rPr lang="ru-RU" u="sng" dirty="0" smtClean="0"/>
              <a:t>г</a:t>
            </a:r>
            <a:r>
              <a:rPr lang="ru-RU" dirty="0" smtClean="0"/>
              <a:t>,</a:t>
            </a:r>
          </a:p>
          <a:p>
            <a:r>
              <a:rPr lang="ru-RU" dirty="0" smtClean="0"/>
              <a:t>П</a:t>
            </a:r>
            <a:r>
              <a:rPr lang="ru-RU" u="sng" dirty="0" smtClean="0"/>
              <a:t>о</a:t>
            </a:r>
            <a:r>
              <a:rPr lang="ru-RU" dirty="0" smtClean="0"/>
              <a:t>ляна,</a:t>
            </a:r>
          </a:p>
          <a:p>
            <a:r>
              <a:rPr lang="ru-RU" dirty="0" smtClean="0"/>
              <a:t>Ст</a:t>
            </a:r>
            <a:r>
              <a:rPr lang="ru-RU" u="sng" dirty="0" smtClean="0"/>
              <a:t>о</a:t>
            </a:r>
            <a:r>
              <a:rPr lang="ru-RU" dirty="0" smtClean="0"/>
              <a:t>ро</a:t>
            </a:r>
            <a:r>
              <a:rPr lang="ru-RU" u="sng" dirty="0" smtClean="0"/>
              <a:t>ж</a:t>
            </a:r>
            <a:r>
              <a:rPr lang="ru-RU" dirty="0" smtClean="0"/>
              <a:t>ка.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27784" y="3501008"/>
            <a:ext cx="18002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Д</a:t>
            </a:r>
            <a:r>
              <a:rPr lang="ru-RU" u="sng" dirty="0" smtClean="0"/>
              <a:t>о</a:t>
            </a:r>
            <a:r>
              <a:rPr lang="ru-RU" dirty="0" smtClean="0"/>
              <a:t>рогу,</a:t>
            </a:r>
          </a:p>
          <a:p>
            <a:r>
              <a:rPr lang="ru-RU" dirty="0" smtClean="0"/>
              <a:t>Зн</a:t>
            </a:r>
            <a:r>
              <a:rPr lang="ru-RU" u="sng" dirty="0" smtClean="0"/>
              <a:t>а</a:t>
            </a:r>
            <a:r>
              <a:rPr lang="ru-RU" dirty="0" smtClean="0"/>
              <a:t>комый,</a:t>
            </a:r>
          </a:p>
          <a:p>
            <a:r>
              <a:rPr lang="ru-RU" u="sng" dirty="0" smtClean="0"/>
              <a:t>О</a:t>
            </a:r>
            <a:r>
              <a:rPr lang="ru-RU" dirty="0" smtClean="0"/>
              <a:t>сокой,</a:t>
            </a:r>
          </a:p>
          <a:p>
            <a:r>
              <a:rPr lang="ru-RU" u="sng" dirty="0" smtClean="0"/>
              <a:t>О</a:t>
            </a:r>
            <a:r>
              <a:rPr lang="ru-RU" dirty="0" smtClean="0"/>
              <a:t>враг,</a:t>
            </a:r>
          </a:p>
          <a:p>
            <a:r>
              <a:rPr lang="ru-RU" dirty="0" smtClean="0"/>
              <a:t>Почу</a:t>
            </a:r>
            <a:r>
              <a:rPr lang="ru-RU" u="sng" dirty="0" smtClean="0"/>
              <a:t>вс</a:t>
            </a:r>
            <a:r>
              <a:rPr lang="ru-RU" dirty="0" smtClean="0"/>
              <a:t>твовали</a:t>
            </a:r>
          </a:p>
          <a:p>
            <a:r>
              <a:rPr lang="ru-RU" dirty="0" smtClean="0"/>
              <a:t>О</a:t>
            </a:r>
            <a:r>
              <a:rPr lang="ru-RU" u="sng" dirty="0" smtClean="0"/>
              <a:t>тд</a:t>
            </a:r>
            <a:r>
              <a:rPr lang="ru-RU" dirty="0" smtClean="0"/>
              <a:t>ых.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572000" y="3501008"/>
            <a:ext cx="201622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Зар</a:t>
            </a:r>
            <a:r>
              <a:rPr lang="ru-RU" u="sng" dirty="0" smtClean="0"/>
              <a:t>о</a:t>
            </a:r>
            <a:r>
              <a:rPr lang="ru-RU" dirty="0" smtClean="0"/>
              <a:t>сла,</a:t>
            </a:r>
          </a:p>
          <a:p>
            <a:r>
              <a:rPr lang="ru-RU" dirty="0" smtClean="0"/>
              <a:t>Зар</a:t>
            </a:r>
            <a:r>
              <a:rPr lang="ru-RU" u="sng" dirty="0" smtClean="0"/>
              <a:t>а</a:t>
            </a:r>
            <a:r>
              <a:rPr lang="ru-RU" dirty="0" smtClean="0"/>
              <a:t>стающий,</a:t>
            </a:r>
          </a:p>
          <a:p>
            <a:r>
              <a:rPr lang="ru-RU" dirty="0" smtClean="0"/>
              <a:t>Распол</a:t>
            </a:r>
            <a:r>
              <a:rPr lang="ru-RU" u="sng" dirty="0" smtClean="0"/>
              <a:t>о</a:t>
            </a:r>
            <a:r>
              <a:rPr lang="ru-RU" dirty="0" smtClean="0"/>
              <a:t>жилась,</a:t>
            </a:r>
          </a:p>
          <a:p>
            <a:r>
              <a:rPr lang="ru-RU" dirty="0" smtClean="0"/>
              <a:t>Ст</a:t>
            </a:r>
            <a:r>
              <a:rPr lang="ru-RU" u="sng" dirty="0" smtClean="0"/>
              <a:t>о</a:t>
            </a:r>
            <a:r>
              <a:rPr lang="ru-RU" dirty="0" smtClean="0"/>
              <a:t>рожка.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6732240" y="3645024"/>
            <a:ext cx="17281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Ш</a:t>
            </a:r>
            <a:r>
              <a:rPr lang="ru-RU" u="sng" dirty="0" smtClean="0"/>
              <a:t>и</a:t>
            </a:r>
            <a:r>
              <a:rPr lang="ru-RU" dirty="0" smtClean="0"/>
              <a:t>рокий,</a:t>
            </a:r>
          </a:p>
          <a:p>
            <a:r>
              <a:rPr lang="ru-RU" dirty="0" smtClean="0"/>
              <a:t>Ч</a:t>
            </a:r>
            <a:r>
              <a:rPr lang="ru-RU" u="sng" dirty="0" smtClean="0"/>
              <a:t>у</a:t>
            </a:r>
            <a:r>
              <a:rPr lang="ru-RU" dirty="0" smtClean="0"/>
              <a:t>десная,</a:t>
            </a:r>
          </a:p>
          <a:p>
            <a:r>
              <a:rPr lang="ru-RU" dirty="0" smtClean="0"/>
              <a:t>Полож</a:t>
            </a:r>
            <a:r>
              <a:rPr lang="ru-RU" u="sng" dirty="0" smtClean="0"/>
              <a:t>и</a:t>
            </a:r>
            <a:r>
              <a:rPr lang="ru-RU" dirty="0" smtClean="0"/>
              <a:t>лась.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0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400" b="1" dirty="0" smtClean="0"/>
              <a:t>Сравни!</a:t>
            </a:r>
            <a:endParaRPr lang="en-US" sz="4400" b="1" dirty="0"/>
          </a:p>
        </p:txBody>
      </p:sp>
      <p:sp>
        <p:nvSpPr>
          <p:cNvPr id="510979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251520" y="1295400"/>
            <a:ext cx="4244280" cy="48307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u="sng" dirty="0" smtClean="0"/>
              <a:t>я</a:t>
            </a:r>
            <a:r>
              <a:rPr lang="ru-RU" b="1" dirty="0" smtClean="0"/>
              <a:t>д –</a:t>
            </a:r>
          </a:p>
          <a:p>
            <a:pPr>
              <a:buNone/>
            </a:pPr>
            <a:r>
              <a:rPr lang="ru-RU" dirty="0" smtClean="0"/>
              <a:t> </a:t>
            </a:r>
          </a:p>
          <a:p>
            <a:r>
              <a:rPr lang="ru-RU" b="1" dirty="0" smtClean="0"/>
              <a:t>обозн</a:t>
            </a:r>
            <a:r>
              <a:rPr lang="ru-RU" b="1" u="sng" dirty="0" smtClean="0"/>
              <a:t>а</a:t>
            </a:r>
            <a:r>
              <a:rPr lang="ru-RU" b="1" dirty="0" smtClean="0"/>
              <a:t>чить –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д</a:t>
            </a:r>
            <a:r>
              <a:rPr lang="ru-RU" b="1" u="sng" dirty="0" smtClean="0"/>
              <a:t>и</a:t>
            </a:r>
            <a:r>
              <a:rPr lang="ru-RU" b="1" dirty="0" smtClean="0"/>
              <a:t>кий –</a:t>
            </a: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</a:t>
            </a:r>
            <a:endParaRPr lang="ru-RU" dirty="0" smtClean="0"/>
          </a:p>
          <a:p>
            <a:r>
              <a:rPr lang="ru-RU" b="1" dirty="0" smtClean="0"/>
              <a:t>увл</a:t>
            </a:r>
            <a:r>
              <a:rPr lang="ru-RU" b="1" u="sng" dirty="0" smtClean="0"/>
              <a:t>е</a:t>
            </a:r>
            <a:r>
              <a:rPr lang="ru-RU" b="1" dirty="0" smtClean="0"/>
              <a:t>чь – 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88024" y="1295400"/>
            <a:ext cx="3898776" cy="4830763"/>
          </a:xfrm>
        </p:spPr>
        <p:txBody>
          <a:bodyPr/>
          <a:lstStyle/>
          <a:p>
            <a:r>
              <a:rPr lang="ru-RU" dirty="0" smtClean="0"/>
              <a:t> </a:t>
            </a:r>
            <a:r>
              <a:rPr lang="ru-RU" b="1" dirty="0" smtClean="0"/>
              <a:t>ж</a:t>
            </a:r>
            <a:r>
              <a:rPr lang="ru-RU" b="1" u="sng" dirty="0" smtClean="0"/>
              <a:t>ё</a:t>
            </a:r>
            <a:r>
              <a:rPr lang="ru-RU" b="1" dirty="0" smtClean="0"/>
              <a:t>лудь –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крыж</a:t>
            </a:r>
            <a:r>
              <a:rPr lang="ru-RU" b="1" u="sng" dirty="0" smtClean="0"/>
              <a:t>о</a:t>
            </a:r>
            <a:r>
              <a:rPr lang="ru-RU" b="1" dirty="0" smtClean="0"/>
              <a:t>вник –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ш</a:t>
            </a:r>
            <a:r>
              <a:rPr lang="ru-RU" b="1" u="sng" dirty="0" smtClean="0"/>
              <a:t>о</a:t>
            </a:r>
            <a:r>
              <a:rPr lang="ru-RU" b="1" dirty="0" smtClean="0"/>
              <a:t>в –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b="1" dirty="0" smtClean="0"/>
              <a:t>щёл</a:t>
            </a:r>
            <a:r>
              <a:rPr lang="ru-RU" b="1" u="sng" dirty="0" smtClean="0"/>
              <a:t>о</a:t>
            </a:r>
            <a:r>
              <a:rPr lang="ru-RU" b="1" dirty="0" smtClean="0"/>
              <a:t>чь –</a:t>
            </a:r>
            <a:r>
              <a:rPr lang="ru-RU" dirty="0" smtClean="0"/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1340768"/>
            <a:ext cx="2160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u="sng" dirty="0" smtClean="0"/>
              <a:t>я</a:t>
            </a:r>
            <a:r>
              <a:rPr lang="ru-RU" sz="2800" dirty="0" smtClean="0"/>
              <a:t>довитый</a:t>
            </a:r>
            <a:endParaRPr lang="ru-RU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3059832" y="2348880"/>
            <a:ext cx="180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зн</a:t>
            </a:r>
            <a:r>
              <a:rPr lang="ru-RU" sz="2800" u="sng" dirty="0" smtClean="0"/>
              <a:t>а</a:t>
            </a:r>
            <a:r>
              <a:rPr lang="ru-RU" sz="2800" dirty="0" smtClean="0"/>
              <a:t>чение</a:t>
            </a:r>
            <a:endParaRPr lang="ru-RU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95736" y="3356992"/>
            <a:ext cx="15841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д</a:t>
            </a:r>
            <a:r>
              <a:rPr lang="ru-RU" sz="2800" u="sng" dirty="0" smtClean="0"/>
              <a:t>и</a:t>
            </a:r>
            <a:r>
              <a:rPr lang="ru-RU" sz="2800" dirty="0" smtClean="0"/>
              <a:t>карь</a:t>
            </a:r>
            <a:endParaRPr lang="ru-RU" sz="2800" dirty="0"/>
          </a:p>
        </p:txBody>
      </p:sp>
      <p:sp>
        <p:nvSpPr>
          <p:cNvPr id="8" name="TextBox 7"/>
          <p:cNvSpPr txBox="1"/>
          <p:nvPr/>
        </p:nvSpPr>
        <p:spPr>
          <a:xfrm>
            <a:off x="2195736" y="4365104"/>
            <a:ext cx="19442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увл</a:t>
            </a:r>
            <a:r>
              <a:rPr lang="ru-RU" sz="2800" u="sng" dirty="0" smtClean="0"/>
              <a:t>е</a:t>
            </a:r>
            <a:r>
              <a:rPr lang="ru-RU" sz="2800" dirty="0" smtClean="0"/>
              <a:t>чение</a:t>
            </a:r>
            <a:endParaRPr lang="ru-RU" sz="2800" dirty="0"/>
          </a:p>
        </p:txBody>
      </p:sp>
      <p:sp>
        <p:nvSpPr>
          <p:cNvPr id="9" name="TextBox 8"/>
          <p:cNvSpPr txBox="1"/>
          <p:nvPr/>
        </p:nvSpPr>
        <p:spPr>
          <a:xfrm>
            <a:off x="6876256" y="1340768"/>
            <a:ext cx="20527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ж</a:t>
            </a:r>
            <a:r>
              <a:rPr lang="ru-RU" sz="2800" u="sng" dirty="0" smtClean="0"/>
              <a:t>е</a:t>
            </a:r>
            <a:r>
              <a:rPr lang="ru-RU" sz="2800" dirty="0" smtClean="0"/>
              <a:t>лудёвый</a:t>
            </a:r>
            <a:endParaRPr lang="ru-RU" sz="2800" dirty="0"/>
          </a:p>
        </p:txBody>
      </p:sp>
      <p:sp>
        <p:nvSpPr>
          <p:cNvPr id="10" name="TextBox 9"/>
          <p:cNvSpPr txBox="1"/>
          <p:nvPr/>
        </p:nvSpPr>
        <p:spPr>
          <a:xfrm>
            <a:off x="6876256" y="4437112"/>
            <a:ext cx="18722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щ</a:t>
            </a:r>
            <a:r>
              <a:rPr lang="ru-RU" sz="2800" u="sng" dirty="0" smtClean="0"/>
              <a:t>е</a:t>
            </a:r>
            <a:r>
              <a:rPr lang="ru-RU" sz="2800" dirty="0" smtClean="0"/>
              <a:t>лочной</a:t>
            </a:r>
            <a:endParaRPr lang="ru-RU" sz="2800" dirty="0"/>
          </a:p>
        </p:txBody>
      </p:sp>
      <p:sp>
        <p:nvSpPr>
          <p:cNvPr id="11" name="Крест 10"/>
          <p:cNvSpPr/>
          <p:nvPr/>
        </p:nvSpPr>
        <p:spPr>
          <a:xfrm rot="2595117">
            <a:off x="7730343" y="2266863"/>
            <a:ext cx="648072" cy="648072"/>
          </a:xfrm>
          <a:prstGeom prst="plus">
            <a:avLst>
              <a:gd name="adj" fmla="val 4231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Крест 11"/>
          <p:cNvSpPr/>
          <p:nvPr/>
        </p:nvSpPr>
        <p:spPr>
          <a:xfrm rot="2595117">
            <a:off x="6578214" y="3274975"/>
            <a:ext cx="648072" cy="648072"/>
          </a:xfrm>
          <a:prstGeom prst="plus">
            <a:avLst>
              <a:gd name="adj" fmla="val 42316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  <p:bldP spid="1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Продолжи цепочку: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95400"/>
            <a:ext cx="8435280" cy="4830763"/>
          </a:xfrm>
        </p:spPr>
        <p:txBody>
          <a:bodyPr/>
          <a:lstStyle/>
          <a:p>
            <a:r>
              <a:rPr lang="ru-RU" sz="3600" dirty="0" smtClean="0"/>
              <a:t>                </a:t>
            </a:r>
            <a:r>
              <a:rPr lang="ru-RU" sz="3600" dirty="0" smtClean="0">
                <a:solidFill>
                  <a:schemeClr val="tx1"/>
                </a:solidFill>
              </a:rPr>
              <a:t>щётка (щетинистый), щёголь (щеголять), щёки (щекастый)</a:t>
            </a:r>
            <a:endParaRPr lang="ru-RU" sz="3600" dirty="0" smtClean="0">
              <a:solidFill>
                <a:schemeClr val="tx1"/>
              </a:solidFill>
            </a:endParaRPr>
          </a:p>
          <a:p>
            <a:r>
              <a:rPr lang="ru-RU" sz="3600" dirty="0" smtClean="0"/>
              <a:t>                                </a:t>
            </a:r>
            <a:r>
              <a:rPr lang="ru-RU" sz="3600" dirty="0" smtClean="0">
                <a:solidFill>
                  <a:schemeClr val="tx1"/>
                </a:solidFill>
              </a:rPr>
              <a:t>жёлудь (желудёвый), жонглёр, жокей.</a:t>
            </a:r>
          </a:p>
          <a:p>
            <a:r>
              <a:rPr lang="ru-RU" sz="3600" dirty="0" smtClean="0">
                <a:solidFill>
                  <a:schemeClr val="tx1"/>
                </a:solidFill>
              </a:rPr>
              <a:t> </a:t>
            </a:r>
            <a:r>
              <a:rPr lang="ru-RU" sz="3600" dirty="0" smtClean="0">
                <a:solidFill>
                  <a:schemeClr val="tx1"/>
                </a:solidFill>
              </a:rPr>
              <a:t>                шорох, шёпот (шептать), шов. </a:t>
            </a:r>
            <a:endParaRPr lang="ru-RU" sz="3600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827584" y="1340768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000099"/>
                </a:solidFill>
              </a:rPr>
              <a:t>Тру</a:t>
            </a:r>
            <a:r>
              <a:rPr lang="ru-RU" sz="3600" dirty="0" smtClean="0">
                <a:solidFill>
                  <a:srgbClr val="FF0000"/>
                </a:solidFill>
              </a:rPr>
              <a:t>щ</a:t>
            </a:r>
            <a:r>
              <a:rPr lang="ru-RU" sz="3600" dirty="0" smtClean="0">
                <a:solidFill>
                  <a:srgbClr val="000099"/>
                </a:solidFill>
              </a:rPr>
              <a:t>оба,</a:t>
            </a:r>
            <a:endParaRPr lang="ru-RU" sz="3600" dirty="0">
              <a:solidFill>
                <a:srgbClr val="000099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27584" y="2492896"/>
            <a:ext cx="4680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Ж</a:t>
            </a:r>
            <a:r>
              <a:rPr lang="ru-RU" sz="3600" dirty="0" smtClean="0">
                <a:solidFill>
                  <a:srgbClr val="000099"/>
                </a:solidFill>
              </a:rPr>
              <a:t>ёлтый (желтеть),</a:t>
            </a:r>
            <a:endParaRPr lang="ru-RU" sz="3600" dirty="0" smtClean="0">
              <a:solidFill>
                <a:srgbClr val="000099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99592" y="3717032"/>
            <a:ext cx="23762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Ш</a:t>
            </a:r>
            <a:r>
              <a:rPr lang="ru-RU" sz="3600" dirty="0" smtClean="0">
                <a:solidFill>
                  <a:srgbClr val="000099"/>
                </a:solidFill>
              </a:rPr>
              <a:t>околад,</a:t>
            </a:r>
            <a:endParaRPr lang="ru-RU" sz="3600" dirty="0">
              <a:solidFill>
                <a:srgbClr val="00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4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5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" dur="8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1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2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" dur="8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Ужастик</a:t>
            </a:r>
            <a:endParaRPr lang="ru-RU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217443"/>
          </a:xfrm>
        </p:spPr>
        <p:txBody>
          <a:bodyPr/>
          <a:lstStyle/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В ч…</a:t>
            </a:r>
            <a:r>
              <a:rPr lang="ru-RU" b="1" dirty="0" err="1" smtClean="0">
                <a:solidFill>
                  <a:schemeClr val="bg1"/>
                </a:solidFill>
              </a:rPr>
              <a:t>рной-ч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рной</a:t>
            </a:r>
            <a:r>
              <a:rPr lang="ru-RU" b="1" dirty="0" smtClean="0">
                <a:solidFill>
                  <a:schemeClr val="bg1"/>
                </a:solidFill>
              </a:rPr>
              <a:t> комнате –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Чьи-то </a:t>
            </a:r>
            <a:r>
              <a:rPr lang="ru-RU" b="1" dirty="0" err="1" smtClean="0">
                <a:solidFill>
                  <a:schemeClr val="bg1"/>
                </a:solidFill>
              </a:rPr>
              <a:t>оч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ртания</a:t>
            </a:r>
            <a:r>
              <a:rPr lang="ru-RU" b="1" dirty="0" smtClean="0">
                <a:solidFill>
                  <a:schemeClr val="bg1"/>
                </a:solidFill>
              </a:rPr>
              <a:t>. 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Ш…</a:t>
            </a:r>
            <a:r>
              <a:rPr lang="ru-RU" b="1" dirty="0" err="1" smtClean="0">
                <a:solidFill>
                  <a:schemeClr val="bg1"/>
                </a:solidFill>
              </a:rPr>
              <a:t>лковое</a:t>
            </a:r>
            <a:r>
              <a:rPr lang="ru-RU" b="1" dirty="0" smtClean="0">
                <a:solidFill>
                  <a:schemeClr val="bg1"/>
                </a:solidFill>
              </a:rPr>
              <a:t> что-то скользнуло в тишине.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Где-то что-то </a:t>
            </a:r>
            <a:r>
              <a:rPr lang="ru-RU" b="1" dirty="0" err="1" smtClean="0">
                <a:solidFill>
                  <a:schemeClr val="bg1"/>
                </a:solidFill>
              </a:rPr>
              <a:t>щ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лкнуло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Щ…</a:t>
            </a:r>
            <a:r>
              <a:rPr lang="ru-RU" b="1" dirty="0" err="1" smtClean="0">
                <a:solidFill>
                  <a:schemeClr val="bg1"/>
                </a:solidFill>
              </a:rPr>
              <a:t>тка</a:t>
            </a:r>
            <a:r>
              <a:rPr lang="ru-RU" b="1" dirty="0" smtClean="0">
                <a:solidFill>
                  <a:schemeClr val="bg1"/>
                </a:solidFill>
              </a:rPr>
              <a:t> тихо скрипнула,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Ж…луди посыпались – </a:t>
            </a:r>
          </a:p>
          <a:p>
            <a:pPr algn="ctr">
              <a:buNone/>
            </a:pPr>
            <a:r>
              <a:rPr lang="ru-RU" b="1" dirty="0" err="1" smtClean="0">
                <a:solidFill>
                  <a:schemeClr val="bg1"/>
                </a:solidFill>
              </a:rPr>
              <a:t>Пок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залось</a:t>
            </a:r>
            <a:r>
              <a:rPr lang="ru-RU" b="1" dirty="0" smtClean="0">
                <a:solidFill>
                  <a:schemeClr val="bg1"/>
                </a:solidFill>
              </a:rPr>
              <a:t> мне.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Ш…</a:t>
            </a:r>
            <a:r>
              <a:rPr lang="ru-RU" b="1" dirty="0" err="1" smtClean="0">
                <a:solidFill>
                  <a:schemeClr val="bg1"/>
                </a:solidFill>
              </a:rPr>
              <a:t>рохи</a:t>
            </a:r>
            <a:r>
              <a:rPr lang="ru-RU" b="1" dirty="0" smtClean="0">
                <a:solidFill>
                  <a:schemeClr val="bg1"/>
                </a:solidFill>
              </a:rPr>
              <a:t> ужас(?)</a:t>
            </a:r>
            <a:r>
              <a:rPr lang="ru-RU" b="1" dirty="0" err="1" smtClean="0">
                <a:solidFill>
                  <a:schemeClr val="bg1"/>
                </a:solidFill>
              </a:rPr>
              <a:t>ные</a:t>
            </a:r>
            <a:r>
              <a:rPr lang="ru-RU" b="1" dirty="0" smtClean="0">
                <a:solidFill>
                  <a:schemeClr val="bg1"/>
                </a:solidFill>
              </a:rPr>
              <a:t>,</a:t>
            </a: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Ш…поты </a:t>
            </a:r>
            <a:r>
              <a:rPr lang="ru-RU" b="1" dirty="0" err="1" smtClean="0">
                <a:solidFill>
                  <a:schemeClr val="bg1"/>
                </a:solidFill>
              </a:rPr>
              <a:t>опас</a:t>
            </a:r>
            <a:r>
              <a:rPr lang="ru-RU" b="1" dirty="0" smtClean="0">
                <a:solidFill>
                  <a:schemeClr val="bg1"/>
                </a:solidFill>
              </a:rPr>
              <a:t>(?)</a:t>
            </a:r>
            <a:r>
              <a:rPr lang="ru-RU" b="1" dirty="0" err="1" smtClean="0">
                <a:solidFill>
                  <a:schemeClr val="bg1"/>
                </a:solidFill>
              </a:rPr>
              <a:t>ные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И </a:t>
            </a:r>
            <a:r>
              <a:rPr lang="ru-RU" b="1" dirty="0" err="1" smtClean="0">
                <a:solidFill>
                  <a:schemeClr val="bg1"/>
                </a:solidFill>
              </a:rPr>
              <a:t>реш</a:t>
            </a:r>
            <a:r>
              <a:rPr lang="ru-RU" b="1" dirty="0" smtClean="0">
                <a:solidFill>
                  <a:schemeClr val="bg1"/>
                </a:solidFill>
              </a:rPr>
              <a:t>…</a:t>
            </a:r>
            <a:r>
              <a:rPr lang="ru-RU" b="1" dirty="0" err="1" smtClean="0">
                <a:solidFill>
                  <a:schemeClr val="bg1"/>
                </a:solidFill>
              </a:rPr>
              <a:t>тка</a:t>
            </a:r>
            <a:r>
              <a:rPr lang="ru-RU" b="1" dirty="0" smtClean="0">
                <a:solidFill>
                  <a:schemeClr val="bg1"/>
                </a:solidFill>
              </a:rPr>
              <a:t> ч…</a:t>
            </a:r>
            <a:r>
              <a:rPr lang="ru-RU" b="1" dirty="0" err="1" smtClean="0">
                <a:solidFill>
                  <a:schemeClr val="bg1"/>
                </a:solidFill>
              </a:rPr>
              <a:t>рная</a:t>
            </a:r>
            <a:endParaRPr lang="ru-RU" b="1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b="1" dirty="0" smtClean="0">
                <a:solidFill>
                  <a:schemeClr val="bg1"/>
                </a:solidFill>
              </a:rPr>
              <a:t>На большом окне.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699792" y="8367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067944" y="8367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91680" y="177281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4048" y="22048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987824" y="2636912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987824" y="314096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3848" y="450912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923928" y="494116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004048" y="494116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72000" y="1340768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79912" y="3573016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а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03848" y="4077072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о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6" name="Умножение 15"/>
          <p:cNvSpPr/>
          <p:nvPr/>
        </p:nvSpPr>
        <p:spPr>
          <a:xfrm>
            <a:off x="4932040" y="4077072"/>
            <a:ext cx="720080" cy="576064"/>
          </a:xfrm>
          <a:prstGeom prst="mathMultiply">
            <a:avLst>
              <a:gd name="adj1" fmla="val 8555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Умножение 16"/>
          <p:cNvSpPr/>
          <p:nvPr/>
        </p:nvSpPr>
        <p:spPr>
          <a:xfrm>
            <a:off x="5004048" y="4581128"/>
            <a:ext cx="720080" cy="576064"/>
          </a:xfrm>
          <a:prstGeom prst="mathMultiply">
            <a:avLst>
              <a:gd name="adj1" fmla="val 8555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 animBg="1"/>
      <p:bldP spid="1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>
            <a:lumMod val="85000"/>
            <a:lumOff val="1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Ж…</a:t>
            </a:r>
            <a:r>
              <a:rPr lang="ru-RU" dirty="0" err="1" smtClean="0">
                <a:solidFill>
                  <a:schemeClr val="bg1"/>
                </a:solidFill>
              </a:rPr>
              <a:t>лтая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перчаточ</a:t>
            </a:r>
            <a:r>
              <a:rPr lang="ru-RU" dirty="0" smtClean="0">
                <a:solidFill>
                  <a:schemeClr val="bg1"/>
                </a:solidFill>
              </a:rPr>
              <a:t>(?)</a:t>
            </a:r>
            <a:r>
              <a:rPr lang="ru-RU" dirty="0" err="1" smtClean="0">
                <a:solidFill>
                  <a:schemeClr val="bg1"/>
                </a:solidFill>
              </a:rPr>
              <a:t>ка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Ч…</a:t>
            </a:r>
            <a:r>
              <a:rPr lang="ru-RU" dirty="0" err="1" smtClean="0">
                <a:solidFill>
                  <a:schemeClr val="bg1"/>
                </a:solidFill>
              </a:rPr>
              <a:t>рною</a:t>
            </a: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dirty="0" err="1" smtClean="0">
                <a:solidFill>
                  <a:schemeClr val="bg1"/>
                </a:solidFill>
              </a:rPr>
              <a:t>расч</a:t>
            </a:r>
            <a:r>
              <a:rPr lang="ru-RU" dirty="0" smtClean="0">
                <a:solidFill>
                  <a:schemeClr val="bg1"/>
                </a:solidFill>
              </a:rPr>
              <a:t>…</a:t>
            </a:r>
            <a:r>
              <a:rPr lang="ru-RU" dirty="0" err="1" smtClean="0">
                <a:solidFill>
                  <a:schemeClr val="bg1"/>
                </a:solidFill>
              </a:rPr>
              <a:t>скою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bg1"/>
                </a:solidFill>
              </a:rPr>
              <a:t>Ч…</a:t>
            </a:r>
            <a:r>
              <a:rPr lang="ru-RU" dirty="0" err="1" smtClean="0">
                <a:solidFill>
                  <a:schemeClr val="bg1"/>
                </a:solidFill>
              </a:rPr>
              <a:t>лку</a:t>
            </a:r>
            <a:r>
              <a:rPr lang="ru-RU" dirty="0" smtClean="0">
                <a:solidFill>
                  <a:schemeClr val="bg1"/>
                </a:solidFill>
              </a:rPr>
              <a:t> мою ж…</a:t>
            </a:r>
            <a:r>
              <a:rPr lang="ru-RU" dirty="0" err="1" smtClean="0">
                <a:solidFill>
                  <a:schemeClr val="bg1"/>
                </a:solidFill>
              </a:rPr>
              <a:t>сткую</a:t>
            </a:r>
            <a:endParaRPr lang="ru-RU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ru-RU" dirty="0" err="1" smtClean="0">
                <a:solidFill>
                  <a:schemeClr val="bg1"/>
                </a:solidFill>
              </a:rPr>
              <a:t>Прич</a:t>
            </a:r>
            <a:r>
              <a:rPr lang="ru-RU" dirty="0" smtClean="0">
                <a:solidFill>
                  <a:schemeClr val="bg1"/>
                </a:solidFill>
              </a:rPr>
              <a:t>…сала мне.</a:t>
            </a:r>
            <a:endParaRPr lang="ru-RU" dirty="0">
              <a:solidFill>
                <a:schemeClr val="bg1"/>
              </a:solidFill>
            </a:endParaRPr>
          </a:p>
        </p:txBody>
      </p:sp>
      <p:pic>
        <p:nvPicPr>
          <p:cNvPr id="4" name="Рисунок 3" descr="0_4e6af_c0867e8e_L.gif"/>
          <p:cNvPicPr>
            <a:picLocks noChangeAspect="1"/>
          </p:cNvPicPr>
          <p:nvPr/>
        </p:nvPicPr>
        <p:blipFill>
          <a:blip r:embed="rId2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2627784" y="3717032"/>
            <a:ext cx="3024336" cy="223224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3131840" y="1268760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203848" y="170080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76056" y="1700808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131840" y="2132856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004048" y="2204864"/>
            <a:ext cx="3600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ё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67944" y="2636912"/>
            <a:ext cx="288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rgbClr val="FF0000"/>
                </a:solidFill>
              </a:rPr>
              <a:t>е</a:t>
            </a:r>
            <a:endParaRPr lang="ru-RU" sz="2800" b="1" dirty="0">
              <a:solidFill>
                <a:srgbClr val="FF0000"/>
              </a:solidFill>
            </a:endParaRPr>
          </a:p>
        </p:txBody>
      </p:sp>
      <p:sp>
        <p:nvSpPr>
          <p:cNvPr id="11" name="Умножение 10"/>
          <p:cNvSpPr/>
          <p:nvPr/>
        </p:nvSpPr>
        <p:spPr>
          <a:xfrm>
            <a:off x="5436096" y="1268760"/>
            <a:ext cx="720080" cy="576064"/>
          </a:xfrm>
          <a:prstGeom prst="mathMultiply">
            <a:avLst>
              <a:gd name="adj1" fmla="val 8555"/>
            </a:avLst>
          </a:prstGeom>
          <a:solidFill>
            <a:srgbClr val="FF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Спасибо за внимание!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1abstract">
  <a:themeElements>
    <a:clrScheme name="2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Custom Design">
      <a:majorFont>
        <a:latin typeface="Arial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3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3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Custom Design">
  <a:themeElements>
    <a:clrScheme name="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Custom Design">
  <a:themeElements>
    <a:clrScheme name="1_Custom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Custom Design">
      <a:majorFont>
        <a:latin typeface="Tahoma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Custom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Custom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Custom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01abstract</Template>
  <TotalTime>72</TotalTime>
  <Words>232</Words>
  <Application>Microsoft Office PowerPoint</Application>
  <PresentationFormat>Экран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4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01abstract</vt:lpstr>
      <vt:lpstr>3_Custom Design</vt:lpstr>
      <vt:lpstr>Custom Design</vt:lpstr>
      <vt:lpstr>1_Custom Design</vt:lpstr>
      <vt:lpstr>Буквы о//ё после шипящих в корнях слов</vt:lpstr>
      <vt:lpstr>Проверка домашнего задания</vt:lpstr>
      <vt:lpstr>Сравни!</vt:lpstr>
      <vt:lpstr>Продолжи цепочку:</vt:lpstr>
      <vt:lpstr>Ужастик</vt:lpstr>
      <vt:lpstr>Слайд 6</vt:lpstr>
      <vt:lpstr>Спасибо за внимание!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Буквы о//ё после шипящих в корнях слов</dc:title>
  <dc:creator>1</dc:creator>
  <cp:lastModifiedBy>Елена</cp:lastModifiedBy>
  <cp:revision>8</cp:revision>
  <dcterms:created xsi:type="dcterms:W3CDTF">2012-11-23T17:46:24Z</dcterms:created>
  <dcterms:modified xsi:type="dcterms:W3CDTF">2012-11-23T19:24:35Z</dcterms:modified>
</cp:coreProperties>
</file>