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79" r:id="rId7"/>
    <p:sldId id="262" r:id="rId8"/>
    <p:sldId id="280" r:id="rId9"/>
    <p:sldId id="267" r:id="rId10"/>
    <p:sldId id="268" r:id="rId11"/>
    <p:sldId id="305" r:id="rId12"/>
    <p:sldId id="306" r:id="rId13"/>
    <p:sldId id="301" r:id="rId14"/>
    <p:sldId id="313" r:id="rId15"/>
    <p:sldId id="307" r:id="rId16"/>
    <p:sldId id="309" r:id="rId17"/>
    <p:sldId id="310" r:id="rId18"/>
    <p:sldId id="289" r:id="rId19"/>
    <p:sldId id="316" r:id="rId20"/>
    <p:sldId id="298" r:id="rId21"/>
    <p:sldId id="320" r:id="rId22"/>
    <p:sldId id="296" r:id="rId23"/>
    <p:sldId id="297" r:id="rId24"/>
    <p:sldId id="314" r:id="rId25"/>
    <p:sldId id="293" r:id="rId26"/>
    <p:sldId id="317" r:id="rId27"/>
    <p:sldId id="269" r:id="rId28"/>
    <p:sldId id="326" r:id="rId29"/>
    <p:sldId id="318" r:id="rId30"/>
    <p:sldId id="270" r:id="rId31"/>
    <p:sldId id="274" r:id="rId32"/>
    <p:sldId id="275" r:id="rId33"/>
    <p:sldId id="325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99"/>
    <a:srgbClr val="FF9966"/>
    <a:srgbClr val="99FF66"/>
    <a:srgbClr val="FFFFCC"/>
    <a:srgbClr val="99CCFF"/>
    <a:srgbClr val="336699"/>
    <a:srgbClr val="CC99FF"/>
    <a:srgbClr val="003366"/>
    <a:srgbClr val="00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6640" autoAdjust="0"/>
    <p:restoredTop sz="92895" autoAdjust="0"/>
  </p:normalViewPr>
  <p:slideViewPr>
    <p:cSldViewPr>
      <p:cViewPr varScale="1">
        <p:scale>
          <a:sx n="61" d="100"/>
          <a:sy n="61" d="100"/>
        </p:scale>
        <p:origin x="-1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6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6279524436107614E-2"/>
          <c:y val="4.3059752010170545E-2"/>
          <c:w val="0.71945113245052428"/>
          <c:h val="0.80190604583784086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9999FF"/>
            </a:solidFill>
            <a:ln w="10725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связная</c:v>
                </c:pt>
                <c:pt idx="1">
                  <c:v>грамм. стр</c:v>
                </c:pt>
                <c:pt idx="2">
                  <c:v>словарь</c:v>
                </c:pt>
                <c:pt idx="3">
                  <c:v>моторика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993366"/>
            </a:solidFill>
            <a:ln w="10725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связная</c:v>
                </c:pt>
                <c:pt idx="1">
                  <c:v>грамм. стр</c:v>
                </c:pt>
                <c:pt idx="2">
                  <c:v>словарь</c:v>
                </c:pt>
                <c:pt idx="3">
                  <c:v>моторика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25</c:v>
                </c:pt>
                <c:pt idx="1">
                  <c:v>12.5</c:v>
                </c:pt>
                <c:pt idx="2">
                  <c:v>12.5</c:v>
                </c:pt>
                <c:pt idx="3">
                  <c:v>25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FFFFCC"/>
            </a:solidFill>
            <a:ln w="10725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связная</c:v>
                </c:pt>
                <c:pt idx="1">
                  <c:v>грамм. стр</c:v>
                </c:pt>
                <c:pt idx="2">
                  <c:v>словарь</c:v>
                </c:pt>
                <c:pt idx="3">
                  <c:v>моторика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75</c:v>
                </c:pt>
                <c:pt idx="1">
                  <c:v>87.5</c:v>
                </c:pt>
                <c:pt idx="2">
                  <c:v>87.5</c:v>
                </c:pt>
                <c:pt idx="3">
                  <c:v>75</c:v>
                </c:pt>
              </c:numCache>
            </c:numRef>
          </c:val>
        </c:ser>
        <c:gapDepth val="0"/>
        <c:shape val="box"/>
        <c:axId val="88834432"/>
        <c:axId val="88835968"/>
        <c:axId val="0"/>
      </c:bar3DChart>
      <c:catAx>
        <c:axId val="88834432"/>
        <c:scaling>
          <c:orientation val="minMax"/>
        </c:scaling>
        <c:axPos val="b"/>
        <c:numFmt formatCode="General" sourceLinked="1"/>
        <c:tickLblPos val="low"/>
        <c:spPr>
          <a:ln w="26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ru-RU"/>
          </a:p>
        </c:txPr>
        <c:crossAx val="88835968"/>
        <c:crosses val="autoZero"/>
        <c:auto val="1"/>
        <c:lblAlgn val="ctr"/>
        <c:lblOffset val="100"/>
        <c:tickLblSkip val="1"/>
        <c:tickMarkSkip val="1"/>
      </c:catAx>
      <c:valAx>
        <c:axId val="88835968"/>
        <c:scaling>
          <c:orientation val="minMax"/>
        </c:scaling>
        <c:axPos val="l"/>
        <c:majorGridlines>
          <c:spPr>
            <a:ln w="2681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26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76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8834432"/>
        <c:crosses val="autoZero"/>
        <c:crossBetween val="between"/>
      </c:valAx>
      <c:spPr>
        <a:noFill/>
        <a:ln w="21450">
          <a:noFill/>
        </a:ln>
      </c:spPr>
    </c:plotArea>
    <c:legend>
      <c:legendPos val="r"/>
      <c:layout>
        <c:manualLayout>
          <c:xMode val="edge"/>
          <c:yMode val="edge"/>
          <c:x val="0.76464020082683093"/>
          <c:y val="0.11313052131664211"/>
          <c:w val="0.21758214582341953"/>
          <c:h val="0.59288060339672022"/>
        </c:manualLayout>
      </c:layout>
      <c:spPr>
        <a:noFill/>
        <a:ln w="2681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676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8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2040934985247824E-2"/>
          <c:y val="7.8783424544099367E-2"/>
          <c:w val="0.78250075771163985"/>
          <c:h val="0.70900906236144556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9999FF"/>
            </a:solidFill>
            <a:ln w="10752">
              <a:solidFill>
                <a:srgbClr val="000000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2">
                  <c:v>75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993366"/>
            </a:solidFill>
            <a:ln w="10752">
              <a:solidFill>
                <a:srgbClr val="000000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1">
                  <c:v>12.5</c:v>
                </c:pt>
                <c:pt idx="2">
                  <c:v>25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FFFFCC"/>
            </a:solidFill>
            <a:ln w="10752">
              <a:solidFill>
                <a:srgbClr val="000000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1">
                  <c:v>87.5</c:v>
                </c:pt>
              </c:numCache>
            </c:numRef>
          </c:val>
        </c:ser>
        <c:gapDepth val="0"/>
        <c:shape val="box"/>
        <c:axId val="91784704"/>
        <c:axId val="91786240"/>
        <c:axId val="0"/>
      </c:bar3DChart>
      <c:catAx>
        <c:axId val="91784704"/>
        <c:scaling>
          <c:orientation val="minMax"/>
        </c:scaling>
        <c:axPos val="b"/>
        <c:numFmt formatCode="General" sourceLinked="1"/>
        <c:tickLblPos val="low"/>
        <c:spPr>
          <a:ln w="268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1786240"/>
        <c:crosses val="autoZero"/>
        <c:auto val="1"/>
        <c:lblAlgn val="ctr"/>
        <c:lblOffset val="100"/>
        <c:tickLblSkip val="1"/>
        <c:tickMarkSkip val="1"/>
      </c:catAx>
      <c:valAx>
        <c:axId val="91786240"/>
        <c:scaling>
          <c:orientation val="minMax"/>
        </c:scaling>
        <c:axPos val="l"/>
        <c:majorGridlines>
          <c:spPr>
            <a:ln w="2688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268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77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1784704"/>
        <c:crosses val="autoZero"/>
        <c:crossBetween val="between"/>
      </c:valAx>
      <c:spPr>
        <a:noFill/>
        <a:ln w="21504">
          <a:noFill/>
        </a:ln>
      </c:spPr>
    </c:plotArea>
    <c:legend>
      <c:legendPos val="r"/>
      <c:layout>
        <c:manualLayout>
          <c:xMode val="edge"/>
          <c:yMode val="edge"/>
          <c:x val="0.76095617529881165"/>
          <c:y val="7.092198581560287E-2"/>
          <c:w val="0.22709163346613812"/>
          <c:h val="0.58841041199729238"/>
        </c:manualLayout>
      </c:layout>
      <c:spPr>
        <a:noFill/>
        <a:ln w="2688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677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5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810810810810811"/>
          <c:y val="0.12318840579710146"/>
          <c:w val="0.76061776061776054"/>
          <c:h val="0.63043478260870756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9999FF"/>
            </a:solidFill>
            <a:ln w="10753">
              <a:solidFill>
                <a:srgbClr val="000000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2" formatCode="0%">
                  <c:v>0.37000000000000038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993366"/>
            </a:solidFill>
            <a:ln w="10753">
              <a:solidFill>
                <a:srgbClr val="000000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Sheet1!$B$3:$E$3</c:f>
              <c:numCache>
                <c:formatCode>0%</c:formatCode>
                <c:ptCount val="4"/>
                <c:pt idx="1">
                  <c:v>0.25</c:v>
                </c:pt>
                <c:pt idx="2">
                  <c:v>0.62000000000000155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FFFFCC"/>
            </a:solidFill>
            <a:ln w="10753">
              <a:solidFill>
                <a:srgbClr val="000000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Sheet1!$B$4:$E$4</c:f>
              <c:numCache>
                <c:formatCode>0%</c:formatCode>
                <c:ptCount val="4"/>
                <c:pt idx="1">
                  <c:v>0.75000000000000167</c:v>
                </c:pt>
              </c:numCache>
            </c:numRef>
          </c:val>
        </c:ser>
        <c:gapDepth val="0"/>
        <c:shape val="box"/>
        <c:axId val="33509760"/>
        <c:axId val="33511296"/>
        <c:axId val="0"/>
      </c:bar3DChart>
      <c:catAx>
        <c:axId val="33509760"/>
        <c:scaling>
          <c:orientation val="minMax"/>
        </c:scaling>
        <c:axPos val="b"/>
        <c:numFmt formatCode="General" sourceLinked="1"/>
        <c:tickLblPos val="low"/>
        <c:spPr>
          <a:ln w="268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3511296"/>
        <c:crosses val="autoZero"/>
        <c:auto val="1"/>
        <c:lblAlgn val="ctr"/>
        <c:lblOffset val="100"/>
        <c:tickLblSkip val="1"/>
        <c:tickMarkSkip val="1"/>
      </c:catAx>
      <c:valAx>
        <c:axId val="33511296"/>
        <c:scaling>
          <c:orientation val="minMax"/>
        </c:scaling>
        <c:axPos val="l"/>
        <c:majorGridlines>
          <c:spPr>
            <a:ln w="2688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268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77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3509760"/>
        <c:crosses val="autoZero"/>
        <c:crossBetween val="between"/>
      </c:valAx>
      <c:spPr>
        <a:noFill/>
        <a:ln w="21506">
          <a:noFill/>
        </a:ln>
      </c:spPr>
    </c:plotArea>
    <c:legend>
      <c:legendPos val="r"/>
      <c:layout>
        <c:manualLayout>
          <c:xMode val="edge"/>
          <c:yMode val="edge"/>
          <c:x val="0.76447876447876462"/>
          <c:y val="0.13592858834891305"/>
          <c:w val="0.22007722007722241"/>
          <c:h val="0.50771216879153636"/>
        </c:manualLayout>
      </c:layout>
      <c:spPr>
        <a:noFill/>
        <a:ln w="2688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677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5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6251936836548133E-2"/>
          <c:y val="5.2421861670752357E-2"/>
          <c:w val="0.75468977590693198"/>
          <c:h val="0.69783134013473491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Высокий   </c:v>
                </c:pt>
              </c:strCache>
            </c:strRef>
          </c:tx>
          <c:spPr>
            <a:solidFill>
              <a:srgbClr val="9999FF"/>
            </a:solidFill>
            <a:ln w="10753">
              <a:solidFill>
                <a:srgbClr val="000000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15</c:v>
                </c:pt>
                <c:pt idx="1">
                  <c:v>60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993366"/>
            </a:solidFill>
            <a:ln w="10753">
              <a:solidFill>
                <a:srgbClr val="000000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75</c:v>
                </c:pt>
                <c:pt idx="1">
                  <c:v>35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FFFFCC"/>
            </a:solidFill>
            <a:ln w="10753">
              <a:solidFill>
                <a:srgbClr val="000000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10</c:v>
                </c:pt>
                <c:pt idx="1">
                  <c:v>5</c:v>
                </c:pt>
              </c:numCache>
            </c:numRef>
          </c:val>
        </c:ser>
        <c:gapDepth val="0"/>
        <c:shape val="box"/>
        <c:axId val="33521024"/>
        <c:axId val="33854976"/>
        <c:axId val="0"/>
      </c:bar3DChart>
      <c:catAx>
        <c:axId val="33521024"/>
        <c:scaling>
          <c:orientation val="minMax"/>
        </c:scaling>
        <c:axPos val="b"/>
        <c:numFmt formatCode="General" sourceLinked="1"/>
        <c:tickLblPos val="low"/>
        <c:spPr>
          <a:ln w="268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3854976"/>
        <c:crosses val="autoZero"/>
        <c:auto val="1"/>
        <c:lblAlgn val="ctr"/>
        <c:lblOffset val="100"/>
        <c:tickLblSkip val="1"/>
        <c:tickMarkSkip val="1"/>
      </c:catAx>
      <c:valAx>
        <c:axId val="33854976"/>
        <c:scaling>
          <c:orientation val="minMax"/>
        </c:scaling>
        <c:axPos val="l"/>
        <c:majorGridlines>
          <c:spPr>
            <a:ln w="2688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268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77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3521024"/>
        <c:crosses val="autoZero"/>
        <c:crossBetween val="between"/>
      </c:valAx>
      <c:spPr>
        <a:noFill/>
        <a:ln w="21506">
          <a:noFill/>
        </a:ln>
      </c:spPr>
    </c:plotArea>
    <c:legend>
      <c:legendPos val="r"/>
      <c:layout>
        <c:manualLayout>
          <c:xMode val="edge"/>
          <c:yMode val="edge"/>
          <c:x val="0.71409013434568391"/>
          <c:y val="0.15090907209399096"/>
          <c:w val="0.22007722007722241"/>
          <c:h val="0.46914246696267292"/>
        </c:manualLayout>
      </c:layout>
      <c:spPr>
        <a:noFill/>
        <a:ln w="2688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677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8555788877248792E-2"/>
          <c:y val="9.7482831391440913E-2"/>
          <c:w val="0.718994634292901"/>
          <c:h val="0.6556140553787225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9999FF"/>
            </a:solidFill>
            <a:ln w="10752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пр. уз.</c:v>
                </c:pt>
                <c:pt idx="1">
                  <c:v>дорисуй</c:v>
                </c:pt>
                <c:pt idx="2">
                  <c:v>куглер</c:v>
                </c:pt>
                <c:pt idx="3">
                  <c:v>дорожки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993366"/>
            </a:solidFill>
            <a:ln w="10752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пр. уз.</c:v>
                </c:pt>
                <c:pt idx="1">
                  <c:v>дорисуй</c:v>
                </c:pt>
                <c:pt idx="2">
                  <c:v>куглер</c:v>
                </c:pt>
                <c:pt idx="3">
                  <c:v>дорожки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FFFFCC"/>
            </a:solidFill>
            <a:ln w="10752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пр. уз.</c:v>
                </c:pt>
                <c:pt idx="1">
                  <c:v>дорисуй</c:v>
                </c:pt>
                <c:pt idx="2">
                  <c:v>куглер</c:v>
                </c:pt>
                <c:pt idx="3">
                  <c:v>дорожки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</c:ser>
        <c:axId val="89496576"/>
        <c:axId val="89502464"/>
      </c:barChart>
      <c:catAx>
        <c:axId val="89496576"/>
        <c:scaling>
          <c:orientation val="minMax"/>
        </c:scaling>
        <c:axPos val="b"/>
        <c:numFmt formatCode="General" sourceLinked="1"/>
        <c:tickLblPos val="low"/>
        <c:spPr>
          <a:ln w="268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9502464"/>
        <c:crosses val="autoZero"/>
        <c:auto val="1"/>
        <c:lblAlgn val="ctr"/>
        <c:lblOffset val="100"/>
        <c:tickLblSkip val="1"/>
        <c:tickMarkSkip val="1"/>
      </c:catAx>
      <c:valAx>
        <c:axId val="89502464"/>
        <c:scaling>
          <c:orientation val="minMax"/>
        </c:scaling>
        <c:axPos val="l"/>
        <c:majorGridlines>
          <c:spPr>
            <a:ln w="2688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268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487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949657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3911668454197943"/>
          <c:y val="2.6930111891896941E-2"/>
          <c:w val="0.24178864167858788"/>
          <c:h val="0.7284992296790701"/>
        </c:manualLayout>
      </c:layout>
      <c:spPr>
        <a:noFill/>
        <a:ln w="2688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487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6523218935100561E-2"/>
          <c:y val="0.23423927617528428"/>
          <c:w val="0.64907752176712652"/>
          <c:h val="0.55523448026562627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9999FF"/>
            </a:solidFill>
            <a:ln w="10752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картинка</c:v>
                </c:pt>
                <c:pt idx="1">
                  <c:v>серия</c:v>
                </c:pt>
                <c:pt idx="2">
                  <c:v>пересказ</c:v>
                </c:pt>
                <c:pt idx="3">
                  <c:v>описание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993366"/>
            </a:solidFill>
            <a:ln w="10752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картинка</c:v>
                </c:pt>
                <c:pt idx="1">
                  <c:v>серия</c:v>
                </c:pt>
                <c:pt idx="2">
                  <c:v>пересказ</c:v>
                </c:pt>
                <c:pt idx="3">
                  <c:v>описание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25</c:v>
                </c:pt>
                <c:pt idx="1">
                  <c:v>37</c:v>
                </c:pt>
                <c:pt idx="2">
                  <c:v>50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FFFFCC"/>
            </a:solidFill>
            <a:ln w="10752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картинка</c:v>
                </c:pt>
                <c:pt idx="1">
                  <c:v>серия</c:v>
                </c:pt>
                <c:pt idx="2">
                  <c:v>пересказ</c:v>
                </c:pt>
                <c:pt idx="3">
                  <c:v>описание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75</c:v>
                </c:pt>
                <c:pt idx="1">
                  <c:v>63</c:v>
                </c:pt>
                <c:pt idx="2">
                  <c:v>50</c:v>
                </c:pt>
                <c:pt idx="3">
                  <c:v>100</c:v>
                </c:pt>
              </c:numCache>
            </c:numRef>
          </c:val>
        </c:ser>
        <c:axId val="90775936"/>
        <c:axId val="90777472"/>
      </c:barChart>
      <c:catAx>
        <c:axId val="90775936"/>
        <c:scaling>
          <c:orientation val="minMax"/>
        </c:scaling>
        <c:axPos val="b"/>
        <c:numFmt formatCode="General" sourceLinked="1"/>
        <c:tickLblPos val="low"/>
        <c:spPr>
          <a:ln w="268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0777472"/>
        <c:crosses val="autoZero"/>
        <c:auto val="1"/>
        <c:lblAlgn val="ctr"/>
        <c:lblOffset val="100"/>
        <c:tickLblSkip val="1"/>
        <c:tickMarkSkip val="1"/>
      </c:catAx>
      <c:valAx>
        <c:axId val="90777472"/>
        <c:scaling>
          <c:orientation val="minMax"/>
        </c:scaling>
        <c:axPos val="l"/>
        <c:majorGridlines>
          <c:spPr>
            <a:ln w="2688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268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487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077593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142622507162345"/>
          <c:y val="0.15720664131794446"/>
          <c:w val="0.23242182031971767"/>
          <c:h val="0.63162786178404162"/>
        </c:manualLayout>
      </c:layout>
      <c:spPr>
        <a:noFill/>
        <a:ln w="2688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487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5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122236913907691E-2"/>
          <c:y val="0.12318840579710146"/>
          <c:w val="0.73060051155215244"/>
          <c:h val="0.63043478260870789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9999FF"/>
            </a:solidFill>
            <a:ln w="10752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правила</c:v>
                </c:pt>
                <c:pt idx="1">
                  <c:v>содер-е</c:v>
                </c:pt>
                <c:pt idx="2">
                  <c:v>рассказ</c:v>
                </c:pt>
                <c:pt idx="3">
                  <c:v>план.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993366"/>
            </a:solidFill>
            <a:ln w="10752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правила</c:v>
                </c:pt>
                <c:pt idx="1">
                  <c:v>содер-е</c:v>
                </c:pt>
                <c:pt idx="2">
                  <c:v>рассказ</c:v>
                </c:pt>
                <c:pt idx="3">
                  <c:v>план.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12.5</c:v>
                </c:pt>
                <c:pt idx="1">
                  <c:v>37.5</c:v>
                </c:pt>
                <c:pt idx="2">
                  <c:v>75</c:v>
                </c:pt>
                <c:pt idx="3">
                  <c:v>50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FFFFCC"/>
            </a:solidFill>
            <a:ln w="10752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правила</c:v>
                </c:pt>
                <c:pt idx="1">
                  <c:v>содер-е</c:v>
                </c:pt>
                <c:pt idx="2">
                  <c:v>рассказ</c:v>
                </c:pt>
                <c:pt idx="3">
                  <c:v>план.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87.5</c:v>
                </c:pt>
                <c:pt idx="1">
                  <c:v>62.5</c:v>
                </c:pt>
                <c:pt idx="2">
                  <c:v>25</c:v>
                </c:pt>
                <c:pt idx="3">
                  <c:v>50</c:v>
                </c:pt>
              </c:numCache>
            </c:numRef>
          </c:val>
        </c:ser>
        <c:gapDepth val="0"/>
        <c:shape val="box"/>
        <c:axId val="90612480"/>
        <c:axId val="90614016"/>
        <c:axId val="0"/>
      </c:bar3DChart>
      <c:catAx>
        <c:axId val="90612480"/>
        <c:scaling>
          <c:orientation val="minMax"/>
        </c:scaling>
        <c:axPos val="b"/>
        <c:numFmt formatCode="General" sourceLinked="1"/>
        <c:tickLblPos val="low"/>
        <c:spPr>
          <a:ln w="268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0614016"/>
        <c:crosses val="autoZero"/>
        <c:auto val="1"/>
        <c:lblAlgn val="ctr"/>
        <c:lblOffset val="100"/>
        <c:tickLblSkip val="1"/>
        <c:tickMarkSkip val="1"/>
      </c:catAx>
      <c:valAx>
        <c:axId val="90614016"/>
        <c:scaling>
          <c:orientation val="minMax"/>
        </c:scaling>
        <c:axPos val="l"/>
        <c:majorGridlines>
          <c:spPr>
            <a:ln w="2688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268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77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0612480"/>
        <c:crosses val="autoZero"/>
        <c:crossBetween val="between"/>
      </c:valAx>
      <c:spPr>
        <a:noFill/>
        <a:ln w="21505">
          <a:noFill/>
        </a:ln>
      </c:spPr>
    </c:plotArea>
    <c:legend>
      <c:legendPos val="r"/>
      <c:layout>
        <c:manualLayout>
          <c:xMode val="edge"/>
          <c:yMode val="edge"/>
          <c:x val="0.73339601139862665"/>
          <c:y val="8.6196766658877225E-2"/>
          <c:w val="0.23128664257697457"/>
          <c:h val="0.73913043478260854"/>
        </c:manualLayout>
      </c:layout>
      <c:spPr>
        <a:noFill/>
        <a:ln w="2688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677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6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0933505164415071E-2"/>
          <c:y val="0.12080578064973092"/>
          <c:w val="0.81358299414154756"/>
          <c:h val="0.53154346075663839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9999FF"/>
            </a:solidFill>
            <a:ln w="10725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связная р</c:v>
                </c:pt>
                <c:pt idx="1">
                  <c:v>грамм. стр</c:v>
                </c:pt>
                <c:pt idx="2">
                  <c:v>словарь</c:v>
                </c:pt>
                <c:pt idx="3">
                  <c:v>моторика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12.5</c:v>
                </c:pt>
                <c:pt idx="1">
                  <c:v>12.5</c:v>
                </c:pt>
                <c:pt idx="2">
                  <c:v>12.5</c:v>
                </c:pt>
                <c:pt idx="3">
                  <c:v>12.5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993366"/>
            </a:solidFill>
            <a:ln w="10725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связная р</c:v>
                </c:pt>
                <c:pt idx="1">
                  <c:v>грамм. стр</c:v>
                </c:pt>
                <c:pt idx="2">
                  <c:v>словарь</c:v>
                </c:pt>
                <c:pt idx="3">
                  <c:v>моторика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75</c:v>
                </c:pt>
                <c:pt idx="1">
                  <c:v>87.5</c:v>
                </c:pt>
                <c:pt idx="2">
                  <c:v>75</c:v>
                </c:pt>
                <c:pt idx="3">
                  <c:v>75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FFCC"/>
            </a:solidFill>
            <a:ln w="10725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связная р</c:v>
                </c:pt>
                <c:pt idx="1">
                  <c:v>грамм. стр</c:v>
                </c:pt>
                <c:pt idx="2">
                  <c:v>словарь</c:v>
                </c:pt>
                <c:pt idx="3">
                  <c:v>моторика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12.5</c:v>
                </c:pt>
                <c:pt idx="2">
                  <c:v>12.5</c:v>
                </c:pt>
                <c:pt idx="3">
                  <c:v>12.5</c:v>
                </c:pt>
              </c:numCache>
            </c:numRef>
          </c:val>
        </c:ser>
        <c:gapDepth val="0"/>
        <c:shape val="box"/>
        <c:axId val="91145344"/>
        <c:axId val="91146880"/>
        <c:axId val="0"/>
      </c:bar3DChart>
      <c:catAx>
        <c:axId val="91145344"/>
        <c:scaling>
          <c:orientation val="minMax"/>
        </c:scaling>
        <c:axPos val="b"/>
        <c:numFmt formatCode="General" sourceLinked="1"/>
        <c:tickLblPos val="low"/>
        <c:spPr>
          <a:ln w="26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1146880"/>
        <c:crosses val="autoZero"/>
        <c:auto val="1"/>
        <c:lblAlgn val="ctr"/>
        <c:lblOffset val="100"/>
        <c:tickLblSkip val="1"/>
        <c:tickMarkSkip val="1"/>
      </c:catAx>
      <c:valAx>
        <c:axId val="91146880"/>
        <c:scaling>
          <c:orientation val="minMax"/>
        </c:scaling>
        <c:axPos val="l"/>
        <c:majorGridlines>
          <c:spPr>
            <a:ln w="2681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26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76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1145344"/>
        <c:crosses val="autoZero"/>
        <c:crossBetween val="between"/>
      </c:valAx>
      <c:spPr>
        <a:noFill/>
        <a:ln w="21450">
          <a:noFill/>
        </a:ln>
      </c:spPr>
    </c:plotArea>
    <c:legend>
      <c:legendPos val="r"/>
      <c:layout>
        <c:manualLayout>
          <c:xMode val="edge"/>
          <c:yMode val="edge"/>
          <c:x val="0.77286953677670478"/>
          <c:y val="0"/>
          <c:w val="0.20344508073321557"/>
          <c:h val="0.64068349399334934"/>
        </c:manualLayout>
      </c:layout>
      <c:spPr>
        <a:noFill/>
        <a:ln w="2681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676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6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524997481998381E-2"/>
          <c:y val="2.0483883707126706E-2"/>
          <c:w val="0.6846358401903081"/>
          <c:h val="0.7252747252747252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9999FF"/>
            </a:solidFill>
            <a:ln w="10725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связная р</c:v>
                </c:pt>
                <c:pt idx="1">
                  <c:v>грамм. стр</c:v>
                </c:pt>
                <c:pt idx="2">
                  <c:v>словарь</c:v>
                </c:pt>
                <c:pt idx="3">
                  <c:v>моторика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993366"/>
            </a:solidFill>
            <a:ln w="10725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связная р</c:v>
                </c:pt>
                <c:pt idx="1">
                  <c:v>грамм. стр</c:v>
                </c:pt>
                <c:pt idx="2">
                  <c:v>словарь</c:v>
                </c:pt>
                <c:pt idx="3">
                  <c:v>моторика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37</c:v>
                </c:pt>
                <c:pt idx="1">
                  <c:v>42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FFCC"/>
            </a:solidFill>
            <a:ln w="10725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связная р</c:v>
                </c:pt>
                <c:pt idx="1">
                  <c:v>грамм. стр</c:v>
                </c:pt>
                <c:pt idx="2">
                  <c:v>словарь</c:v>
                </c:pt>
                <c:pt idx="3">
                  <c:v>моторика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62</c:v>
                </c:pt>
                <c:pt idx="1">
                  <c:v>57</c:v>
                </c:pt>
                <c:pt idx="2">
                  <c:v>75</c:v>
                </c:pt>
                <c:pt idx="3">
                  <c:v>75</c:v>
                </c:pt>
              </c:numCache>
            </c:numRef>
          </c:val>
        </c:ser>
        <c:gapDepth val="0"/>
        <c:shape val="box"/>
        <c:axId val="91363968"/>
        <c:axId val="91382144"/>
        <c:axId val="0"/>
      </c:bar3DChart>
      <c:catAx>
        <c:axId val="91363968"/>
        <c:scaling>
          <c:orientation val="minMax"/>
        </c:scaling>
        <c:axPos val="b"/>
        <c:numFmt formatCode="General" sourceLinked="1"/>
        <c:tickLblPos val="low"/>
        <c:spPr>
          <a:ln w="26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1382144"/>
        <c:crosses val="autoZero"/>
        <c:auto val="1"/>
        <c:lblAlgn val="ctr"/>
        <c:lblOffset val="100"/>
        <c:tickLblSkip val="1"/>
        <c:tickMarkSkip val="1"/>
      </c:catAx>
      <c:valAx>
        <c:axId val="91382144"/>
        <c:scaling>
          <c:orientation val="minMax"/>
        </c:scaling>
        <c:axPos val="l"/>
        <c:majorGridlines>
          <c:spPr>
            <a:ln w="2681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26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76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13639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503445755686734"/>
          <c:y val="1.285656727629067E-2"/>
          <c:w val="0.2359683004602022"/>
          <c:h val="0.56199117857265779"/>
        </c:manualLayout>
      </c:layout>
      <c:spPr>
        <a:noFill/>
        <a:ln w="2681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676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8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9066515719925036E-2"/>
          <c:y val="0.13072594417537092"/>
          <c:w val="0.78880859009531235"/>
          <c:h val="0.6382978723404447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9999FF"/>
            </a:solidFill>
            <a:ln w="10752">
              <a:solidFill>
                <a:srgbClr val="000000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2">
                  <c:v>57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993366"/>
            </a:solidFill>
            <a:ln w="10752">
              <a:solidFill>
                <a:srgbClr val="000000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1">
                  <c:v>12.5</c:v>
                </c:pt>
                <c:pt idx="2">
                  <c:v>42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FFFFCC"/>
            </a:solidFill>
            <a:ln w="10752">
              <a:solidFill>
                <a:srgbClr val="000000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1">
                  <c:v>87.5</c:v>
                </c:pt>
              </c:numCache>
            </c:numRef>
          </c:val>
        </c:ser>
        <c:gapDepth val="0"/>
        <c:shape val="box"/>
        <c:axId val="91532288"/>
        <c:axId val="91534080"/>
        <c:axId val="0"/>
      </c:bar3DChart>
      <c:catAx>
        <c:axId val="91532288"/>
        <c:scaling>
          <c:orientation val="minMax"/>
        </c:scaling>
        <c:axPos val="b"/>
        <c:numFmt formatCode="General" sourceLinked="1"/>
        <c:tickLblPos val="low"/>
        <c:spPr>
          <a:ln w="268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1534080"/>
        <c:crosses val="autoZero"/>
        <c:auto val="1"/>
        <c:lblAlgn val="ctr"/>
        <c:lblOffset val="100"/>
        <c:tickLblSkip val="1"/>
        <c:tickMarkSkip val="1"/>
      </c:catAx>
      <c:valAx>
        <c:axId val="91534080"/>
        <c:scaling>
          <c:orientation val="minMax"/>
        </c:scaling>
        <c:axPos val="l"/>
        <c:majorGridlines>
          <c:spPr>
            <a:ln w="2688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268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77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1532288"/>
        <c:crosses val="autoZero"/>
        <c:crossBetween val="between"/>
      </c:valAx>
      <c:spPr>
        <a:noFill/>
        <a:ln w="21504">
          <a:noFill/>
        </a:ln>
      </c:spPr>
    </c:plotArea>
    <c:legend>
      <c:legendPos val="r"/>
      <c:layout>
        <c:manualLayout>
          <c:xMode val="edge"/>
          <c:yMode val="edge"/>
          <c:x val="0.76095617529881165"/>
          <c:y val="0.13520477373453918"/>
          <c:w val="0.22709163346613812"/>
          <c:h val="0.54341242653028587"/>
        </c:manualLayout>
      </c:layout>
      <c:spPr>
        <a:noFill/>
        <a:ln w="2688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677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3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2975187275279662E-2"/>
          <c:y val="0.14383284640350186"/>
          <c:w val="0.81328089692160621"/>
          <c:h val="0.5974287371611484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9999FF"/>
            </a:solidFill>
            <a:ln w="10752">
              <a:solidFill>
                <a:srgbClr val="000000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2">
                  <c:v>75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993366"/>
            </a:solidFill>
            <a:ln w="10752">
              <a:solidFill>
                <a:srgbClr val="000000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1">
                  <c:v>25</c:v>
                </c:pt>
                <c:pt idx="2">
                  <c:v>25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FFFFCC"/>
            </a:solidFill>
            <a:ln w="10752">
              <a:solidFill>
                <a:srgbClr val="000000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1">
                  <c:v>75</c:v>
                </c:pt>
              </c:numCache>
            </c:numRef>
          </c:val>
        </c:ser>
        <c:gapDepth val="0"/>
        <c:shape val="box"/>
        <c:axId val="91543808"/>
        <c:axId val="91594752"/>
        <c:axId val="0"/>
      </c:bar3DChart>
      <c:catAx>
        <c:axId val="91543808"/>
        <c:scaling>
          <c:orientation val="minMax"/>
        </c:scaling>
        <c:axPos val="b"/>
        <c:numFmt formatCode="General" sourceLinked="1"/>
        <c:tickLblPos val="low"/>
        <c:spPr>
          <a:ln w="268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endParaRPr lang="ru-RU"/>
          </a:p>
        </c:txPr>
        <c:crossAx val="91594752"/>
        <c:crosses val="autoZero"/>
        <c:auto val="1"/>
        <c:lblAlgn val="ctr"/>
        <c:lblOffset val="100"/>
        <c:tickLblSkip val="1"/>
        <c:tickMarkSkip val="1"/>
      </c:catAx>
      <c:valAx>
        <c:axId val="91594752"/>
        <c:scaling>
          <c:orientation val="minMax"/>
        </c:scaling>
        <c:axPos val="l"/>
        <c:majorGridlines>
          <c:spPr>
            <a:ln w="2688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268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1543808"/>
        <c:crosses val="autoZero"/>
        <c:crossBetween val="between"/>
      </c:valAx>
      <c:spPr>
        <a:noFill/>
        <a:ln w="21504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050" b="0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50" b="0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50" b="0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defRPr>
            </a:pPr>
            <a:endParaRPr lang="ru-RU"/>
          </a:p>
        </c:txPr>
      </c:legendEntry>
      <c:layout>
        <c:manualLayout>
          <c:xMode val="edge"/>
          <c:yMode val="edge"/>
          <c:x val="0.72730374590554048"/>
          <c:y val="6.2186028239923676E-2"/>
          <c:w val="0.2500092487791612"/>
          <c:h val="0.62892428401706368"/>
        </c:manualLayout>
      </c:layout>
      <c:spPr>
        <a:noFill/>
        <a:ln w="2688">
          <a:solidFill>
            <a:srgbClr val="000000"/>
          </a:solidFill>
          <a:prstDash val="solid"/>
        </a:ln>
        <a:effectLst/>
      </c:spPr>
      <c:txPr>
        <a:bodyPr/>
        <a:lstStyle/>
        <a:p>
          <a:pPr>
            <a:defRPr sz="1400" b="0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487" b="1" i="0" u="none" strike="noStrike" cap="none" spc="50" baseline="0">
          <a:ln w="12700" cmpd="sng">
            <a:solidFill>
              <a:schemeClr val="accent6">
                <a:satMod val="120000"/>
                <a:shade val="8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>
            <a:glow rad="53100">
              <a:schemeClr val="accent6">
                <a:satMod val="180000"/>
                <a:alpha val="30000"/>
              </a:schemeClr>
            </a:glow>
          </a:effectLst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8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5733109449362304E-2"/>
          <c:y val="0.12056737588652502"/>
          <c:w val="0.78880859009531235"/>
          <c:h val="0.6382978723404447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9999FF"/>
            </a:solidFill>
            <a:ln w="10752">
              <a:solidFill>
                <a:srgbClr val="000000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2">
                  <c:v>57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993366"/>
            </a:solidFill>
            <a:ln w="10752">
              <a:solidFill>
                <a:srgbClr val="000000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1">
                  <c:v>12.5</c:v>
                </c:pt>
                <c:pt idx="2">
                  <c:v>42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FFFFCC"/>
            </a:solidFill>
            <a:ln w="10752">
              <a:solidFill>
                <a:srgbClr val="000000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1">
                  <c:v>87.5</c:v>
                </c:pt>
              </c:numCache>
            </c:numRef>
          </c:val>
        </c:ser>
        <c:gapDepth val="0"/>
        <c:shape val="box"/>
        <c:axId val="91351680"/>
        <c:axId val="91750784"/>
        <c:axId val="0"/>
      </c:bar3DChart>
      <c:catAx>
        <c:axId val="91351680"/>
        <c:scaling>
          <c:orientation val="minMax"/>
        </c:scaling>
        <c:axPos val="b"/>
        <c:numFmt formatCode="General" sourceLinked="1"/>
        <c:tickLblPos val="low"/>
        <c:spPr>
          <a:ln w="268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1750784"/>
        <c:crosses val="autoZero"/>
        <c:auto val="1"/>
        <c:lblAlgn val="ctr"/>
        <c:lblOffset val="100"/>
        <c:tickLblSkip val="1"/>
        <c:tickMarkSkip val="1"/>
      </c:catAx>
      <c:valAx>
        <c:axId val="91750784"/>
        <c:scaling>
          <c:orientation val="minMax"/>
        </c:scaling>
        <c:axPos val="l"/>
        <c:majorGridlines>
          <c:spPr>
            <a:ln w="2688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268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77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1351680"/>
        <c:crosses val="autoZero"/>
        <c:crossBetween val="between"/>
      </c:valAx>
      <c:spPr>
        <a:noFill/>
        <a:ln w="21504">
          <a:noFill/>
        </a:ln>
      </c:spPr>
    </c:plotArea>
    <c:legend>
      <c:legendPos val="r"/>
      <c:layout>
        <c:manualLayout>
          <c:xMode val="edge"/>
          <c:yMode val="edge"/>
          <c:x val="0.76095617529881165"/>
          <c:y val="7.092198581560287E-2"/>
          <c:w val="0.22709163346613809"/>
          <c:h val="0.58841041199729238"/>
        </c:manualLayout>
      </c:layout>
      <c:spPr>
        <a:noFill/>
        <a:ln w="2688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677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36A08-54D0-4E7E-AA3C-EF90BE4BD72C}" type="datetimeFigureOut">
              <a:rPr lang="ru-RU" smtClean="0"/>
              <a:pPr/>
              <a:t>11.08.2015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A2276-E01F-40CE-9A21-366D8DD08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37C1A-6A31-40AF-A6F3-A62D407117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BB24D-63AE-48D1-BCE8-6F7AFAEC93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B99C2-CBCA-4D10-B94E-7380C4599D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508FB-5181-44A8-84A2-DF93B1289B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CC9E3-EC66-48F5-AABD-0E090F3CDA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9CE6E-A539-4237-93CB-2E3D495969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83F0E-6396-4212-AB25-43BA82330B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1ECB9-DC82-48D2-8039-A1F5A781D9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F65A0-AD09-4752-B9D7-DC870FB492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588E0-A123-4F51-86C2-D1EB32AC2A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CD6DB-47A0-411B-A153-717358E7DC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8FCEDE-2692-48C5-9338-4662CCA4966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goped/ru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7166"/>
            <a:ext cx="8424863" cy="4000528"/>
          </a:xfrm>
        </p:spPr>
        <p:txBody>
          <a:bodyPr/>
          <a:lstStyle/>
          <a:p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868863"/>
            <a:ext cx="8496300" cy="1655762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ru-RU" sz="2800" dirty="0" smtClean="0">
                <a:solidFill>
                  <a:srgbClr val="FFFF99"/>
                </a:solidFill>
              </a:rPr>
              <a:t>Выполнила: </a:t>
            </a:r>
            <a:r>
              <a:rPr lang="ru-RU" sz="2800" dirty="0" smtClean="0">
                <a:solidFill>
                  <a:srgbClr val="FFFF99"/>
                </a:solidFill>
              </a:rPr>
              <a:t>учитель-логопед</a:t>
            </a:r>
            <a:endParaRPr lang="ru-RU" sz="2800" dirty="0" smtClean="0">
              <a:solidFill>
                <a:srgbClr val="FFFF99"/>
              </a:solidFill>
            </a:endParaRPr>
          </a:p>
          <a:p>
            <a:r>
              <a:rPr lang="ru-RU" sz="2800" dirty="0" err="1" smtClean="0">
                <a:solidFill>
                  <a:srgbClr val="FFFF99"/>
                </a:solidFill>
              </a:rPr>
              <a:t>Курепина</a:t>
            </a:r>
            <a:r>
              <a:rPr lang="ru-RU" sz="2800" dirty="0" smtClean="0">
                <a:solidFill>
                  <a:srgbClr val="FFFF99"/>
                </a:solidFill>
              </a:rPr>
              <a:t> Нина Анатольевна</a:t>
            </a:r>
            <a:endParaRPr lang="ru-RU" sz="2800" dirty="0">
              <a:solidFill>
                <a:srgbClr val="FFFF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7453549" y="2967335"/>
            <a:ext cx="3839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280076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Формирование коммуникативных умений в процессе логопедической работы над связной речью и мелкой моторикой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" name="Picture 2" descr="C:\Documents and Settings\Нина\Рабочий стол\фото\2013-01-23\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714620"/>
            <a:ext cx="2714644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Структура проекта 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142984"/>
          <a:ext cx="8229600" cy="5495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5643602"/>
                <a:gridCol w="1300114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err="1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Эпаты</a:t>
                      </a:r>
                      <a:r>
                        <a:rPr lang="ru-RU" sz="1600" b="1" cap="none" spc="0" baseline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 работы</a:t>
                      </a:r>
                      <a:endParaRPr lang="ru-RU" sz="16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Содержание работы</a:t>
                      </a:r>
                      <a:endParaRPr lang="ru-RU" sz="16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Сроки вы </a:t>
                      </a:r>
                      <a:r>
                        <a:rPr lang="ru-RU" sz="1600" b="1" cap="none" spc="0" dirty="0" err="1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полнения</a:t>
                      </a:r>
                      <a:endParaRPr lang="ru-RU" sz="1600" dirty="0"/>
                    </a:p>
                  </a:txBody>
                  <a:tcPr/>
                </a:tc>
              </a:tr>
              <a:tr h="156402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Организа-ционный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Изучение методичес</a:t>
                      </a:r>
                      <a:r>
                        <a:rPr lang="ru-RU" sz="1600" baseline="0" dirty="0" smtClean="0"/>
                        <a:t>кой литературы по теме проекта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="0" baseline="0" dirty="0" smtClean="0"/>
                        <a:t>Разработка программы, планирования и конспектов.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aseline="0" dirty="0" smtClean="0"/>
                        <a:t>Подборка и систематизация  дидактического материала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aseline="0" dirty="0" smtClean="0"/>
                        <a:t>Создание развивающей среды.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Диагностирование</a:t>
                      </a:r>
                      <a:r>
                        <a:rPr lang="ru-RU" sz="1600" baseline="0" dirty="0" smtClean="0"/>
                        <a:t> детей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Анкетирование</a:t>
                      </a:r>
                      <a:r>
                        <a:rPr lang="ru-RU" sz="1600" baseline="0" dirty="0" smtClean="0"/>
                        <a:t> родителей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август-сентябрь</a:t>
                      </a:r>
                    </a:p>
                    <a:p>
                      <a:r>
                        <a:rPr lang="ru-RU" sz="1600" dirty="0" smtClean="0"/>
                        <a:t>2011г.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Основной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Реализация проекта. Работа кружка «Веселые ладошки».  </a:t>
                      </a:r>
                      <a:r>
                        <a:rPr lang="ru-RU" sz="1600" b="0" dirty="0" smtClean="0"/>
                        <a:t>Введение в образовательный</a:t>
                      </a:r>
                      <a:r>
                        <a:rPr lang="ru-RU" sz="1600" b="0" baseline="0" dirty="0" smtClean="0"/>
                        <a:t> процесс  тематического планирования.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baseline="0" dirty="0" smtClean="0"/>
                        <a:t>Театрализация сказок в рамках недели сказок в ДОУ.</a:t>
                      </a:r>
                      <a:endParaRPr lang="ru-RU" sz="1600" b="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Вовлечение педагогов и родителей в совместную деятельность над проектом.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октябрь-апрель</a:t>
                      </a:r>
                    </a:p>
                    <a:p>
                      <a:r>
                        <a:rPr lang="ru-RU" sz="1600" dirty="0" smtClean="0"/>
                        <a:t>2011-</a:t>
                      </a:r>
                    </a:p>
                    <a:p>
                      <a:r>
                        <a:rPr lang="ru-RU" sz="1600" dirty="0" smtClean="0"/>
                        <a:t>2012г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Заключи-тельный</a:t>
                      </a:r>
                      <a:r>
                        <a:rPr lang="ru-RU" sz="1600" dirty="0" smtClean="0"/>
                        <a:t> 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 Итоговая диагностика по определению эффективности педагогического воздействия.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 Анализ результатов</a:t>
                      </a:r>
                      <a:r>
                        <a:rPr lang="ru-RU" sz="1600" baseline="0" dirty="0" smtClean="0"/>
                        <a:t> проекта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aseline="0" dirty="0" smtClean="0"/>
                        <a:t> Пальчиковый театр для детей младших групп.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aseline="0" dirty="0" smtClean="0"/>
                        <a:t> Презентация проекта. Открытое занятие для детей    </a:t>
                      </a:r>
                    </a:p>
                    <a:p>
                      <a:pPr>
                        <a:buNone/>
                      </a:pPr>
                      <a:r>
                        <a:rPr lang="ru-RU" sz="1600" baseline="0" dirty="0" smtClean="0"/>
                        <a:t>  младших групп и родителей.</a:t>
                      </a:r>
                      <a:endParaRPr lang="ru-RU" sz="1600" b="1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  <a:p>
                      <a:pPr>
                        <a:buNone/>
                      </a:pPr>
                      <a:endParaRPr lang="ru-RU" sz="1600" b="1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май  2012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Организационный этап</a:t>
            </a:r>
            <a:b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август – сентябрь 2011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1071546"/>
            <a:ext cx="4038600" cy="5026029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 pitchFamily="18" charset="0"/>
              </a:rPr>
              <a:t>Уровни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 pitchFamily="18" charset="0"/>
              </a:rPr>
              <a:t>сформированности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 pitchFamily="18" charset="0"/>
              </a:rPr>
              <a:t>моторики и речевых навыков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357818" y="1214422"/>
            <a:ext cx="3328982" cy="4911741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 pitchFamily="18" charset="0"/>
              </a:rPr>
              <a:t>Подготовка атрибутов к сказкам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1"/>
          <p:cNvGraphicFramePr/>
          <p:nvPr/>
        </p:nvGraphicFramePr>
        <p:xfrm>
          <a:off x="285720" y="2786058"/>
          <a:ext cx="4286280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2" descr="C:\Documents and Settings\Нина\Рабочий стол\фото\2013-01-23\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000372"/>
            <a:ext cx="3071834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/>
          <a:lstStyle/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Уровень развития мелкой моторики на начало работы по проекту</a:t>
            </a: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428735"/>
            <a:ext cx="4040188" cy="642943"/>
          </a:xfrm>
        </p:spPr>
        <p:txBody>
          <a:bodyPr/>
          <a:lstStyle/>
          <a:p>
            <a:pPr algn="ctr"/>
            <a:r>
              <a:rPr lang="ru-RU" sz="1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Анализ </a:t>
            </a:r>
            <a:r>
              <a:rPr lang="ru-RU" sz="1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сформированности</a:t>
            </a:r>
            <a:r>
              <a:rPr lang="ru-RU" sz="1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пальцевой моторики </a:t>
            </a:r>
            <a:endParaRPr lang="ru-RU" sz="1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</p:nvPr>
        </p:nvGraphicFramePr>
        <p:xfrm>
          <a:off x="357158" y="2500306"/>
          <a:ext cx="3854478" cy="2982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572000" y="1500174"/>
            <a:ext cx="4041775" cy="639762"/>
          </a:xfrm>
        </p:spPr>
        <p:txBody>
          <a:bodyPr/>
          <a:lstStyle/>
          <a:p>
            <a:pPr algn="ctr"/>
            <a:r>
              <a:rPr lang="ru-RU" sz="1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Изготовление атрибутов к сказкам детьми</a:t>
            </a:r>
            <a:endParaRPr lang="ru-RU" sz="1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 descr="C:\Documents and Settings\Нина\Рабочий стол\DSC0202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5025" y="2721506"/>
            <a:ext cx="4041775" cy="2858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Выводы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1285860"/>
            <a:ext cx="5572164" cy="507831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Мелкая моторика и координация  </a:t>
            </a:r>
          </a:p>
          <a:p>
            <a:pPr marL="342900" indent="-34290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движений дошкольников с ОНР  </a:t>
            </a:r>
          </a:p>
          <a:p>
            <a:pPr marL="342900" indent="-342900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III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уровня развита слабо.</a:t>
            </a:r>
          </a:p>
          <a:p>
            <a:pPr marL="342900" indent="-34290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Необходимо начинать проводить </a:t>
            </a:r>
          </a:p>
          <a:p>
            <a:pPr marL="342900" indent="-34290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диагностику развитости мелкой </a:t>
            </a:r>
          </a:p>
          <a:p>
            <a:pPr marL="342900" indent="-34290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моторики у детей с ОНР с 4 - 5 лет </a:t>
            </a:r>
          </a:p>
          <a:p>
            <a:pPr marL="342900" indent="-34290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разработки коррекционной </a:t>
            </a:r>
          </a:p>
          <a:p>
            <a:pPr marL="342900" indent="-34290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программы по совершенствованию </a:t>
            </a:r>
          </a:p>
          <a:p>
            <a:pPr marL="342900" indent="-34290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тонких движений рук.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3.Проводить работу по развитию мелкой моторики и координации движений необходимо на всех режимных моментах обучения в детском саду на протяжении всего периода обучения.</a:t>
            </a:r>
          </a:p>
          <a:p>
            <a:pPr marL="342900" indent="-342900"/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/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/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Уровень развития связной речи на начало работы по проекту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43240" y="1285860"/>
            <a:ext cx="4040188" cy="714380"/>
          </a:xfrm>
        </p:spPr>
        <p:txBody>
          <a:bodyPr/>
          <a:lstStyle/>
          <a:p>
            <a:r>
              <a:rPr lang="ru-RU" sz="1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Анализ </a:t>
            </a:r>
            <a:r>
              <a:rPr lang="ru-RU" sz="1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сформированности</a:t>
            </a:r>
            <a:r>
              <a:rPr lang="ru-RU" sz="1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компонентов связной речи</a:t>
            </a:r>
            <a:endParaRPr lang="ru-RU" sz="1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1" name="Объект 4"/>
          <p:cNvGraphicFramePr>
            <a:graphicFrameLocks noGrp="1"/>
          </p:cNvGraphicFramePr>
          <p:nvPr>
            <p:ph sz="half" idx="2"/>
          </p:nvPr>
        </p:nvGraphicFramePr>
        <p:xfrm>
          <a:off x="2571736" y="2214554"/>
          <a:ext cx="4286280" cy="364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Уровень коммуникативной функции речи дошкольников на начало проекта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142985"/>
            <a:ext cx="4040188" cy="714380"/>
          </a:xfrm>
        </p:spPr>
        <p:txBody>
          <a:bodyPr/>
          <a:lstStyle/>
          <a:p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Анализ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сформированности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коммуникативных навыков</a:t>
            </a:r>
            <a:endParaRPr lang="ru-RU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142985"/>
            <a:ext cx="4041775" cy="714380"/>
          </a:xfrm>
        </p:spPr>
        <p:txBody>
          <a:bodyPr/>
          <a:lstStyle/>
          <a:p>
            <a:pPr algn="ctr"/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Уровневая система оценки поведения детей</a:t>
            </a:r>
            <a:endParaRPr lang="ru-RU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Низкий уровень- </a:t>
            </a:r>
            <a:r>
              <a:rPr lang="ru-RU" sz="1800" dirty="0" smtClean="0"/>
              <a:t>(ситуативно-деловая форма общения)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(0-9 баллов)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Средний уровень- </a:t>
            </a:r>
            <a:r>
              <a:rPr lang="ru-RU" sz="1800" dirty="0" smtClean="0"/>
              <a:t>(</a:t>
            </a:r>
            <a:r>
              <a:rPr lang="ru-RU" sz="1800" dirty="0" err="1" smtClean="0"/>
              <a:t>внеситуативно-познавательная</a:t>
            </a:r>
            <a:r>
              <a:rPr lang="ru-RU" sz="1800" dirty="0" smtClean="0"/>
              <a:t> форма общения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-(10-13 баллов)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Высокий уровень </a:t>
            </a:r>
            <a:r>
              <a:rPr lang="ru-RU" sz="2000" dirty="0" smtClean="0"/>
              <a:t>(</a:t>
            </a:r>
            <a:r>
              <a:rPr lang="ru-RU" sz="1800" dirty="0" err="1" smtClean="0"/>
              <a:t>внеситуативно-личностная</a:t>
            </a:r>
            <a:r>
              <a:rPr lang="ru-RU" sz="1800" dirty="0" smtClean="0"/>
              <a:t> форма общения)</a:t>
            </a:r>
            <a:r>
              <a:rPr lang="ru-RU" sz="2000" dirty="0" smtClean="0"/>
              <a:t> –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(14-15 баллов)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Объект 8"/>
          <p:cNvGraphicFramePr/>
          <p:nvPr/>
        </p:nvGraphicFramePr>
        <p:xfrm>
          <a:off x="214282" y="2643182"/>
          <a:ext cx="4143404" cy="257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Критерий оценок (обработка результатов)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Порядок</a:t>
                      </a:r>
                      <a:r>
                        <a:rPr lang="ru-RU" sz="1400" baseline="0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 в</a:t>
                      </a:r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ыбор</a:t>
                      </a:r>
                      <a:r>
                        <a:rPr lang="ru-RU" sz="1400" baseline="0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а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ситуации</a:t>
                      </a:r>
                      <a:endParaRPr lang="ru-RU" sz="14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Игра</a:t>
                      </a:r>
                      <a:endParaRPr lang="ru-RU" sz="14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Чтение</a:t>
                      </a:r>
                      <a:endParaRPr lang="ru-RU" sz="14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Беседа</a:t>
                      </a:r>
                      <a:endParaRPr lang="ru-RU" sz="14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Основной объект внимания</a:t>
                      </a:r>
                      <a:endParaRPr lang="ru-RU" sz="14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Игрушка</a:t>
                      </a:r>
                      <a:endParaRPr lang="ru-RU" sz="14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Книги</a:t>
                      </a:r>
                      <a:endParaRPr lang="ru-RU" sz="14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Взрослый</a:t>
                      </a:r>
                      <a:endParaRPr lang="ru-RU" sz="14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Комфортность состояния</a:t>
                      </a:r>
                      <a:endParaRPr lang="ru-RU" sz="14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Свобода поведения(1)+интерес к</a:t>
                      </a:r>
                      <a:r>
                        <a:rPr lang="ru-RU" sz="1400" baseline="0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 опыту(1)+эмоциональная вовлеченность(1)=3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             В игре                      При чтении                      В процессе беседы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             1+3=4                            2+3=5</a:t>
                      </a:r>
                      <a:r>
                        <a:rPr lang="ru-RU" sz="1400" baseline="0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                                  3=3=6</a:t>
                      </a:r>
                      <a:endParaRPr lang="ru-RU" sz="14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Особенности речевых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высказываний</a:t>
                      </a:r>
                      <a:endParaRPr lang="ru-RU" sz="14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Об игрушках</a:t>
                      </a:r>
                      <a:r>
                        <a:rPr lang="ru-RU" sz="1400" baseline="0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                          </a:t>
                      </a:r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На несоциальные          На социальные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                                           познавательные темы</a:t>
                      </a:r>
                      <a:r>
                        <a:rPr lang="ru-RU" sz="1400" baseline="0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                </a:t>
                      </a:r>
                      <a:r>
                        <a:rPr lang="ru-RU" sz="1400" baseline="0" dirty="0" err="1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темы</a:t>
                      </a:r>
                      <a:endParaRPr lang="ru-RU" sz="1400" baseline="0" dirty="0" smtClean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ru-RU" sz="1400" baseline="0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            1                                              2                                      3</a:t>
                      </a:r>
                      <a:endParaRPr lang="ru-RU" sz="14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Средства общения</a:t>
                      </a:r>
                      <a:endParaRPr lang="ru-RU" sz="14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Предметно-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действенные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endParaRPr lang="ru-RU" sz="14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Речевые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  <a:endParaRPr lang="ru-RU" sz="14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Выводы развития связной речи и ее коммуникативной функции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214423"/>
            <a:ext cx="4040188" cy="428627"/>
          </a:xfrm>
        </p:spPr>
        <p:txBody>
          <a:bodyPr/>
          <a:lstStyle/>
          <a:p>
            <a:pPr algn="ctr"/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Связная речь</a:t>
            </a:r>
            <a:endParaRPr lang="ru-RU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28596" y="1857364"/>
            <a:ext cx="4040188" cy="4308478"/>
          </a:xfrm>
          <a:solidFill>
            <a:schemeClr val="accent5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1800" dirty="0" smtClean="0"/>
              <a:t>Трудности в овладении словарным</a:t>
            </a:r>
          </a:p>
          <a:p>
            <a:pPr>
              <a:buNone/>
            </a:pPr>
            <a:r>
              <a:rPr lang="ru-RU" sz="1800" dirty="0" smtClean="0"/>
              <a:t>запасом и грамматическим</a:t>
            </a:r>
          </a:p>
          <a:p>
            <a:pPr>
              <a:buNone/>
            </a:pPr>
            <a:r>
              <a:rPr lang="ru-RU" sz="1800" dirty="0" smtClean="0"/>
              <a:t>строем речи тормозят процесс</a:t>
            </a:r>
          </a:p>
          <a:p>
            <a:pPr>
              <a:buNone/>
            </a:pPr>
            <a:r>
              <a:rPr lang="ru-RU" sz="1800" dirty="0" smtClean="0"/>
              <a:t>развития связной речи и, прежде</a:t>
            </a:r>
          </a:p>
          <a:p>
            <a:pPr>
              <a:buNone/>
            </a:pPr>
            <a:r>
              <a:rPr lang="ru-RU" sz="1800" dirty="0" smtClean="0"/>
              <a:t>всего, своевременный переход от</a:t>
            </a:r>
          </a:p>
          <a:p>
            <a:pPr>
              <a:buNone/>
            </a:pPr>
            <a:r>
              <a:rPr lang="ru-RU" sz="1800" dirty="0" smtClean="0"/>
              <a:t>ситуативной формы к контекстной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Таким образом, экспрессивная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речь детей может служить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средством общения лишь в редких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случаях, требующих постоянной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помощи и побуждения со стороны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взрослых.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85861"/>
            <a:ext cx="4041775" cy="571504"/>
          </a:xfrm>
        </p:spPr>
        <p:txBody>
          <a:bodyPr/>
          <a:lstStyle/>
          <a:p>
            <a:pPr algn="ctr"/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Коммуникативная функция речи</a:t>
            </a:r>
            <a:endParaRPr lang="ru-RU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857364"/>
            <a:ext cx="4041775" cy="4286280"/>
          </a:xfrm>
          <a:solidFill>
            <a:schemeClr val="accent5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1800" dirty="0" smtClean="0"/>
              <a:t>  Вне специального внимания к</a:t>
            </a:r>
          </a:p>
          <a:p>
            <a:pPr>
              <a:buNone/>
            </a:pPr>
            <a:r>
              <a:rPr lang="ru-RU" sz="1800" dirty="0" smtClean="0"/>
              <a:t>речи дети с ОНР </a:t>
            </a:r>
            <a:r>
              <a:rPr lang="en-US" sz="1800" dirty="0" smtClean="0"/>
              <a:t>III </a:t>
            </a:r>
            <a:r>
              <a:rPr lang="ru-RU" sz="1800" dirty="0" smtClean="0"/>
              <a:t>уровня </a:t>
            </a:r>
          </a:p>
          <a:p>
            <a:pPr>
              <a:buNone/>
            </a:pPr>
            <a:r>
              <a:rPr lang="ru-RU" sz="1800" dirty="0" smtClean="0"/>
              <a:t>малоактивны, в редких случаях</a:t>
            </a:r>
          </a:p>
          <a:p>
            <a:pPr>
              <a:buNone/>
            </a:pPr>
            <a:r>
              <a:rPr lang="ru-RU" sz="1800" dirty="0" smtClean="0"/>
              <a:t>становятся инициаторами общения </a:t>
            </a:r>
          </a:p>
          <a:p>
            <a:pPr>
              <a:buNone/>
            </a:pPr>
            <a:r>
              <a:rPr lang="ru-RU" sz="1800" dirty="0" smtClean="0"/>
              <a:t>недостаточно общаются со</a:t>
            </a:r>
          </a:p>
          <a:p>
            <a:pPr>
              <a:buNone/>
            </a:pPr>
            <a:r>
              <a:rPr lang="ru-RU" sz="1800" dirty="0" smtClean="0"/>
              <a:t>сверстниками, редко обращаются к</a:t>
            </a:r>
          </a:p>
          <a:p>
            <a:pPr>
              <a:buNone/>
            </a:pPr>
            <a:r>
              <a:rPr lang="ru-RU" sz="1800" dirty="0" smtClean="0"/>
              <a:t>Взрослым с вопросами, не</a:t>
            </a:r>
          </a:p>
          <a:p>
            <a:pPr>
              <a:buNone/>
            </a:pPr>
            <a:r>
              <a:rPr lang="ru-RU" sz="1800" dirty="0" smtClean="0"/>
              <a:t>сопровождают рассказом игровые</a:t>
            </a:r>
          </a:p>
          <a:p>
            <a:pPr>
              <a:buNone/>
            </a:pPr>
            <a:r>
              <a:rPr lang="ru-RU" sz="1800" dirty="0" smtClean="0"/>
              <a:t>ситуации.  </a:t>
            </a:r>
            <a:r>
              <a:rPr lang="ru-RU" sz="1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обуславливает</a:t>
            </a:r>
          </a:p>
          <a:p>
            <a:pPr>
              <a:buNone/>
            </a:pPr>
            <a:r>
              <a:rPr lang="ru-RU" sz="1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сниженную коммуникативную</a:t>
            </a:r>
          </a:p>
          <a:p>
            <a:pPr>
              <a:buNone/>
            </a:pPr>
            <a:r>
              <a:rPr lang="ru-RU" sz="1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направленность их речи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Основной этап 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1142985"/>
            <a:ext cx="4497388" cy="1000132"/>
          </a:xfrm>
        </p:spPr>
        <p:txBody>
          <a:bodyPr/>
          <a:lstStyle/>
          <a:p>
            <a:pPr algn="ctr"/>
            <a:endParaRPr lang="ru-RU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Сводная таблица</a:t>
            </a:r>
          </a:p>
          <a:p>
            <a:pPr algn="ctr"/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уровней развития</a:t>
            </a:r>
          </a:p>
          <a:p>
            <a:pPr algn="ctr"/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связной речи и моторики</a:t>
            </a:r>
            <a:endParaRPr lang="ru-RU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000109"/>
            <a:ext cx="4041775" cy="714379"/>
          </a:xfrm>
        </p:spPr>
        <p:txBody>
          <a:bodyPr/>
          <a:lstStyle/>
          <a:p>
            <a:pPr algn="ctr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Сказка «Теремок»</a:t>
            </a:r>
            <a:endParaRPr lang="ru-RU" dirty="0"/>
          </a:p>
        </p:txBody>
      </p:sp>
      <p:graphicFrame>
        <p:nvGraphicFramePr>
          <p:cNvPr id="4" name="Объект 1"/>
          <p:cNvGraphicFramePr/>
          <p:nvPr/>
        </p:nvGraphicFramePr>
        <p:xfrm>
          <a:off x="285720" y="2571744"/>
          <a:ext cx="4500594" cy="3343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C:\Documents and Settings\Нина\Рабочий стол\фото\2013-01-23\01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634853"/>
            <a:ext cx="3686172" cy="3508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Выводы по основному этапу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Анализ диаграмм показал, что к концу года заметно улучшился уровень</a:t>
            </a:r>
          </a:p>
          <a:p>
            <a:pPr>
              <a:buNone/>
            </a:pPr>
            <a:r>
              <a:rPr lang="ru-RU" sz="1800" dirty="0" smtClean="0"/>
              <a:t>всех компонентов речи и мелкой моторики детей. </a:t>
            </a:r>
          </a:p>
          <a:p>
            <a:pPr>
              <a:buNone/>
            </a:pPr>
            <a:r>
              <a:rPr lang="ru-RU" sz="1800" dirty="0" smtClean="0"/>
              <a:t>Инициативные высказывания стали все чаще развернутыми,  </a:t>
            </a:r>
          </a:p>
          <a:p>
            <a:pPr>
              <a:buNone/>
            </a:pPr>
            <a:r>
              <a:rPr lang="ru-RU" sz="1800" dirty="0" smtClean="0"/>
              <a:t> грамматически более сложными.</a:t>
            </a:r>
          </a:p>
          <a:p>
            <a:pPr>
              <a:buNone/>
            </a:pPr>
            <a:r>
              <a:rPr lang="ru-RU" sz="1800" dirty="0" smtClean="0"/>
              <a:t>Развитие навыков речевого общения сформировало умение вступать</a:t>
            </a:r>
          </a:p>
          <a:p>
            <a:pPr>
              <a:buNone/>
            </a:pPr>
            <a:r>
              <a:rPr lang="ru-RU" sz="1800" dirty="0" smtClean="0"/>
              <a:t>в контакт, вести диалог, выполнять в нем активную роль, что </a:t>
            </a:r>
          </a:p>
          <a:p>
            <a:pPr>
              <a:buNone/>
            </a:pPr>
            <a:r>
              <a:rPr lang="ru-RU" sz="1800" dirty="0" smtClean="0"/>
              <a:t>положительно влияет на формирование фонетической, лексической, </a:t>
            </a:r>
          </a:p>
          <a:p>
            <a:pPr>
              <a:buNone/>
            </a:pPr>
            <a:r>
              <a:rPr lang="ru-RU" sz="1800" dirty="0" smtClean="0"/>
              <a:t>грамматической сторон языка. </a:t>
            </a:r>
          </a:p>
          <a:p>
            <a:pPr>
              <a:buNone/>
            </a:pPr>
            <a:r>
              <a:rPr lang="ru-RU" sz="1800" dirty="0" smtClean="0"/>
              <a:t>Дети научились передавать содержание сказки в процессе игры-</a:t>
            </a:r>
          </a:p>
          <a:p>
            <a:pPr>
              <a:buNone/>
            </a:pPr>
            <a:r>
              <a:rPr lang="ru-RU" sz="1800" dirty="0" smtClean="0"/>
              <a:t>драматизации и  посредством выразительных  движений.</a:t>
            </a:r>
          </a:p>
          <a:p>
            <a:pPr>
              <a:buNone/>
            </a:pPr>
            <a:r>
              <a:rPr lang="ru-RU" sz="1800" dirty="0" smtClean="0"/>
              <a:t>Высказывались из личного опыта.</a:t>
            </a:r>
          </a:p>
          <a:p>
            <a:pPr>
              <a:buNone/>
            </a:pPr>
            <a:r>
              <a:rPr lang="ru-RU" sz="1800" dirty="0" smtClean="0"/>
              <a:t> Освоили тонко дифференцированные движения  пальцев рук.</a:t>
            </a:r>
          </a:p>
          <a:p>
            <a:pPr>
              <a:buNone/>
            </a:pPr>
            <a:r>
              <a:rPr lang="ru-RU" sz="1800" dirty="0" smtClean="0"/>
              <a:t>Самостоятельно стали  решать многие возникающие проблемы, </a:t>
            </a:r>
          </a:p>
          <a:p>
            <a:pPr>
              <a:buNone/>
            </a:pPr>
            <a:r>
              <a:rPr lang="ru-RU" sz="1800" dirty="0" smtClean="0"/>
              <a:t>налаживать отношения со сверстниками, участвовать </a:t>
            </a:r>
            <a:r>
              <a:rPr lang="ru-RU" sz="1800" smtClean="0"/>
              <a:t>во всех</a:t>
            </a:r>
          </a:p>
          <a:p>
            <a:pPr>
              <a:buNone/>
            </a:pPr>
            <a:r>
              <a:rPr lang="ru-RU" sz="1800" smtClean="0"/>
              <a:t>мероприятиях </a:t>
            </a:r>
            <a:r>
              <a:rPr lang="ru-RU" sz="1800" dirty="0" smtClean="0"/>
              <a:t>группы и сада.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725470"/>
          </a:xfrm>
        </p:spPr>
        <p:txBody>
          <a:bodyPr/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Творческое название проекта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071546"/>
            <a:ext cx="8229600" cy="5024452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pPr>
              <a:buNone/>
            </a:pPr>
            <a:endParaRPr lang="ru-RU" sz="2400" i="1" dirty="0" smtClean="0">
              <a:solidFill>
                <a:srgbClr val="003366"/>
              </a:solidFill>
            </a:endParaRPr>
          </a:p>
          <a:p>
            <a:pPr algn="ctr">
              <a:buNone/>
            </a:pPr>
            <a:r>
              <a:rPr lang="ru-RU" sz="2400" i="1" dirty="0" smtClean="0">
                <a:solidFill>
                  <a:srgbClr val="003366"/>
                </a:solidFill>
              </a:rPr>
              <a:t> </a:t>
            </a:r>
            <a:r>
              <a:rPr lang="ru-RU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Театрализация сказок, как средство формирования связной речи и развития мелкой моторики рук у дошкольников с общим недоразвитием речи </a:t>
            </a:r>
            <a:r>
              <a:rPr lang="en-US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III </a:t>
            </a:r>
            <a:r>
              <a:rPr lang="ru-RU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уровня</a:t>
            </a:r>
          </a:p>
          <a:p>
            <a:pPr algn="ctr">
              <a:buNone/>
            </a:pPr>
            <a:endParaRPr lang="ru-RU" i="1" dirty="0" smtClean="0">
              <a:solidFill>
                <a:srgbClr val="003366"/>
              </a:solidFill>
            </a:endParaRPr>
          </a:p>
        </p:txBody>
      </p:sp>
      <p:pic>
        <p:nvPicPr>
          <p:cNvPr id="1027" name="Picture 3" descr="C:\Documents and Settings\Нина\Мои документы\фото\2013-01-23\Копия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929066"/>
            <a:ext cx="2714644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Заключительный этап работы по проекту</a:t>
            </a:r>
            <a:b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май  2012</a:t>
            </a:r>
            <a:b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4040188" cy="928694"/>
          </a:xfrm>
        </p:spPr>
        <p:txBody>
          <a:bodyPr/>
          <a:lstStyle/>
          <a:p>
            <a:pPr algn="ctr"/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Сводная таблица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сформированности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развития речи и моторики</a:t>
            </a:r>
            <a:endParaRPr lang="ru-RU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Объект 1"/>
          <p:cNvGraphicFramePr>
            <a:graphicFrameLocks noGrp="1"/>
          </p:cNvGraphicFramePr>
          <p:nvPr>
            <p:ph sz="half" idx="2"/>
          </p:nvPr>
        </p:nvGraphicFramePr>
        <p:xfrm>
          <a:off x="214282" y="2174875"/>
          <a:ext cx="4071966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86314" y="1071546"/>
            <a:ext cx="4143404" cy="714380"/>
          </a:xfrm>
        </p:spPr>
        <p:txBody>
          <a:bodyPr/>
          <a:lstStyle/>
          <a:p>
            <a:pPr algn="ctr"/>
            <a:endParaRPr lang="ru-RU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Выполнение атрибутики (спички)</a:t>
            </a:r>
            <a:endParaRPr lang="ru-RU" sz="2000" dirty="0"/>
          </a:p>
        </p:txBody>
      </p:sp>
      <p:pic>
        <p:nvPicPr>
          <p:cNvPr id="4098" name="Picture 2" descr="C:\Documents and Settings\Нина\Мои документы\фото\фото дс\DSC0203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492435"/>
            <a:ext cx="4041775" cy="3316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Поделки 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214422"/>
            <a:ext cx="4040188" cy="428628"/>
          </a:xfrm>
        </p:spPr>
        <p:txBody>
          <a:bodyPr/>
          <a:lstStyle/>
          <a:p>
            <a:pPr algn="ctr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Морские обитатели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071546"/>
            <a:ext cx="4041775" cy="785817"/>
          </a:xfrm>
        </p:spPr>
        <p:txBody>
          <a:bodyPr/>
          <a:lstStyle/>
          <a:p>
            <a:pPr algn="ctr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нас хорошее настроение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Нина\Рабочий стол\фото\2013-01-23\0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</p:spPr>
      </p:pic>
      <p:pic>
        <p:nvPicPr>
          <p:cNvPr id="12" name="Picture 3" descr="C:\Documents and Settings\Нина\Рабочий стол\05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6396" y="2174875"/>
            <a:ext cx="3919032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Сводные таблицы  на начало и конец работы по проекту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500175"/>
            <a:ext cx="4040188" cy="571504"/>
          </a:xfrm>
        </p:spPr>
        <p:txBody>
          <a:bodyPr/>
          <a:lstStyle/>
          <a:p>
            <a:pPr algn="ctr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Связная речь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Объект 2"/>
          <p:cNvGraphicFramePr>
            <a:graphicFrameLocks noGrp="1"/>
          </p:cNvGraphicFramePr>
          <p:nvPr>
            <p:ph sz="half" idx="2"/>
          </p:nvPr>
        </p:nvGraphicFramePr>
        <p:xfrm>
          <a:off x="357158" y="2174875"/>
          <a:ext cx="3857652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643049"/>
            <a:ext cx="4041775" cy="428629"/>
          </a:xfrm>
        </p:spPr>
        <p:txBody>
          <a:bodyPr/>
          <a:lstStyle/>
          <a:p>
            <a:pPr algn="ctr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Моторика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9" name="Объект 4"/>
          <p:cNvGraphicFramePr>
            <a:graphicFrameLocks noGrp="1"/>
          </p:cNvGraphicFramePr>
          <p:nvPr>
            <p:ph sz="quarter" idx="4"/>
          </p:nvPr>
        </p:nvGraphicFramePr>
        <p:xfrm>
          <a:off x="4857752" y="2428867"/>
          <a:ext cx="4000528" cy="3357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Сводная таблица на начало и конец работы по проекту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Грамматический строй речи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85861"/>
            <a:ext cx="4041775" cy="500065"/>
          </a:xfrm>
        </p:spPr>
        <p:txBody>
          <a:bodyPr/>
          <a:lstStyle/>
          <a:p>
            <a:pPr algn="ctr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Словарь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Объект 2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2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/>
          <a:lstStyle/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Коммуникативная функция речи  к концу работы по проекту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488" y="1142984"/>
            <a:ext cx="4040188" cy="1031891"/>
          </a:xfrm>
        </p:spPr>
        <p:txBody>
          <a:bodyPr/>
          <a:lstStyle/>
          <a:p>
            <a:pPr algn="ctr"/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Сравнительный анализ уровня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сформированности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коммуникативных умений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graphicFrame>
        <p:nvGraphicFramePr>
          <p:cNvPr id="7" name="Объект 1"/>
          <p:cNvGraphicFramePr>
            <a:graphicFrameLocks noGrp="1"/>
          </p:cNvGraphicFramePr>
          <p:nvPr>
            <p:ph sz="half" idx="2"/>
          </p:nvPr>
        </p:nvGraphicFramePr>
        <p:xfrm>
          <a:off x="2786050" y="2285992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Театрализация сказок «Три медведя» «Репка»</a:t>
            </a:r>
            <a:endParaRPr lang="ru-RU" sz="2800" dirty="0"/>
          </a:p>
        </p:txBody>
      </p:sp>
      <p:pic>
        <p:nvPicPr>
          <p:cNvPr id="3075" name="Picture 3" descr="C:\Documents and Settings\Нина\Рабочий стол\DSC02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6500858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Выводы заключительного этапа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/>
              <a:t>Работа по проекту показывает, что у детей заметно улучшилось состояние</a:t>
            </a:r>
          </a:p>
          <a:p>
            <a:pPr>
              <a:buNone/>
            </a:pPr>
            <a:r>
              <a:rPr lang="ru-RU" sz="1800" dirty="0" smtClean="0"/>
              <a:t>связной речи, развилась и укрепилась мелкая моторика рук. Дети имеют</a:t>
            </a:r>
          </a:p>
          <a:p>
            <a:pPr>
              <a:buNone/>
            </a:pPr>
            <a:r>
              <a:rPr lang="ru-RU" sz="1800" dirty="0" smtClean="0"/>
              <a:t>понятия о правилах речевого общения, пользуются более развитым</a:t>
            </a:r>
          </a:p>
          <a:p>
            <a:pPr>
              <a:buNone/>
            </a:pPr>
            <a:r>
              <a:rPr lang="ru-RU" sz="1800" dirty="0" smtClean="0"/>
              <a:t>словарем. Использование различных приемов и техник решает множество </a:t>
            </a:r>
          </a:p>
          <a:p>
            <a:pPr>
              <a:buNone/>
            </a:pPr>
            <a:r>
              <a:rPr lang="ru-RU" sz="1800" dirty="0" smtClean="0"/>
              <a:t>задач, не только задачи развития свободного коммуникативного общения</a:t>
            </a:r>
          </a:p>
          <a:p>
            <a:pPr>
              <a:buNone/>
            </a:pPr>
            <a:r>
              <a:rPr lang="ru-RU" sz="1800" dirty="0" smtClean="0"/>
              <a:t>связной речи и мелкой моторики рук, но и развитие эмоциональной, </a:t>
            </a:r>
          </a:p>
          <a:p>
            <a:pPr>
              <a:buNone/>
            </a:pPr>
            <a:r>
              <a:rPr lang="ru-RU" sz="1800" dirty="0" smtClean="0"/>
              <a:t>социальной сфер ребенка, их речевой активности, обогащение</a:t>
            </a:r>
          </a:p>
          <a:p>
            <a:pPr>
              <a:buNone/>
            </a:pPr>
            <a:r>
              <a:rPr lang="ru-RU" sz="1800" dirty="0" smtClean="0"/>
              <a:t>словарного запаса, развитие внимания, памяти, смекалки и воспитание</a:t>
            </a:r>
          </a:p>
          <a:p>
            <a:pPr>
              <a:buNone/>
            </a:pPr>
            <a:r>
              <a:rPr lang="ru-RU" sz="1800" dirty="0" smtClean="0"/>
              <a:t>чувства прекрасного.</a:t>
            </a:r>
          </a:p>
          <a:p>
            <a:pPr>
              <a:buNone/>
            </a:pPr>
            <a:r>
              <a:rPr lang="ru-RU" sz="1800" dirty="0" err="1" smtClean="0"/>
              <a:t>Психоэмоциональная</a:t>
            </a:r>
            <a:r>
              <a:rPr lang="ru-RU" sz="1800" dirty="0" smtClean="0"/>
              <a:t> атмосфера сказки помогает устранить беспокойство</a:t>
            </a:r>
          </a:p>
          <a:p>
            <a:pPr>
              <a:buNone/>
            </a:pPr>
            <a:r>
              <a:rPr lang="ru-RU" sz="1800" dirty="0" smtClean="0"/>
              <a:t>повышенное возбуждение, скованность, следовательно, дает детям</a:t>
            </a:r>
          </a:p>
          <a:p>
            <a:pPr>
              <a:buNone/>
            </a:pPr>
            <a:r>
              <a:rPr lang="ru-RU" sz="1800" dirty="0" smtClean="0"/>
              <a:t>возможность для восстановления сил, увеличения энергетического запаса</a:t>
            </a:r>
          </a:p>
          <a:p>
            <a:pPr>
              <a:buNone/>
            </a:pPr>
            <a:r>
              <a:rPr lang="ru-RU" sz="1800" dirty="0" smtClean="0"/>
              <a:t>и активизации творческого потенциала. 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0"/>
          <p:cNvGrpSpPr>
            <a:grpSpLocks noGrp="1"/>
          </p:cNvGrpSpPr>
          <p:nvPr>
            <p:ph idx="1"/>
          </p:nvPr>
        </p:nvGrpSpPr>
        <p:grpSpPr bwMode="auto">
          <a:xfrm>
            <a:off x="1000100" y="1857364"/>
            <a:ext cx="7358114" cy="4000528"/>
            <a:chOff x="1968" y="1488"/>
            <a:chExt cx="1776" cy="1766"/>
          </a:xfrm>
        </p:grpSpPr>
        <p:sp>
          <p:nvSpPr>
            <p:cNvPr id="18" name="AutoShape 21"/>
            <p:cNvSpPr>
              <a:spLocks noChangeArrowheads="1"/>
            </p:cNvSpPr>
            <p:nvPr/>
          </p:nvSpPr>
          <p:spPr bwMode="gray">
            <a:xfrm rot="6774404">
              <a:off x="2004" y="1578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" name="AutoShape 22"/>
            <p:cNvSpPr>
              <a:spLocks noChangeArrowheads="1"/>
            </p:cNvSpPr>
            <p:nvPr/>
          </p:nvSpPr>
          <p:spPr bwMode="gray">
            <a:xfrm rot="12174404">
              <a:off x="1968" y="1567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" name="AutoShape 23"/>
            <p:cNvSpPr>
              <a:spLocks noChangeArrowheads="1"/>
            </p:cNvSpPr>
            <p:nvPr/>
          </p:nvSpPr>
          <p:spPr bwMode="gray">
            <a:xfrm rot="17574404">
              <a:off x="2029" y="150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" name="AutoShape 24"/>
            <p:cNvSpPr>
              <a:spLocks noChangeArrowheads="1"/>
            </p:cNvSpPr>
            <p:nvPr/>
          </p:nvSpPr>
          <p:spPr bwMode="gray">
            <a:xfrm rot="22974404">
              <a:off x="2056" y="1536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effectLst/>
        </p:spPr>
        <p:txBody>
          <a:bodyPr/>
          <a:lstStyle/>
          <a:p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Формы организации работы с детьми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AutoShape 26"/>
          <p:cNvSpPr>
            <a:spLocks noChangeArrowheads="1"/>
          </p:cNvSpPr>
          <p:nvPr/>
        </p:nvSpPr>
        <p:spPr bwMode="gray">
          <a:xfrm>
            <a:off x="3143240" y="2786058"/>
            <a:ext cx="3143272" cy="1143000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rgbClr val="7F899D"/>
              </a:gs>
              <a:gs pos="50000">
                <a:srgbClr val="7F899D">
                  <a:gamma/>
                  <a:tint val="0"/>
                  <a:invGamma/>
                </a:srgbClr>
              </a:gs>
              <a:gs pos="100000">
                <a:srgbClr val="7F899D"/>
              </a:gs>
            </a:gsLst>
            <a:lin ang="0" scaled="1"/>
          </a:gradFill>
          <a:ln w="9525">
            <a:solidFill>
              <a:srgbClr val="6F7A91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Развитие 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коммуникативных 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умений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AutoShape 26"/>
          <p:cNvSpPr>
            <a:spLocks noChangeArrowheads="1"/>
          </p:cNvSpPr>
          <p:nvPr/>
        </p:nvSpPr>
        <p:spPr bwMode="gray">
          <a:xfrm>
            <a:off x="6572264" y="3357562"/>
            <a:ext cx="2357454" cy="1143000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rgbClr val="7F899D"/>
              </a:gs>
              <a:gs pos="50000">
                <a:srgbClr val="7F899D">
                  <a:gamma/>
                  <a:tint val="0"/>
                  <a:invGamma/>
                </a:srgbClr>
              </a:gs>
              <a:gs pos="100000">
                <a:srgbClr val="7F899D"/>
              </a:gs>
            </a:gsLst>
            <a:lin ang="0" scaled="1"/>
          </a:gradFill>
          <a:ln w="9525">
            <a:solidFill>
              <a:srgbClr val="6F7A91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Наглядные 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методы</a:t>
            </a:r>
          </a:p>
        </p:txBody>
      </p:sp>
      <p:sp>
        <p:nvSpPr>
          <p:cNvPr id="14" name="AutoShape 26"/>
          <p:cNvSpPr>
            <a:spLocks noChangeArrowheads="1"/>
          </p:cNvSpPr>
          <p:nvPr/>
        </p:nvSpPr>
        <p:spPr bwMode="gray">
          <a:xfrm>
            <a:off x="571472" y="3357562"/>
            <a:ext cx="2286016" cy="1143000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rgbClr val="7F899D"/>
              </a:gs>
              <a:gs pos="50000">
                <a:srgbClr val="7F899D">
                  <a:gamma/>
                  <a:tint val="0"/>
                  <a:invGamma/>
                </a:srgbClr>
              </a:gs>
              <a:gs pos="100000">
                <a:srgbClr val="7F899D"/>
              </a:gs>
            </a:gsLst>
            <a:lin ang="0" scaled="1"/>
          </a:gradFill>
          <a:ln w="9525">
            <a:solidFill>
              <a:srgbClr val="6F7A91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Игровые 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AutoShape 26"/>
          <p:cNvSpPr>
            <a:spLocks noChangeArrowheads="1"/>
          </p:cNvSpPr>
          <p:nvPr/>
        </p:nvSpPr>
        <p:spPr bwMode="gray">
          <a:xfrm>
            <a:off x="1785918" y="4929198"/>
            <a:ext cx="2414590" cy="1143000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rgbClr val="7F899D"/>
              </a:gs>
              <a:gs pos="50000">
                <a:srgbClr val="7F899D">
                  <a:gamma/>
                  <a:tint val="0"/>
                  <a:invGamma/>
                </a:srgbClr>
              </a:gs>
              <a:gs pos="100000">
                <a:srgbClr val="7F899D"/>
              </a:gs>
            </a:gsLst>
            <a:lin ang="0" scaled="1"/>
          </a:gradFill>
          <a:ln w="9525">
            <a:solidFill>
              <a:srgbClr val="6F7A91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Словесные 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gray">
          <a:xfrm>
            <a:off x="5643570" y="4857760"/>
            <a:ext cx="2357454" cy="1143000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rgbClr val="7F899D"/>
              </a:gs>
              <a:gs pos="50000">
                <a:srgbClr val="7F899D">
                  <a:gamma/>
                  <a:tint val="0"/>
                  <a:invGamma/>
                </a:srgbClr>
              </a:gs>
              <a:gs pos="100000">
                <a:srgbClr val="7F899D"/>
              </a:gs>
            </a:gsLst>
            <a:lin ang="0" scaled="1"/>
          </a:gradFill>
          <a:ln w="9525">
            <a:solidFill>
              <a:srgbClr val="6F7A91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Практические 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5"/>
          <p:cNvSpPr>
            <a:spLocks noChangeArrowheads="1"/>
          </p:cNvSpPr>
          <p:nvPr/>
        </p:nvSpPr>
        <p:spPr bwMode="gray">
          <a:xfrm rot="1680564">
            <a:off x="4846293" y="4670980"/>
            <a:ext cx="3112011" cy="2248581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8F8F8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Обучение и 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творчество-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gray">
          <a:xfrm>
            <a:off x="3500430" y="928670"/>
            <a:ext cx="3214710" cy="250033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8F8F8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Творческая 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направленность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педагогического 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процесса</a:t>
            </a:r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gray">
          <a:xfrm rot="643418">
            <a:off x="5485767" y="2684198"/>
            <a:ext cx="3162061" cy="2295672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FC000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Интегративность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связь театральной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деятельности с 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другими видами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деятельности</a:t>
            </a:r>
          </a:p>
        </p:txBody>
      </p:sp>
      <p:sp>
        <p:nvSpPr>
          <p:cNvPr id="28" name="Oval 5"/>
          <p:cNvSpPr>
            <a:spLocks noChangeArrowheads="1"/>
          </p:cNvSpPr>
          <p:nvPr/>
        </p:nvSpPr>
        <p:spPr bwMode="gray">
          <a:xfrm rot="19744154">
            <a:off x="774682" y="2003297"/>
            <a:ext cx="3208715" cy="2512369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8F8F8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Стимуляция 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познавательной 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исследовательской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деятельности,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активности 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ребенка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gray">
          <a:xfrm rot="19777291">
            <a:off x="1091645" y="4362386"/>
            <a:ext cx="3202436" cy="2361586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8F8F8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Свобода и </a:t>
            </a:r>
          </a:p>
          <a:p>
            <a:pPr algn="ctr"/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самостоятель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ность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 выборе 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мотивов и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способов 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действий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Принципы театральной деятельности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6" name="Oval 5"/>
          <p:cNvSpPr>
            <a:spLocks noGrp="1" noChangeArrowheads="1"/>
          </p:cNvSpPr>
          <p:nvPr>
            <p:ph idx="1"/>
          </p:nvPr>
        </p:nvSpPr>
        <p:spPr bwMode="gray">
          <a:xfrm>
            <a:off x="3143240" y="2786058"/>
            <a:ext cx="2673944" cy="2623910"/>
          </a:xfrm>
          <a:prstGeom prst="ellipse">
            <a:avLst/>
          </a:prstGeom>
          <a:solidFill>
            <a:srgbClr val="FF9966"/>
          </a:solidFill>
          <a:ln w="28575">
            <a:solidFill>
              <a:srgbClr val="F8F8F8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buNone/>
            </a:pP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Принципы </a:t>
            </a:r>
          </a:p>
          <a:p>
            <a:pPr algn="ctr">
              <a:buNone/>
            </a:pP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театральной </a:t>
            </a:r>
          </a:p>
          <a:p>
            <a:pPr algn="ctr">
              <a:buNone/>
            </a:pP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деятельности</a:t>
            </a:r>
          </a:p>
          <a:p>
            <a:pPr algn="ctr">
              <a:buNone/>
            </a:pP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в</a:t>
            </a:r>
            <a:r>
              <a:rPr lang="ru-RU" sz="2000" dirty="0" smtClean="0"/>
              <a:t> 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ДОУ</a:t>
            </a:r>
            <a:endParaRPr lang="ru-RU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Работа с родителями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214423"/>
            <a:ext cx="4040188" cy="571504"/>
          </a:xfrm>
        </p:spPr>
        <p:txBody>
          <a:bodyPr/>
          <a:lstStyle/>
          <a:p>
            <a:pPr algn="ctr"/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Взаимодействие с родителями</a:t>
            </a:r>
            <a:endParaRPr lang="ru-RU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1857364"/>
            <a:ext cx="4329114" cy="4500594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>
              <a:buNone/>
            </a:pPr>
            <a:r>
              <a:rPr lang="ru-RU" sz="2000" dirty="0" smtClean="0"/>
              <a:t>Как показывают современные </a:t>
            </a:r>
          </a:p>
          <a:p>
            <a:pPr>
              <a:buNone/>
            </a:pPr>
            <a:r>
              <a:rPr lang="ru-RU" sz="2000" dirty="0" smtClean="0"/>
              <a:t>исследования, включение</a:t>
            </a:r>
          </a:p>
          <a:p>
            <a:pPr>
              <a:buNone/>
            </a:pPr>
            <a:r>
              <a:rPr lang="ru-RU" sz="2000" dirty="0" smtClean="0"/>
              <a:t>родителей в единый  с педагогами</a:t>
            </a:r>
          </a:p>
          <a:p>
            <a:pPr>
              <a:buNone/>
            </a:pPr>
            <a:r>
              <a:rPr lang="ru-RU" sz="2000" dirty="0" smtClean="0"/>
              <a:t>процесс воспитания, развития и</a:t>
            </a:r>
          </a:p>
          <a:p>
            <a:pPr>
              <a:buNone/>
            </a:pPr>
            <a:r>
              <a:rPr lang="ru-RU" sz="2000" dirty="0" smtClean="0"/>
              <a:t>коррекции значительно</a:t>
            </a:r>
          </a:p>
          <a:p>
            <a:pPr>
              <a:buNone/>
            </a:pPr>
            <a:r>
              <a:rPr lang="ru-RU" sz="2000" dirty="0" smtClean="0"/>
              <a:t>повышает его эффективность.</a:t>
            </a:r>
          </a:p>
          <a:p>
            <a:pPr>
              <a:buNone/>
            </a:pPr>
            <a:r>
              <a:rPr lang="ru-RU" sz="2000" dirty="0" smtClean="0"/>
              <a:t>Родители помогали выполнить</a:t>
            </a:r>
          </a:p>
          <a:p>
            <a:pPr>
              <a:buNone/>
            </a:pPr>
            <a:r>
              <a:rPr lang="ru-RU" sz="2000" dirty="0" smtClean="0"/>
              <a:t>необходимую атрибутику.</a:t>
            </a:r>
          </a:p>
          <a:p>
            <a:pPr>
              <a:buNone/>
            </a:pPr>
            <a:r>
              <a:rPr lang="ru-RU" sz="2000" dirty="0" smtClean="0"/>
              <a:t>Проводили дополнительную</a:t>
            </a:r>
          </a:p>
          <a:p>
            <a:pPr>
              <a:buNone/>
            </a:pPr>
            <a:r>
              <a:rPr lang="ru-RU" sz="2000" dirty="0" smtClean="0"/>
              <a:t>работу со сказкой дома.</a:t>
            </a:r>
          </a:p>
          <a:p>
            <a:pPr>
              <a:buNone/>
            </a:pPr>
            <a:r>
              <a:rPr lang="ru-RU" sz="2000" dirty="0" smtClean="0"/>
              <a:t>Активно посещали мероприятия </a:t>
            </a:r>
          </a:p>
          <a:p>
            <a:pPr>
              <a:buNone/>
            </a:pPr>
            <a:r>
              <a:rPr lang="ru-RU" sz="2000" dirty="0" smtClean="0"/>
              <a:t>проводимые в детском саду.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071546"/>
            <a:ext cx="4213255" cy="1000132"/>
          </a:xfrm>
        </p:spPr>
        <p:txBody>
          <a:bodyPr/>
          <a:lstStyle/>
          <a:p>
            <a:endParaRPr lang="ru-RU" sz="2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Уровень   заинтересованности и участия родителей в воспитании детей (анкеты)</a:t>
            </a:r>
            <a:endParaRPr lang="ru-RU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Объект 1"/>
          <p:cNvGraphicFramePr>
            <a:graphicFrameLocks noGrp="1"/>
          </p:cNvGraphicFramePr>
          <p:nvPr>
            <p:ph sz="quarter" idx="4"/>
          </p:nvPr>
        </p:nvGraphicFramePr>
        <p:xfrm>
          <a:off x="4645025" y="2357429"/>
          <a:ext cx="4284693" cy="3768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33412"/>
          </a:xfrm>
        </p:spPr>
        <p:txBody>
          <a:bodyPr/>
          <a:lstStyle/>
          <a:p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Участники проекта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357298"/>
            <a:ext cx="8229600" cy="5113337"/>
          </a:xfrm>
        </p:spPr>
        <p:txBody>
          <a:bodyPr/>
          <a:lstStyle/>
          <a:p>
            <a:endParaRPr lang="ru-RU" dirty="0" smtClean="0">
              <a:solidFill>
                <a:srgbClr val="003366"/>
              </a:solidFill>
            </a:endParaRPr>
          </a:p>
          <a:p>
            <a:pPr lvl="4"/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1</a:t>
            </a:r>
          </a:p>
          <a:p>
            <a:pPr lvl="4"/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1</a:t>
            </a:r>
          </a:p>
          <a:p>
            <a:pPr lvl="4"/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lvl="4"/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3428992" y="3357562"/>
            <a:ext cx="2812074" cy="323850"/>
            <a:chOff x="766" y="1457"/>
            <a:chExt cx="1300" cy="204"/>
          </a:xfrm>
        </p:grpSpPr>
        <p:sp>
          <p:nvSpPr>
            <p:cNvPr id="6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13" name="AutoShape 14"/>
          <p:cNvSpPr>
            <a:spLocks noChangeArrowheads="1"/>
          </p:cNvSpPr>
          <p:nvPr/>
        </p:nvSpPr>
        <p:spPr bwMode="gray">
          <a:xfrm>
            <a:off x="357158" y="1214422"/>
            <a:ext cx="3857652" cy="2771791"/>
          </a:xfrm>
          <a:prstGeom prst="diamond">
            <a:avLst/>
          </a:prstGeom>
          <a:solidFill>
            <a:schemeClr val="accent5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ДЕТИ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gray">
          <a:xfrm>
            <a:off x="4929190" y="1285860"/>
            <a:ext cx="3786214" cy="2828937"/>
          </a:xfrm>
          <a:prstGeom prst="diamond">
            <a:avLst/>
          </a:prstGeom>
          <a:solidFill>
            <a:schemeClr val="accent5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Родители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gray">
          <a:xfrm>
            <a:off x="3000364" y="3786190"/>
            <a:ext cx="3786214" cy="2643206"/>
          </a:xfrm>
          <a:prstGeom prst="diamond">
            <a:avLst/>
          </a:prstGeom>
          <a:solidFill>
            <a:schemeClr val="accent1">
              <a:lumMod val="90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Педагоги 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ДОУ</a:t>
            </a:r>
            <a:endParaRPr lang="ru-RU" sz="320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5357818" y="3643314"/>
            <a:ext cx="1000132" cy="642942"/>
          </a:xfrm>
          <a:prstGeom prst="straightConnector1">
            <a:avLst/>
          </a:prstGeom>
          <a:ln>
            <a:solidFill>
              <a:schemeClr val="accent4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071802" y="3286124"/>
            <a:ext cx="1500198" cy="928694"/>
          </a:xfrm>
          <a:prstGeom prst="straightConnector1">
            <a:avLst/>
          </a:prstGeom>
          <a:ln>
            <a:solidFill>
              <a:schemeClr val="accent4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3428992" y="2071678"/>
            <a:ext cx="2500330" cy="71438"/>
          </a:xfrm>
          <a:prstGeom prst="straightConnector1">
            <a:avLst/>
          </a:prstGeom>
          <a:ln>
            <a:solidFill>
              <a:schemeClr val="accent4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25"/>
          <p:cNvGrpSpPr>
            <a:grpSpLocks/>
          </p:cNvGrpSpPr>
          <p:nvPr/>
        </p:nvGrpSpPr>
        <p:grpSpPr bwMode="auto">
          <a:xfrm>
            <a:off x="571472" y="2643182"/>
            <a:ext cx="571503" cy="1214446"/>
            <a:chOff x="2111" y="2247"/>
            <a:chExt cx="592" cy="1034"/>
          </a:xfrm>
          <a:solidFill>
            <a:srgbClr val="92D050"/>
          </a:solidFill>
        </p:grpSpPr>
        <p:sp>
          <p:nvSpPr>
            <p:cNvPr id="21" name="Freeform 26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3500000" algn="ctr" rotWithShape="0">
                <a:srgbClr val="000000"/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" name="Oval 27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rgbClr val="000000"/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17" name="Group 36"/>
          <p:cNvGrpSpPr>
            <a:grpSpLocks/>
          </p:cNvGrpSpPr>
          <p:nvPr/>
        </p:nvGrpSpPr>
        <p:grpSpPr bwMode="auto">
          <a:xfrm>
            <a:off x="1071538" y="2714620"/>
            <a:ext cx="533400" cy="1065213"/>
            <a:chOff x="4466" y="2053"/>
            <a:chExt cx="590" cy="1177"/>
          </a:xfrm>
          <a:solidFill>
            <a:srgbClr val="FFFF00"/>
          </a:solidFill>
        </p:grpSpPr>
        <p:sp>
          <p:nvSpPr>
            <p:cNvPr id="23" name="Freeform 37"/>
            <p:cNvSpPr>
              <a:spLocks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rgbClr val="000000"/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3" cy="225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rgbClr val="000000"/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25" name="Group 36"/>
          <p:cNvGrpSpPr>
            <a:grpSpLocks/>
          </p:cNvGrpSpPr>
          <p:nvPr/>
        </p:nvGrpSpPr>
        <p:grpSpPr bwMode="auto">
          <a:xfrm>
            <a:off x="7429520" y="2714620"/>
            <a:ext cx="819152" cy="1350965"/>
            <a:chOff x="4466" y="2053"/>
            <a:chExt cx="590" cy="1177"/>
          </a:xfrm>
        </p:grpSpPr>
        <p:sp>
          <p:nvSpPr>
            <p:cNvPr id="26" name="Freeform 37"/>
            <p:cNvSpPr>
              <a:spLocks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chemeClr val="accent2"/>
            </a:solidFill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rgbClr val="000000"/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3" cy="225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rgbClr val="000000"/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28" name="Group 36"/>
          <p:cNvGrpSpPr>
            <a:grpSpLocks/>
          </p:cNvGrpSpPr>
          <p:nvPr/>
        </p:nvGrpSpPr>
        <p:grpSpPr bwMode="auto">
          <a:xfrm>
            <a:off x="5429256" y="4857760"/>
            <a:ext cx="819152" cy="1493841"/>
            <a:chOff x="4466" y="2053"/>
            <a:chExt cx="590" cy="1177"/>
          </a:xfrm>
        </p:grpSpPr>
        <p:sp>
          <p:nvSpPr>
            <p:cNvPr id="29" name="Freeform 37"/>
            <p:cNvSpPr>
              <a:spLocks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chemeClr val="accent2"/>
            </a:solidFill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rgbClr val="000000"/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3" cy="225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rgbClr val="000000"/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31" name="Group 36"/>
          <p:cNvGrpSpPr>
            <a:grpSpLocks/>
          </p:cNvGrpSpPr>
          <p:nvPr/>
        </p:nvGrpSpPr>
        <p:grpSpPr bwMode="auto">
          <a:xfrm>
            <a:off x="6072198" y="4786322"/>
            <a:ext cx="857256" cy="1493841"/>
            <a:chOff x="4466" y="2053"/>
            <a:chExt cx="590" cy="1177"/>
          </a:xfrm>
        </p:grpSpPr>
        <p:sp>
          <p:nvSpPr>
            <p:cNvPr id="32" name="Freeform 37"/>
            <p:cNvSpPr>
              <a:spLocks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chemeClr val="accent2"/>
            </a:solidFill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rgbClr val="000000"/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4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3" cy="225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rgbClr val="000000"/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35" name="Group 25"/>
          <p:cNvGrpSpPr>
            <a:grpSpLocks/>
          </p:cNvGrpSpPr>
          <p:nvPr/>
        </p:nvGrpSpPr>
        <p:grpSpPr bwMode="auto">
          <a:xfrm>
            <a:off x="8143900" y="2428868"/>
            <a:ext cx="857256" cy="1625605"/>
            <a:chOff x="2111" y="2247"/>
            <a:chExt cx="592" cy="1034"/>
          </a:xfrm>
          <a:solidFill>
            <a:schemeClr val="bg1">
              <a:lumMod val="65000"/>
            </a:schemeClr>
          </a:solidFill>
        </p:grpSpPr>
        <p:sp>
          <p:nvSpPr>
            <p:cNvPr id="36" name="Freeform 26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3500000" algn="ctr" rotWithShape="0">
                <a:srgbClr val="000000"/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7" name="Oval 27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rgbClr val="000000"/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Результаты проекта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5072098"/>
          </a:xfrm>
          <a:solidFill>
            <a:schemeClr val="accent5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sz="2000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DejaVu Serif Condensed" pitchFamily="18" charset="0"/>
              <a:ea typeface="DejaVu Serif Condensed" pitchFamily="18" charset="0"/>
            </a:endParaRPr>
          </a:p>
          <a:p>
            <a:pPr>
              <a:buNone/>
            </a:pPr>
            <a:r>
              <a:rPr lang="ru-RU" sz="20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ejaVu Serif Condensed" pitchFamily="18" charset="0"/>
                <a:ea typeface="DejaVu Serif Condensed" pitchFamily="18" charset="0"/>
              </a:rPr>
              <a:t>Разработана и реализована программа   «Формирование</a:t>
            </a:r>
          </a:p>
          <a:p>
            <a:pPr>
              <a:buNone/>
            </a:pPr>
            <a:r>
              <a:rPr lang="ru-RU" sz="20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ejaVu Serif Condensed" pitchFamily="18" charset="0"/>
                <a:ea typeface="DejaVu Serif Condensed" pitchFamily="18" charset="0"/>
              </a:rPr>
              <a:t>коммуникативных умений  в  результате логопедической работы</a:t>
            </a:r>
          </a:p>
          <a:p>
            <a:pPr>
              <a:buNone/>
            </a:pPr>
            <a:r>
              <a:rPr lang="ru-RU" sz="20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ejaVu Serif Condensed" pitchFamily="18" charset="0"/>
                <a:ea typeface="DejaVu Serif Condensed" pitchFamily="18" charset="0"/>
              </a:rPr>
              <a:t>над связной речью и мелкой моторикой рук.» </a:t>
            </a:r>
          </a:p>
          <a:p>
            <a:pPr>
              <a:buNone/>
            </a:pPr>
            <a:r>
              <a:rPr lang="ru-RU" sz="20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ejaVu Serif Condensed" pitchFamily="18" charset="0"/>
                <a:ea typeface="DejaVu Serif Condensed" pitchFamily="18" charset="0"/>
              </a:rPr>
              <a:t>Разработаны конспекты занятий, методические рекомендации </a:t>
            </a:r>
          </a:p>
          <a:p>
            <a:pPr>
              <a:buNone/>
            </a:pPr>
            <a:r>
              <a:rPr lang="ru-RU" sz="20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ejaVu Serif Condensed" pitchFamily="18" charset="0"/>
                <a:ea typeface="DejaVu Serif Condensed" pitchFamily="18" charset="0"/>
              </a:rPr>
              <a:t>для педагогов и родителей по развитию связной речи </a:t>
            </a:r>
            <a:r>
              <a:rPr lang="ru-RU" sz="2000" i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ejaVu Serif Condensed" pitchFamily="18" charset="0"/>
                <a:ea typeface="DejaVu Serif Condensed" pitchFamily="18" charset="0"/>
              </a:rPr>
              <a:t>и мелкой</a:t>
            </a:r>
          </a:p>
          <a:p>
            <a:pPr>
              <a:buNone/>
            </a:pPr>
            <a:r>
              <a:rPr lang="ru-RU" sz="2000" i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ejaVu Serif Condensed" pitchFamily="18" charset="0"/>
                <a:ea typeface="DejaVu Serif Condensed" pitchFamily="18" charset="0"/>
              </a:rPr>
              <a:t>моторики</a:t>
            </a:r>
            <a:r>
              <a:rPr lang="ru-RU" sz="20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ejaVu Serif Condensed" pitchFamily="18" charset="0"/>
                <a:ea typeface="DejaVu Serif Condensed" pitchFamily="18" charset="0"/>
              </a:rPr>
              <a:t>.</a:t>
            </a:r>
          </a:p>
          <a:p>
            <a:pPr>
              <a:buNone/>
            </a:pPr>
            <a:r>
              <a:rPr lang="ru-RU" sz="20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ejaVu Serif Condensed" pitchFamily="18" charset="0"/>
                <a:ea typeface="DejaVu Serif Condensed" pitchFamily="18" charset="0"/>
              </a:rPr>
              <a:t>Организованы театрализованные представления сказок для</a:t>
            </a:r>
          </a:p>
          <a:p>
            <a:pPr>
              <a:buNone/>
            </a:pPr>
            <a:r>
              <a:rPr lang="ru-RU" sz="20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ejaVu Serif Condensed" pitchFamily="18" charset="0"/>
                <a:ea typeface="DejaVu Serif Condensed" pitchFamily="18" charset="0"/>
              </a:rPr>
              <a:t>родителей и детей младших групп детского сада.</a:t>
            </a:r>
          </a:p>
          <a:p>
            <a:pPr>
              <a:buNone/>
            </a:pPr>
            <a:r>
              <a:rPr lang="ru-RU" sz="20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ejaVu Serif Condensed" pitchFamily="18" charset="0"/>
                <a:ea typeface="DejaVu Serif Condensed" pitchFamily="18" charset="0"/>
              </a:rPr>
              <a:t>Проведены открытые занятия для родителей.</a:t>
            </a:r>
          </a:p>
          <a:p>
            <a:pPr>
              <a:buNone/>
            </a:pPr>
            <a:r>
              <a:rPr lang="ru-RU" sz="20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ejaVu Serif Condensed" pitchFamily="18" charset="0"/>
                <a:ea typeface="DejaVu Serif Condensed" pitchFamily="18" charset="0"/>
              </a:rPr>
              <a:t>Налажена работа с родителями.</a:t>
            </a:r>
          </a:p>
          <a:p>
            <a:pPr>
              <a:buNone/>
            </a:pPr>
            <a:r>
              <a:rPr lang="ru-RU" sz="20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ejaVu Serif Condensed" pitchFamily="18" charset="0"/>
                <a:ea typeface="DejaVu Serif Condensed" pitchFamily="18" charset="0"/>
              </a:rPr>
              <a:t>Предметно-развивающая среда пополнена атрибутами.</a:t>
            </a:r>
          </a:p>
          <a:p>
            <a:pPr>
              <a:buNone/>
            </a:pPr>
            <a:r>
              <a:rPr lang="ru-RU" sz="20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ejaVu Serif Condensed" pitchFamily="18" charset="0"/>
                <a:ea typeface="DejaVu Serif Condensed" pitchFamily="18" charset="0"/>
              </a:rPr>
              <a:t>Дети стали более раскрепощенными, активными, умелыми.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Выводы 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        Введение наглядных моделей в процесс обучения   позволяет логопеду более целенаправленно развивать </a:t>
            </a:r>
            <a:r>
              <a:rPr lang="ru-RU" sz="1800" dirty="0" err="1" smtClean="0"/>
              <a:t>импрессивную</a:t>
            </a:r>
            <a:r>
              <a:rPr lang="ru-RU" sz="1800" dirty="0" smtClean="0"/>
              <a:t> речь детей, обогащать их активный словарь,  закреплять навыки словообразования, формировать и совершенствовать умение использовать в речи различные конструкции  предложений, описывать предметы, формировать общую и мелкую моторику рук, составлять рассказ.</a:t>
            </a:r>
          </a:p>
          <a:p>
            <a:pPr>
              <a:buNone/>
            </a:pPr>
            <a:r>
              <a:rPr lang="ru-RU" sz="1800" dirty="0" smtClean="0"/>
              <a:t>      Коррекционно-развивающая работа по данным направлениям способствует комплексному преодолению речевых нарушений и  предупреждению возможных вторичных задержек в развитии познавательных и психических процессов. Создание на логопедических занятиях условий для оптимального физического и нервно-психического развития обеспечит уровень здоровья детей. </a:t>
            </a:r>
          </a:p>
          <a:p>
            <a:pPr>
              <a:buNone/>
            </a:pPr>
            <a:r>
              <a:rPr lang="ru-RU" sz="1800" dirty="0" smtClean="0"/>
              <a:t>    Эффективность реализуемой программы подтверждается результатами итоговой диагностики.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06889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</a:t>
            </a:r>
            <a:endParaRPr lang="ru-RU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Литература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ru-RU" sz="1800" dirty="0" smtClean="0"/>
              <a:t>Чиркина Г.В. Методы обследования речи детей. Пособие по диагностике речевых нарушений. М.: </a:t>
            </a:r>
            <a:r>
              <a:rPr lang="ru-RU" sz="1800" dirty="0" err="1" smtClean="0"/>
              <a:t>Владос</a:t>
            </a:r>
            <a:r>
              <a:rPr lang="ru-RU" sz="1800" dirty="0" smtClean="0"/>
              <a:t>, 2003г.</a:t>
            </a:r>
          </a:p>
          <a:p>
            <a:r>
              <a:rPr lang="ru-RU" sz="1800" dirty="0" smtClean="0"/>
              <a:t>Грибова О.Е. Технология организации логопедического обследования. Айрис-пресс, 2005г.</a:t>
            </a:r>
          </a:p>
          <a:p>
            <a:r>
              <a:rPr lang="ru-RU" sz="1800" dirty="0" smtClean="0"/>
              <a:t>(</a:t>
            </a:r>
            <a:r>
              <a:rPr lang="ru-RU" sz="1800" dirty="0" err="1" smtClean="0"/>
              <a:t>Глухов</a:t>
            </a:r>
            <a:r>
              <a:rPr lang="ru-RU" sz="1800" dirty="0" smtClean="0"/>
              <a:t> В.П. Формирование связной речи детей с общим недоразвитием речи» -М., 2004.</a:t>
            </a:r>
          </a:p>
          <a:p>
            <a:r>
              <a:rPr lang="ru-RU" sz="1800" dirty="0" smtClean="0"/>
              <a:t>Е. К. </a:t>
            </a:r>
            <a:r>
              <a:rPr lang="ru-RU" sz="1800" dirty="0" err="1" smtClean="0"/>
              <a:t>Вархотова</a:t>
            </a:r>
            <a:r>
              <a:rPr lang="ru-RU" sz="1800" dirty="0" smtClean="0"/>
              <a:t>, Н.В. </a:t>
            </a:r>
            <a:r>
              <a:rPr lang="ru-RU" sz="1800" dirty="0" err="1" smtClean="0"/>
              <a:t>Дядько</a:t>
            </a:r>
            <a:r>
              <a:rPr lang="ru-RU" sz="1800" dirty="0" smtClean="0"/>
              <a:t>, Е.В.Сазонова «Экспресс-диагностика готовности к школе».-М., 1999.</a:t>
            </a:r>
          </a:p>
          <a:p>
            <a:r>
              <a:rPr lang="ru-RU" sz="1800" dirty="0" err="1" smtClean="0"/>
              <a:t>Лисина</a:t>
            </a:r>
            <a:r>
              <a:rPr lang="ru-RU" sz="1800" dirty="0" smtClean="0"/>
              <a:t> М.И. Общение со взрослыми и подготовка детей к школе. Кишинев, 1987.</a:t>
            </a:r>
          </a:p>
          <a:p>
            <a:r>
              <a:rPr lang="ru-RU" sz="1800" dirty="0" smtClean="0"/>
              <a:t>Ивановская О.Г. </a:t>
            </a:r>
            <a:r>
              <a:rPr lang="ru-RU" sz="1800" dirty="0" err="1" smtClean="0"/>
              <a:t>Гадасина</a:t>
            </a:r>
            <a:r>
              <a:rPr lang="ru-RU" sz="1800" dirty="0" smtClean="0"/>
              <a:t> Л.Я. «Читаем сказки с логопедом» </a:t>
            </a:r>
          </a:p>
          <a:p>
            <a:pPr>
              <a:buNone/>
            </a:pPr>
            <a:r>
              <a:rPr lang="ru-RU" sz="1800" dirty="0" smtClean="0"/>
              <a:t>     </a:t>
            </a:r>
            <a:r>
              <a:rPr lang="ru-RU" sz="1800" dirty="0" err="1" smtClean="0"/>
              <a:t>Каро</a:t>
            </a:r>
            <a:r>
              <a:rPr lang="ru-RU" sz="1800" dirty="0" smtClean="0"/>
              <a:t> 2007</a:t>
            </a:r>
          </a:p>
          <a:p>
            <a:r>
              <a:rPr lang="ru-RU" sz="1800" dirty="0" err="1" smtClean="0"/>
              <a:t>Крупенчук</a:t>
            </a:r>
            <a:r>
              <a:rPr lang="ru-RU" sz="1800" dirty="0" smtClean="0"/>
              <a:t> О.И. Тренируем пальчики- развиваем речь. Литера, 2009 </a:t>
            </a:r>
          </a:p>
          <a:p>
            <a:r>
              <a:rPr lang="ru-RU" sz="1800" dirty="0" err="1" smtClean="0"/>
              <a:t>Бачина</a:t>
            </a:r>
            <a:r>
              <a:rPr lang="ru-RU" sz="1800" dirty="0" smtClean="0"/>
              <a:t> О.В., Коробова Н.Ф Пальчиковая гимнастика с предметами. М.: </a:t>
            </a:r>
            <a:r>
              <a:rPr lang="ru-RU" sz="1800" dirty="0" err="1" smtClean="0"/>
              <a:t>Аркти</a:t>
            </a:r>
            <a:r>
              <a:rPr lang="ru-RU" sz="1800" dirty="0" smtClean="0"/>
              <a:t> 2006</a:t>
            </a:r>
          </a:p>
          <a:p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Ресурсы интернет:    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://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www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.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logoped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/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ru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ru-RU" sz="18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,    </a:t>
            </a:r>
            <a:r>
              <a:rPr lang="en-US" sz="18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  <a:t>http</a:t>
            </a:r>
            <a:r>
              <a:rPr lang="ru-RU" sz="18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  <a:t>://</a:t>
            </a:r>
            <a:r>
              <a:rPr lang="en-US" sz="18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  <a:t>www</a:t>
            </a:r>
            <a:r>
              <a:rPr lang="ru-RU" sz="18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  <a:t>/</a:t>
            </a:r>
            <a:r>
              <a:rPr lang="en-US" sz="18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  <a:t>ivalex</a:t>
            </a:r>
            <a:r>
              <a:rPr lang="ru-RU" sz="18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  <a:t>/</a:t>
            </a:r>
            <a:r>
              <a:rPr lang="en-US" sz="18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  <a:t>ru</a:t>
            </a:r>
            <a:endParaRPr lang="ru-RU" sz="1800" dirty="0" smtClean="0">
              <a:ln>
                <a:solidFill>
                  <a:schemeClr val="accent5">
                    <a:lumMod val="50000"/>
                  </a:schemeClr>
                </a:solidFill>
              </a:ln>
            </a:endParaRP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r>
              <a:rPr lang="ru-RU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 !!!</a:t>
            </a:r>
            <a:endParaRPr lang="ru-RU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3428992" y="4786322"/>
            <a:ext cx="4572032" cy="1071570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accent1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Презентация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214678" y="3000372"/>
            <a:ext cx="4786346" cy="107157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5875">
            <a:solidFill>
              <a:schemeClr val="accent1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Долгосрочный (1год)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33412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Тип и вид проекта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357298"/>
            <a:ext cx="8229600" cy="550070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</a:t>
            </a:r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</a:t>
            </a:r>
          </a:p>
          <a:p>
            <a:pPr>
              <a:buNone/>
            </a:pPr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endParaRPr lang="ru-RU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gray">
          <a:xfrm>
            <a:off x="428596" y="2928934"/>
            <a:ext cx="3143272" cy="1071570"/>
          </a:xfrm>
          <a:prstGeom prst="homePlate">
            <a:avLst>
              <a:gd name="adj" fmla="val 39951"/>
            </a:avLst>
          </a:prstGeom>
          <a:solidFill>
            <a:schemeClr val="accent1">
              <a:lumMod val="90000"/>
            </a:schemeClr>
          </a:soli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 проекта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3143240" y="1428736"/>
            <a:ext cx="4786346" cy="1143008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rgbClr val="B2B2B2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Практико-ориентированный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gray">
          <a:xfrm>
            <a:off x="500034" y="1357298"/>
            <a:ext cx="3000396" cy="1000132"/>
          </a:xfrm>
          <a:prstGeom prst="homePlate">
            <a:avLst>
              <a:gd name="adj" fmla="val 39951"/>
            </a:avLst>
          </a:prstGeom>
          <a:solidFill>
            <a:schemeClr val="accent1">
              <a:lumMod val="90000"/>
            </a:schemeClr>
          </a:soli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Тип проекта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gray">
          <a:xfrm>
            <a:off x="428596" y="4714884"/>
            <a:ext cx="3286148" cy="1285884"/>
          </a:xfrm>
          <a:prstGeom prst="homePlate">
            <a:avLst>
              <a:gd name="adj" fmla="val 39951"/>
            </a:avLst>
          </a:prstGeom>
          <a:solidFill>
            <a:schemeClr val="accent1">
              <a:lumMod val="90000"/>
            </a:schemeClr>
          </a:soli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Форма 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представления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проекта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18488" cy="633412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Цель проекта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113337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</a:p>
          <a:p>
            <a:pPr>
              <a:buNone/>
            </a:pP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AutoShape 7"/>
          <p:cNvSpPr txBox="1">
            <a:spLocks noChangeArrowheads="1"/>
          </p:cNvSpPr>
          <p:nvPr/>
        </p:nvSpPr>
        <p:spPr bwMode="ltGray">
          <a:xfrm>
            <a:off x="214282" y="1214422"/>
            <a:ext cx="9144064" cy="3357586"/>
          </a:xfrm>
          <a:prstGeom prst="homePlate">
            <a:avLst>
              <a:gd name="adj" fmla="val 25000"/>
            </a:avLst>
          </a:prstGeom>
          <a:solidFill>
            <a:schemeClr val="accent5"/>
          </a:solidFill>
          <a:ln w="12700" algn="ctr">
            <a:noFill/>
            <a:prstDash val="dash"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С</a:t>
            </a:r>
            <a:r>
              <a:rPr kumimoji="0" lang="ru-RU" sz="2800" b="1" i="0" u="none" strike="noStrike" kern="0" normalizeH="0" baseline="0" noProof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оздание</a:t>
            </a:r>
            <a:r>
              <a:rPr kumimoji="0" lang="ru-RU" sz="2800" b="1" i="0" u="none" strike="noStrike" kern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условий для развития</a:t>
            </a:r>
            <a:r>
              <a:rPr kumimoji="0" lang="ru-RU" sz="2800" b="1" i="0" u="none" strike="noStrike" kern="0" normalizeH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навыков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normalizeH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свободного общения,  связной речи и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normalizeH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мелкой моторики в  </a:t>
            </a:r>
            <a:r>
              <a:rPr lang="ru-RU" sz="2800" b="1" kern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целом, через включение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ребенка в т</a:t>
            </a:r>
            <a:r>
              <a:rPr kumimoji="0" lang="ru-RU" sz="2800" b="1" i="0" u="none" strike="noStrike" kern="0" normalizeH="0" noProof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еатральную</a:t>
            </a:r>
            <a:r>
              <a:rPr lang="ru-RU" sz="2800" b="1" kern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</a:t>
            </a:r>
            <a:r>
              <a:rPr kumimoji="0" lang="ru-RU" sz="2800" b="1" i="0" u="none" strike="noStrike" kern="0" normalizeH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деятельность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Documents and Settings\Нина\Мои документы\фото\фото дс\Копия DSC02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286124"/>
            <a:ext cx="3214710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Задачи проекта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pSp>
        <p:nvGrpSpPr>
          <p:cNvPr id="4" name="Group 13"/>
          <p:cNvGrpSpPr>
            <a:grpSpLocks noGrp="1"/>
          </p:cNvGrpSpPr>
          <p:nvPr>
            <p:ph idx="1"/>
          </p:nvPr>
        </p:nvGrpSpPr>
        <p:grpSpPr bwMode="auto">
          <a:xfrm>
            <a:off x="428867" y="1571612"/>
            <a:ext cx="8426896" cy="2853231"/>
            <a:chOff x="284" y="1741"/>
            <a:chExt cx="7309" cy="517"/>
          </a:xfrm>
          <a:solidFill>
            <a:schemeClr val="accent5">
              <a:lumMod val="75000"/>
            </a:schemeClr>
          </a:solidFill>
        </p:grpSpPr>
        <p:sp>
          <p:nvSpPr>
            <p:cNvPr id="5" name="AutoShape 14"/>
            <p:cNvSpPr>
              <a:spLocks noChangeArrowheads="1"/>
            </p:cNvSpPr>
            <p:nvPr/>
          </p:nvSpPr>
          <p:spPr bwMode="gray">
            <a:xfrm>
              <a:off x="346" y="1935"/>
              <a:ext cx="7247" cy="15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12700">
              <a:noFill/>
              <a:round/>
              <a:headEnd/>
              <a:tailEnd/>
            </a:ln>
            <a:effectLst>
              <a:outerShdw dist="508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just"/>
              <a:r>
                <a:rPr lang="ru-RU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Создать условия способствующие формированию всей речевой </a:t>
              </a:r>
            </a:p>
            <a:p>
              <a:pPr algn="just"/>
              <a:r>
                <a:rPr lang="ru-RU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системы на основе мотивационных устремлений ребенка на </a:t>
              </a:r>
            </a:p>
            <a:p>
              <a:pPr algn="just"/>
              <a:r>
                <a:rPr lang="ru-RU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исправление  речевых дефектов через театральную деятельность.</a:t>
              </a:r>
            </a:p>
          </p:txBody>
        </p:sp>
        <p:sp>
          <p:nvSpPr>
            <p:cNvPr id="6" name="AutoShape 15"/>
            <p:cNvSpPr>
              <a:spLocks noChangeArrowheads="1"/>
            </p:cNvSpPr>
            <p:nvPr/>
          </p:nvSpPr>
          <p:spPr bwMode="gray">
            <a:xfrm flipH="1">
              <a:off x="4990" y="1741"/>
              <a:ext cx="140" cy="287"/>
            </a:xfrm>
            <a:prstGeom prst="moon">
              <a:avLst>
                <a:gd name="adj" fmla="val 16278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" name="AutoShape 17"/>
            <p:cNvSpPr>
              <a:spLocks noChangeArrowheads="1"/>
            </p:cNvSpPr>
            <p:nvPr/>
          </p:nvSpPr>
          <p:spPr bwMode="gray">
            <a:xfrm>
              <a:off x="284" y="2129"/>
              <a:ext cx="7249" cy="12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just"/>
              <a:r>
                <a:rPr lang="ru-RU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Использовать методы и средства побуждающие детей к яркому </a:t>
              </a:r>
            </a:p>
            <a:p>
              <a:pPr algn="just"/>
              <a:r>
                <a:rPr lang="ru-RU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эмоциональному  процессу развития речи и мелкой моторики.</a:t>
              </a:r>
            </a:p>
          </p:txBody>
        </p:sp>
      </p:grpSp>
      <p:grpSp>
        <p:nvGrpSpPr>
          <p:cNvPr id="19" name="Group 13"/>
          <p:cNvGrpSpPr>
            <a:grpSpLocks/>
          </p:cNvGrpSpPr>
          <p:nvPr/>
        </p:nvGrpSpPr>
        <p:grpSpPr bwMode="auto">
          <a:xfrm>
            <a:off x="428903" y="5643580"/>
            <a:ext cx="8550232" cy="680091"/>
            <a:chOff x="255" y="1741"/>
            <a:chExt cx="4875" cy="287"/>
          </a:xfrm>
        </p:grpSpPr>
        <p:sp>
          <p:nvSpPr>
            <p:cNvPr id="21" name="AutoShape 15"/>
            <p:cNvSpPr>
              <a:spLocks noChangeArrowheads="1"/>
            </p:cNvSpPr>
            <p:nvPr/>
          </p:nvSpPr>
          <p:spPr bwMode="gray">
            <a:xfrm flipH="1">
              <a:off x="4990" y="1741"/>
              <a:ext cx="140" cy="287"/>
            </a:xfrm>
            <a:prstGeom prst="moon">
              <a:avLst>
                <a:gd name="adj" fmla="val 16278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" name="AutoShape 16"/>
            <p:cNvSpPr>
              <a:spLocks noChangeArrowheads="1"/>
            </p:cNvSpPr>
            <p:nvPr/>
          </p:nvSpPr>
          <p:spPr bwMode="gray">
            <a:xfrm>
              <a:off x="348" y="1761"/>
              <a:ext cx="93" cy="23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" name="AutoShape 17"/>
            <p:cNvSpPr>
              <a:spLocks noChangeArrowheads="1"/>
            </p:cNvSpPr>
            <p:nvPr/>
          </p:nvSpPr>
          <p:spPr bwMode="gray">
            <a:xfrm>
              <a:off x="255" y="1741"/>
              <a:ext cx="4807" cy="271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just"/>
              <a:r>
                <a:rPr lang="ru-RU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Совершенствовать пропаганду логопедических знаний среди </a:t>
              </a:r>
            </a:p>
            <a:p>
              <a:pPr algn="just"/>
              <a:r>
                <a:rPr lang="ru-RU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воспитателей и родителей.</a:t>
              </a: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428860" y="44291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ru-RU" dirty="0"/>
          </a:p>
        </p:txBody>
      </p: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428794" y="571480"/>
            <a:ext cx="8721142" cy="1886602"/>
            <a:chOff x="-660" y="1741"/>
            <a:chExt cx="5790" cy="1392"/>
          </a:xfrm>
        </p:grpSpPr>
        <p:sp>
          <p:nvSpPr>
            <p:cNvPr id="27" name="AutoShape 15"/>
            <p:cNvSpPr>
              <a:spLocks noChangeArrowheads="1"/>
            </p:cNvSpPr>
            <p:nvPr/>
          </p:nvSpPr>
          <p:spPr bwMode="gray">
            <a:xfrm flipH="1">
              <a:off x="4990" y="1741"/>
              <a:ext cx="140" cy="287"/>
            </a:xfrm>
            <a:prstGeom prst="moon">
              <a:avLst>
                <a:gd name="adj" fmla="val 16278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" name="AutoShape 16"/>
            <p:cNvSpPr>
              <a:spLocks noChangeArrowheads="1"/>
            </p:cNvSpPr>
            <p:nvPr/>
          </p:nvSpPr>
          <p:spPr bwMode="gray">
            <a:xfrm>
              <a:off x="348" y="1761"/>
              <a:ext cx="93" cy="23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" name="AutoShape 17"/>
            <p:cNvSpPr>
              <a:spLocks noChangeArrowheads="1"/>
            </p:cNvSpPr>
            <p:nvPr/>
          </p:nvSpPr>
          <p:spPr bwMode="gray">
            <a:xfrm>
              <a:off x="-660" y="2426"/>
              <a:ext cx="5454" cy="70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just"/>
              <a:r>
                <a:rPr lang="ru-RU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Создать, теоретически обосновать и экспериментально проверить</a:t>
              </a:r>
            </a:p>
            <a:p>
              <a:pPr algn="just"/>
              <a:r>
                <a:rPr lang="ru-RU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возможность развития коммуникативной функции речи и мелкой</a:t>
              </a:r>
            </a:p>
            <a:p>
              <a:pPr algn="just"/>
              <a:r>
                <a:rPr lang="ru-RU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моторики рук у дошкольников через театральную деятельность. </a:t>
              </a:r>
            </a:p>
          </p:txBody>
        </p:sp>
      </p:grpSp>
      <p:grpSp>
        <p:nvGrpSpPr>
          <p:cNvPr id="42" name="Group 13"/>
          <p:cNvGrpSpPr>
            <a:grpSpLocks/>
          </p:cNvGrpSpPr>
          <p:nvPr/>
        </p:nvGrpSpPr>
        <p:grpSpPr bwMode="auto">
          <a:xfrm>
            <a:off x="428596" y="4643447"/>
            <a:ext cx="8501122" cy="785357"/>
            <a:chOff x="348" y="1718"/>
            <a:chExt cx="4816" cy="426"/>
          </a:xfrm>
        </p:grpSpPr>
        <p:sp>
          <p:nvSpPr>
            <p:cNvPr id="43" name="AutoShape 14"/>
            <p:cNvSpPr>
              <a:spLocks noChangeArrowheads="1"/>
            </p:cNvSpPr>
            <p:nvPr/>
          </p:nvSpPr>
          <p:spPr bwMode="gray">
            <a:xfrm>
              <a:off x="348" y="1718"/>
              <a:ext cx="4816" cy="42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12700">
              <a:noFill/>
              <a:round/>
              <a:headEnd/>
              <a:tailEnd/>
            </a:ln>
            <a:effectLst>
              <a:outerShdw dist="508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just"/>
              <a:r>
                <a:rPr lang="ru-RU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Создать специальную среду, побуждающую ребенка к активному </a:t>
              </a:r>
            </a:p>
            <a:p>
              <a:pPr algn="just"/>
              <a:r>
                <a:rPr lang="ru-RU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образному процессу и стремлению исправить дефекты речи через</a:t>
              </a:r>
            </a:p>
            <a:p>
              <a:pPr algn="just"/>
              <a:r>
                <a:rPr lang="ru-RU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театрализацию сказок.</a:t>
              </a:r>
              <a:endPara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44" name="AutoShape 15"/>
            <p:cNvSpPr>
              <a:spLocks noChangeArrowheads="1"/>
            </p:cNvSpPr>
            <p:nvPr/>
          </p:nvSpPr>
          <p:spPr bwMode="gray">
            <a:xfrm flipH="1">
              <a:off x="4990" y="1741"/>
              <a:ext cx="140" cy="287"/>
            </a:xfrm>
            <a:prstGeom prst="moon">
              <a:avLst>
                <a:gd name="adj" fmla="val 16278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33412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Актуальность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113337"/>
          </a:xfrm>
          <a:solidFill>
            <a:schemeClr val="accent5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1400" dirty="0" smtClean="0"/>
              <a:t>      </a:t>
            </a:r>
            <a:r>
              <a:rPr lang="ru-RU" sz="1600" dirty="0" smtClean="0"/>
              <a:t>     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Актуальность проекта обуславливается необходимостью повышения эффективности коррекционно-развивающей работы с детьми старшего дошкольного возраста с ОНР 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III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уровня  и профилактики речевых нарушений у младших школьников.</a:t>
            </a:r>
          </a:p>
          <a:p>
            <a:pPr>
              <a:buNone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В основе - идея театрализации сказок, подготовка  декораций и атрибутов к сказкам самими детьми.  Воздействие театральной деятельности на психическое развитие ребенка с нарушениями речи, основано на освоении опыта народной сказки и фольклора, оказывающего на детей положительное эмоциональное влияние.</a:t>
            </a:r>
          </a:p>
          <a:p>
            <a:pPr>
              <a:buNone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Актуальность состоит в том, что проект сочетает средства и  способы развития  моторных навыков, творческих и речевых способностей ребенка.</a:t>
            </a:r>
          </a:p>
          <a:p>
            <a:pPr>
              <a:buNone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Педагогическая целесообразность использования театрально-игровых постановок объясняется тем, что  позволяет на деле повысить темп развития речи и мелкой моторики  в целом,   за счет включения ребенка в творческую деятельность развить навыки свободного коммуникативного общения.</a:t>
            </a:r>
          </a:p>
          <a:p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2000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571504"/>
          </a:xfrm>
        </p:spPr>
        <p:txBody>
          <a:bodyPr/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Аннотация проекта</a:t>
            </a:r>
            <a:endParaRPr lang="ru-RU" sz="2800" dirty="0"/>
          </a:p>
        </p:txBody>
      </p:sp>
      <p:sp>
        <p:nvSpPr>
          <p:cNvPr id="4" name="AutoShape 7"/>
          <p:cNvSpPr>
            <a:spLocks noGrp="1" noChangeArrowheads="1"/>
          </p:cNvSpPr>
          <p:nvPr>
            <p:ph idx="1"/>
          </p:nvPr>
        </p:nvSpPr>
        <p:spPr bwMode="ltGray">
          <a:xfrm>
            <a:off x="557210" y="1571612"/>
            <a:ext cx="8586790" cy="3214710"/>
          </a:xfrm>
          <a:prstGeom prst="homePlate">
            <a:avLst>
              <a:gd name="adj" fmla="val 25000"/>
            </a:avLst>
          </a:prstGeom>
          <a:solidFill>
            <a:schemeClr val="accent5"/>
          </a:solidFill>
          <a:ln w="12700" algn="ctr">
            <a:noFill/>
            <a:prstDash val="dash"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buNone/>
            </a:pPr>
            <a:endParaRPr lang="en-US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1">
              <a:buNone/>
            </a:pPr>
            <a:endParaRPr lang="en-US" sz="16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Данный проект направлен на обеспечение</a:t>
            </a:r>
          </a:p>
          <a:p>
            <a:pPr>
              <a:buNone/>
            </a:pPr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достаточной речевой практики как основы</a:t>
            </a:r>
          </a:p>
          <a:p>
            <a:pPr>
              <a:buNone/>
            </a:pPr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практического усвоения важных закономерностей </a:t>
            </a:r>
          </a:p>
          <a:p>
            <a:pPr>
              <a:buNone/>
            </a:pPr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языка, развитие мелкой моторики рук, освоение </a:t>
            </a:r>
          </a:p>
          <a:p>
            <a:pPr>
              <a:buNone/>
            </a:pPr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языка как  средства общения детьми с общим</a:t>
            </a:r>
          </a:p>
          <a:p>
            <a:pPr>
              <a:buNone/>
            </a:pPr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недоразвитием речи  </a:t>
            </a:r>
            <a:r>
              <a:rPr lang="en-US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III </a:t>
            </a:r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уровня.</a:t>
            </a:r>
          </a:p>
          <a:p>
            <a:pPr>
              <a:buNone/>
            </a:pPr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Documents and Settings\Нина\Мои документы\фото\2013-01-23\Копия 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000504"/>
            <a:ext cx="3071834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Ожидаемые результаты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>
              <a:buNone/>
            </a:pP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</a:p>
          <a:p>
            <a:pPr>
              <a:buNone/>
            </a:pP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>
              <a:buNone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endParaRPr lang="ru-RU" sz="1800" dirty="0" smtClean="0"/>
          </a:p>
          <a:p>
            <a:pPr>
              <a:buNone/>
            </a:pP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endParaRPr lang="ru-RU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415498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ltGray">
          <a:xfrm>
            <a:off x="642910" y="1357298"/>
            <a:ext cx="7858180" cy="857256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dirty="0" smtClean="0"/>
              <a:t>Повышение темпа развития речи и тонких движений пальцев рук в</a:t>
            </a:r>
          </a:p>
          <a:p>
            <a:r>
              <a:rPr lang="ru-RU" dirty="0" smtClean="0"/>
              <a:t> целом за счет включения детей дошкольного возраста в творческую </a:t>
            </a:r>
          </a:p>
          <a:p>
            <a:r>
              <a:rPr lang="ru-RU" dirty="0" smtClean="0"/>
              <a:t>деятельность.</a:t>
            </a:r>
            <a:endParaRPr lang="ru-RU" dirty="0"/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ltGray">
          <a:xfrm>
            <a:off x="642910" y="5214950"/>
            <a:ext cx="7929618" cy="500066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dirty="0" smtClean="0"/>
              <a:t>Позитивное взаимодействие детей в коллективе.</a:t>
            </a:r>
            <a:endParaRPr lang="ru-RU" dirty="0"/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ltGray">
          <a:xfrm>
            <a:off x="642910" y="3214686"/>
            <a:ext cx="7786742" cy="107157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dirty="0" smtClean="0"/>
              <a:t>Совершенствование речевых умений и навыков, которые обеспечат</a:t>
            </a:r>
          </a:p>
          <a:p>
            <a:r>
              <a:rPr lang="ru-RU" dirty="0" smtClean="0"/>
              <a:t> ребенку необходимое структурное и смысловое оформление </a:t>
            </a:r>
          </a:p>
          <a:p>
            <a:r>
              <a:rPr lang="ru-RU" dirty="0" smtClean="0"/>
              <a:t>высказывания в разных формах – в соответствии с замыслом,</a:t>
            </a:r>
          </a:p>
          <a:p>
            <a:r>
              <a:rPr lang="ru-RU" dirty="0" smtClean="0"/>
              <a:t> условиями и целью.</a:t>
            </a: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ltGray">
          <a:xfrm>
            <a:off x="642910" y="4429132"/>
            <a:ext cx="7715304" cy="571504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dirty="0" smtClean="0"/>
              <a:t>Совершенствование мелкой моторики, устранение скованности </a:t>
            </a:r>
          </a:p>
          <a:p>
            <a:r>
              <a:rPr lang="ru-RU" dirty="0" smtClean="0"/>
              <a:t>движений пальцев рук.</a:t>
            </a:r>
            <a:endParaRPr lang="ru-RU" dirty="0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ltGray">
          <a:xfrm>
            <a:off x="642910" y="5857892"/>
            <a:ext cx="8072494" cy="571504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dirty="0" smtClean="0"/>
              <a:t>Правильная модель общего и речевого поведения в современном </a:t>
            </a:r>
          </a:p>
          <a:p>
            <a:r>
              <a:rPr lang="ru-RU" dirty="0" smtClean="0"/>
              <a:t>мире, повышение общей культуры ребенка.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ltGray">
          <a:xfrm>
            <a:off x="642910" y="2357430"/>
            <a:ext cx="7858180" cy="71438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dirty="0" smtClean="0"/>
              <a:t>Целостное воздействие на речевую систему и пальцевую моторику,  </a:t>
            </a:r>
          </a:p>
          <a:p>
            <a:r>
              <a:rPr lang="ru-RU" dirty="0" smtClean="0"/>
              <a:t>несмотря на имеющиеся речевые проблемы.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Биология">
  <a:themeElements>
    <a:clrScheme name="Биологи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Биологи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Биологи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логи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логи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логи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логи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логи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логи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1838</TotalTime>
  <Words>1688</Words>
  <Application>Microsoft Office PowerPoint</Application>
  <PresentationFormat>Экран (4:3)</PresentationFormat>
  <Paragraphs>394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Биология</vt:lpstr>
      <vt:lpstr> </vt:lpstr>
      <vt:lpstr>Творческое название проекта </vt:lpstr>
      <vt:lpstr>Участники проекта</vt:lpstr>
      <vt:lpstr>Тип и вид проекта</vt:lpstr>
      <vt:lpstr>Цель проекта</vt:lpstr>
      <vt:lpstr>Задачи проекта</vt:lpstr>
      <vt:lpstr>Актуальность</vt:lpstr>
      <vt:lpstr>Аннотация проекта</vt:lpstr>
      <vt:lpstr>Ожидаемые результаты</vt:lpstr>
      <vt:lpstr>Структура проекта </vt:lpstr>
      <vt:lpstr>Организационный этап август – сентябрь 2011</vt:lpstr>
      <vt:lpstr>Уровень развития мелкой моторики на начало работы по проекту</vt:lpstr>
      <vt:lpstr>Выводы </vt:lpstr>
      <vt:lpstr>Уровень развития связной речи на начало работы по проекту</vt:lpstr>
      <vt:lpstr>Уровень коммуникативной функции речи дошкольников на начало проекта</vt:lpstr>
      <vt:lpstr>Критерий оценок (обработка результатов)</vt:lpstr>
      <vt:lpstr>Выводы развития связной речи и ее коммуникативной функции</vt:lpstr>
      <vt:lpstr>Основной этап </vt:lpstr>
      <vt:lpstr>Выводы по основному этапу</vt:lpstr>
      <vt:lpstr> Заключительный этап работы по проекту май  2012 </vt:lpstr>
      <vt:lpstr>Поделки </vt:lpstr>
      <vt:lpstr>Сводные таблицы  на начало и конец работы по проекту</vt:lpstr>
      <vt:lpstr>Сводная таблица на начало и конец работы по проекту</vt:lpstr>
      <vt:lpstr>Коммуникативная функция речи  к концу работы по проекту</vt:lpstr>
      <vt:lpstr>Театрализация сказок «Три медведя» «Репка»</vt:lpstr>
      <vt:lpstr>Выводы заключительного этапа</vt:lpstr>
      <vt:lpstr>Формы организации работы с детьми</vt:lpstr>
      <vt:lpstr>Принципы театральной деятельности</vt:lpstr>
      <vt:lpstr>Работа с родителями</vt:lpstr>
      <vt:lpstr>Результаты проекта</vt:lpstr>
      <vt:lpstr>Выводы </vt:lpstr>
      <vt:lpstr> Литература </vt:lpstr>
      <vt:lpstr>Спасибо за внимание !!!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коммуникативных умений у детей в процессе логопедической работы над связной речью и мелкой моторикой</dc:title>
  <dc:creator>User</dc:creator>
  <cp:lastModifiedBy>User</cp:lastModifiedBy>
  <cp:revision>340</cp:revision>
  <dcterms:created xsi:type="dcterms:W3CDTF">2013-03-23T12:22:50Z</dcterms:created>
  <dcterms:modified xsi:type="dcterms:W3CDTF">2015-08-11T15:53:53Z</dcterms:modified>
</cp:coreProperties>
</file>