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94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F0FC80-C98B-4AFE-BCA7-68C4F389F256}" type="datetimeFigureOut">
              <a:rPr lang="ru-RU" smtClean="0"/>
              <a:t>02.07.2015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F0FC80-C98B-4AFE-BCA7-68C4F389F256}" type="datetimeFigureOut">
              <a:rPr lang="ru-RU" smtClean="0"/>
              <a:t>02.07.2015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F0FC80-C98B-4AFE-BCA7-68C4F389F256}" type="datetimeFigureOut">
              <a:rPr lang="ru-RU" smtClean="0"/>
              <a:t>02.07.2015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F0FC80-C98B-4AFE-BCA7-68C4F389F256}" type="datetimeFigureOut">
              <a:rPr lang="ru-RU" smtClean="0"/>
              <a:t>02.07.2015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F0FC80-C98B-4AFE-BCA7-68C4F389F256}" type="datetimeFigureOut">
              <a:rPr lang="ru-RU" smtClean="0"/>
              <a:t>02.07.2015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F0FC80-C98B-4AFE-BCA7-68C4F389F256}" type="datetimeFigureOut">
              <a:rPr lang="ru-RU" smtClean="0"/>
              <a:t>02.07.2015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DB1E7-B896-49E5-9BE5-5AEB6DBB754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0FC80-C98B-4AFE-BCA7-68C4F389F256}" type="datetimeFigureOut">
              <a:rPr lang="ru-RU" smtClean="0"/>
              <a:t>02.07.2015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DB1E7-B896-49E5-9BE5-5AEB6DBB754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6000" b="1" i="1" dirty="0" smtClean="0">
                <a:solidFill>
                  <a:schemeClr val="tx2">
                    <a:lumMod val="75000"/>
                  </a:schemeClr>
                </a:solidFill>
              </a:rPr>
              <a:t>ЖИВОТНЫЕ</a:t>
            </a:r>
            <a:endParaRPr lang="ru-RU" sz="6000" b="1" i="1" dirty="0">
              <a:solidFill>
                <a:schemeClr val="tx2">
                  <a:lumMod val="75000"/>
                </a:schemeClr>
              </a:solidFill>
            </a:endParaRPr>
          </a:p>
        </p:txBody>
      </p:sp>
      <p:sp>
        <p:nvSpPr>
          <p:cNvPr id="5" name="Содержимое 4"/>
          <p:cNvSpPr>
            <a:spLocks noGrp="1"/>
          </p:cNvSpPr>
          <p:nvPr>
            <p:ph idx="1"/>
          </p:nvPr>
        </p:nvSpPr>
        <p:spPr/>
        <p:txBody>
          <a:bodyPr>
            <a:normAutofit/>
          </a:bodyPr>
          <a:lstStyle/>
          <a:p>
            <a:pPr algn="r">
              <a:buNone/>
            </a:pPr>
            <a:endParaRPr lang="ru-RU" sz="2000" dirty="0" smtClean="0"/>
          </a:p>
          <a:p>
            <a:pPr algn="r">
              <a:buNone/>
            </a:pPr>
            <a:endParaRPr lang="ru-RU" sz="2000" dirty="0"/>
          </a:p>
          <a:p>
            <a:pPr algn="r">
              <a:buNone/>
            </a:pPr>
            <a:endParaRPr lang="ru-RU" sz="2000" dirty="0" smtClean="0"/>
          </a:p>
          <a:p>
            <a:pPr algn="r">
              <a:buNone/>
            </a:pPr>
            <a:endParaRPr lang="ru-RU" sz="2000" dirty="0"/>
          </a:p>
          <a:p>
            <a:pPr algn="r">
              <a:buNone/>
            </a:pPr>
            <a:endParaRPr lang="ru-RU" sz="2000" dirty="0" smtClean="0"/>
          </a:p>
          <a:p>
            <a:pPr algn="r">
              <a:buNone/>
            </a:pPr>
            <a:endParaRPr lang="ru-RU" sz="2000" dirty="0"/>
          </a:p>
          <a:p>
            <a:pPr algn="r">
              <a:buNone/>
            </a:pPr>
            <a:endParaRPr lang="ru-RU" sz="2000" dirty="0" smtClean="0"/>
          </a:p>
          <a:p>
            <a:pPr algn="r">
              <a:buNone/>
            </a:pPr>
            <a:endParaRPr lang="ru-RU" sz="2000" dirty="0"/>
          </a:p>
          <a:p>
            <a:pPr algn="r">
              <a:buNone/>
            </a:pPr>
            <a:endParaRPr lang="ru-RU" sz="2000" dirty="0" smtClean="0"/>
          </a:p>
          <a:p>
            <a:pPr algn="r">
              <a:buNone/>
            </a:pPr>
            <a:r>
              <a:rPr lang="ru-RU" sz="2000" dirty="0" smtClean="0"/>
              <a:t>Составитель: Воспитатель 1 категории</a:t>
            </a:r>
          </a:p>
          <a:p>
            <a:pPr algn="r">
              <a:buNone/>
            </a:pPr>
            <a:r>
              <a:rPr lang="ru-RU" sz="2000" dirty="0" smtClean="0"/>
              <a:t>Пакулина Вера Владимировна</a:t>
            </a:r>
          </a:p>
          <a:p>
            <a:pPr algn="r">
              <a:buNone/>
            </a:pPr>
            <a:r>
              <a:rPr lang="ru-RU" sz="2000" dirty="0" smtClean="0"/>
              <a:t>МБДОУ </a:t>
            </a:r>
            <a:r>
              <a:rPr lang="ru-RU" sz="2000" dirty="0" err="1" smtClean="0"/>
              <a:t>д</a:t>
            </a:r>
            <a:r>
              <a:rPr lang="ru-RU" sz="2000" dirty="0" smtClean="0"/>
              <a:t>/с «Радость» г. Асбест</a:t>
            </a:r>
            <a:endParaRPr lang="ru-RU" sz="2000" dirty="0"/>
          </a:p>
        </p:txBody>
      </p:sp>
    </p:spTree>
    <p:custDataLst>
      <p:tags r:id="rId1"/>
    </p:custDataLst>
  </p:cSld>
  <p:clrMapOvr>
    <a:masterClrMapping/>
  </p:clrMapOvr>
  <p:transition spd="med" advTm="107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9" end="9"/>
                                            </p:txEl>
                                          </p:spTgt>
                                        </p:tgtEl>
                                        <p:attrNameLst>
                                          <p:attrName>style.visibility</p:attrName>
                                        </p:attrNameLst>
                                      </p:cBhvr>
                                      <p:to>
                                        <p:strVal val="visible"/>
                                      </p:to>
                                    </p:set>
                                    <p:animEffect transition="in" filter="wipe(down)">
                                      <p:cBhvr>
                                        <p:cTn id="12" dur="500"/>
                                        <p:tgtEl>
                                          <p:spTgt spid="5">
                                            <p:txEl>
                                              <p:pRg st="9" end="9"/>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wipe(down)">
                                      <p:cBhvr>
                                        <p:cTn id="15" dur="500"/>
                                        <p:tgtEl>
                                          <p:spTgt spid="5">
                                            <p:txEl>
                                              <p:pRg st="10" end="1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wipe(down)">
                                      <p:cBhvr>
                                        <p:cTn id="1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725734"/>
          </a:xfrm>
        </p:spPr>
        <p:txBody>
          <a:bodyPr>
            <a:noAutofit/>
          </a:bodyPr>
          <a:lstStyle/>
          <a:p>
            <a:pPr algn="l"/>
            <a:r>
              <a:rPr lang="ru-RU" sz="1600" b="1" dirty="0" smtClean="0"/>
              <a:t>Носорог</a:t>
            </a:r>
            <a:br>
              <a:rPr lang="ru-RU" sz="1600" b="1" dirty="0" smtClean="0"/>
            </a:br>
            <a:r>
              <a:rPr lang="ru-RU" sz="1600" b="1" dirty="0"/>
              <a:t/>
            </a:r>
            <a:br>
              <a:rPr lang="ru-RU" sz="1600" b="1" dirty="0"/>
            </a:br>
            <a:r>
              <a:rPr lang="ru-RU" sz="1600" b="1" dirty="0"/>
              <a:t>На носу большущий рог -</a:t>
            </a:r>
            <a:br>
              <a:rPr lang="ru-RU" sz="1600" b="1" dirty="0"/>
            </a:br>
            <a:r>
              <a:rPr lang="ru-RU" sz="1600" b="1" dirty="0"/>
              <a:t>Вес — почти две тонны,</a:t>
            </a:r>
            <a:br>
              <a:rPr lang="ru-RU" sz="1600" b="1" dirty="0"/>
            </a:br>
            <a:r>
              <a:rPr lang="ru-RU" sz="1600" b="1" dirty="0"/>
              <a:t>Проживает носорог</a:t>
            </a:r>
            <a:br>
              <a:rPr lang="ru-RU" sz="1600" b="1" dirty="0"/>
            </a:br>
            <a:r>
              <a:rPr lang="ru-RU" sz="1600" b="1" dirty="0"/>
              <a:t>В Африке, огромный.</a:t>
            </a:r>
            <a:br>
              <a:rPr lang="ru-RU" sz="1600" b="1" dirty="0"/>
            </a:br>
            <a:r>
              <a:rPr lang="ru-RU" sz="1600" b="1" dirty="0"/>
              <a:t>Он питается травой,</a:t>
            </a:r>
            <a:br>
              <a:rPr lang="ru-RU" sz="1600" b="1" dirty="0"/>
            </a:br>
            <a:r>
              <a:rPr lang="ru-RU" sz="1600" b="1" dirty="0"/>
              <a:t>И из грязи ванны,</a:t>
            </a:r>
            <a:br>
              <a:rPr lang="ru-RU" sz="1600" b="1" dirty="0"/>
            </a:br>
            <a:r>
              <a:rPr lang="ru-RU" sz="1600" b="1" dirty="0"/>
              <a:t>Принимает в сильный зной,</a:t>
            </a:r>
            <a:br>
              <a:rPr lang="ru-RU" sz="1600" b="1" dirty="0"/>
            </a:br>
            <a:r>
              <a:rPr lang="ru-RU" sz="1600" b="1" dirty="0"/>
              <a:t>Летом постоянно.</a:t>
            </a:r>
            <a:br>
              <a:rPr lang="ru-RU" sz="1600" b="1" dirty="0"/>
            </a:br>
            <a:endParaRPr lang="ru-RU" sz="1600" b="1" dirty="0"/>
          </a:p>
        </p:txBody>
      </p:sp>
      <p:pic>
        <p:nvPicPr>
          <p:cNvPr id="5" name="Содержимое 4" descr="79819579_3.jpg"/>
          <p:cNvPicPr>
            <a:picLocks noGrp="1" noChangeAspect="1"/>
          </p:cNvPicPr>
          <p:nvPr>
            <p:ph idx="1"/>
          </p:nvPr>
        </p:nvPicPr>
        <p:blipFill>
          <a:blip r:embed="rId4"/>
          <a:stretch>
            <a:fillRect/>
          </a:stretch>
        </p:blipFill>
        <p:spPr>
          <a:xfrm>
            <a:off x="3065424" y="1857365"/>
            <a:ext cx="5913806" cy="4500594"/>
          </a:xfrm>
          <a:prstGeom prst="rect">
            <a:avLst/>
          </a:prstGeom>
          <a:ln>
            <a:noFill/>
          </a:ln>
          <a:effectLst>
            <a:softEdge rad="112500"/>
          </a:effectLst>
        </p:spPr>
      </p:pic>
    </p:spTree>
    <p:custDataLst>
      <p:tags r:id="rId1"/>
    </p:custDataLst>
  </p:cSld>
  <p:clrMapOvr>
    <a:masterClrMapping/>
  </p:clrMapOvr>
  <p:transition spd="med" advTm="120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939916"/>
          </a:xfrm>
        </p:spPr>
        <p:txBody>
          <a:bodyPr>
            <a:normAutofit/>
          </a:bodyPr>
          <a:lstStyle/>
          <a:p>
            <a:pPr algn="l"/>
            <a:r>
              <a:rPr lang="ru-RU" sz="1600" b="1" dirty="0" smtClean="0"/>
              <a:t>Лев</a:t>
            </a:r>
            <a:br>
              <a:rPr lang="ru-RU" sz="1600" b="1" dirty="0" smtClean="0"/>
            </a:br>
            <a:r>
              <a:rPr lang="ru-RU" sz="1600" b="1" dirty="0"/>
              <a:t/>
            </a:r>
            <a:br>
              <a:rPr lang="ru-RU" sz="1600" b="1" dirty="0"/>
            </a:br>
            <a:r>
              <a:rPr lang="ru-RU" sz="1600" b="1" dirty="0" smtClean="0"/>
              <a:t>Лев</a:t>
            </a:r>
            <a:r>
              <a:rPr lang="ru-RU" sz="1600" b="1" dirty="0"/>
              <a:t> могуч, красив и гладок</a:t>
            </a:r>
            <a:r>
              <a:rPr lang="ru-RU" sz="1600" b="1" dirty="0" smtClean="0"/>
              <a:t>,</a:t>
            </a:r>
            <a:br>
              <a:rPr lang="ru-RU" sz="1600" b="1" dirty="0" smtClean="0"/>
            </a:br>
            <a:r>
              <a:rPr lang="ru-RU" sz="1600" b="1" dirty="0"/>
              <a:t>Любит он во всём порядок.</a:t>
            </a:r>
            <a:r>
              <a:rPr lang="ru-RU" sz="1600" b="1" dirty="0" smtClean="0"/>
              <a:t/>
            </a:r>
            <a:br>
              <a:rPr lang="ru-RU" sz="1600" b="1" dirty="0" smtClean="0"/>
            </a:br>
            <a:r>
              <a:rPr lang="ru-RU" sz="1600" b="1" dirty="0"/>
              <a:t>Лишь причёска подкачала –</a:t>
            </a:r>
            <a:r>
              <a:rPr lang="ru-RU" sz="1600" b="1" dirty="0" smtClean="0"/>
              <a:t/>
            </a:r>
            <a:br>
              <a:rPr lang="ru-RU" sz="1600" b="1" dirty="0" smtClean="0"/>
            </a:br>
            <a:r>
              <a:rPr lang="ru-RU" sz="1600" b="1" dirty="0"/>
              <a:t>Льву одной расчёски мало.</a:t>
            </a:r>
          </a:p>
        </p:txBody>
      </p:sp>
      <p:pic>
        <p:nvPicPr>
          <p:cNvPr id="5" name="Содержимое 4" descr="1310057751_d0063ff59c10.jpg"/>
          <p:cNvPicPr>
            <a:picLocks noGrp="1" noChangeAspect="1"/>
          </p:cNvPicPr>
          <p:nvPr>
            <p:ph idx="1"/>
          </p:nvPr>
        </p:nvPicPr>
        <p:blipFill>
          <a:blip r:embed="rId4"/>
          <a:stretch>
            <a:fillRect/>
          </a:stretch>
        </p:blipFill>
        <p:spPr>
          <a:xfrm>
            <a:off x="3071802" y="2071678"/>
            <a:ext cx="5596481" cy="4197361"/>
          </a:xfrm>
          <a:prstGeom prst="rect">
            <a:avLst/>
          </a:prstGeom>
          <a:ln>
            <a:noFill/>
          </a:ln>
          <a:effectLst>
            <a:softEdge rad="112500"/>
          </a:effectLst>
        </p:spPr>
      </p:pic>
    </p:spTree>
    <p:custDataLst>
      <p:tags r:id="rId1"/>
    </p:custDataLst>
  </p:cSld>
  <p:clrMapOvr>
    <a:masterClrMapping/>
  </p:clrMapOvr>
  <p:transition advTm="119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Дом Документы\Загрузки\животные\wallpapers_75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sz="4000" b="1" dirty="0" smtClean="0">
                <a:solidFill>
                  <a:schemeClr val="tx1">
                    <a:lumMod val="95000"/>
                    <a:lumOff val="5000"/>
                  </a:schemeClr>
                </a:solidFill>
              </a:rPr>
              <a:t> </a:t>
            </a:r>
            <a:br>
              <a:rPr lang="ru-RU" sz="4000" b="1" dirty="0" smtClean="0">
                <a:solidFill>
                  <a:schemeClr val="tx1">
                    <a:lumMod val="95000"/>
                    <a:lumOff val="5000"/>
                  </a:schemeClr>
                </a:solidFill>
              </a:rPr>
            </a:br>
            <a:r>
              <a:rPr lang="ru-RU" sz="4000" b="1" dirty="0">
                <a:solidFill>
                  <a:schemeClr val="tx1">
                    <a:lumMod val="95000"/>
                    <a:lumOff val="5000"/>
                  </a:schemeClr>
                </a:solidFill>
              </a:rPr>
              <a:t/>
            </a:r>
            <a:br>
              <a:rPr lang="ru-RU" sz="4000" b="1" dirty="0">
                <a:solidFill>
                  <a:schemeClr val="tx1">
                    <a:lumMod val="95000"/>
                    <a:lumOff val="5000"/>
                  </a:schemeClr>
                </a:solidFill>
              </a:rPr>
            </a:br>
            <a:r>
              <a:rPr lang="ru-RU" sz="4000" b="1" dirty="0" smtClean="0">
                <a:solidFill>
                  <a:schemeClr val="tx1">
                    <a:lumMod val="95000"/>
                    <a:lumOff val="5000"/>
                  </a:schemeClr>
                </a:solidFill>
              </a:rPr>
              <a:t/>
            </a:r>
            <a:br>
              <a:rPr lang="ru-RU" sz="4000" b="1" dirty="0" smtClean="0">
                <a:solidFill>
                  <a:schemeClr val="tx1">
                    <a:lumMod val="95000"/>
                    <a:lumOff val="5000"/>
                  </a:schemeClr>
                </a:solidFill>
              </a:rPr>
            </a:br>
            <a:r>
              <a:rPr lang="ru-RU" sz="4000" b="1" dirty="0">
                <a:solidFill>
                  <a:schemeClr val="tx1">
                    <a:lumMod val="95000"/>
                    <a:lumOff val="5000"/>
                  </a:schemeClr>
                </a:solidFill>
              </a:rPr>
              <a:t/>
            </a:r>
            <a:br>
              <a:rPr lang="ru-RU" sz="4000" b="1" dirty="0">
                <a:solidFill>
                  <a:schemeClr val="tx1">
                    <a:lumMod val="95000"/>
                    <a:lumOff val="5000"/>
                  </a:schemeClr>
                </a:solidFill>
              </a:rPr>
            </a:br>
            <a:r>
              <a:rPr lang="ru-RU" sz="4000" b="1" dirty="0" smtClean="0">
                <a:solidFill>
                  <a:schemeClr val="tx1">
                    <a:lumMod val="95000"/>
                    <a:lumOff val="5000"/>
                  </a:schemeClr>
                </a:solidFill>
              </a:rPr>
              <a:t/>
            </a:r>
            <a:br>
              <a:rPr lang="ru-RU" sz="4000" b="1" dirty="0" smtClean="0">
                <a:solidFill>
                  <a:schemeClr val="tx1">
                    <a:lumMod val="95000"/>
                    <a:lumOff val="5000"/>
                  </a:schemeClr>
                </a:solidFill>
              </a:rPr>
            </a:br>
            <a:r>
              <a:rPr lang="ru-RU" sz="4000" b="1" dirty="0">
                <a:solidFill>
                  <a:schemeClr val="tx1">
                    <a:lumMod val="95000"/>
                    <a:lumOff val="5000"/>
                  </a:schemeClr>
                </a:solidFill>
              </a:rPr>
              <a:t/>
            </a:r>
            <a:br>
              <a:rPr lang="ru-RU" sz="4000" b="1" dirty="0">
                <a:solidFill>
                  <a:schemeClr val="tx1">
                    <a:lumMod val="95000"/>
                    <a:lumOff val="5000"/>
                  </a:schemeClr>
                </a:solidFill>
              </a:rPr>
            </a:br>
            <a:r>
              <a:rPr lang="ru-RU" sz="4000" b="1" dirty="0" smtClean="0">
                <a:solidFill>
                  <a:schemeClr val="tx1">
                    <a:lumMod val="95000"/>
                    <a:lumOff val="5000"/>
                  </a:schemeClr>
                </a:solidFill>
              </a:rPr>
              <a:t/>
            </a:r>
            <a:br>
              <a:rPr lang="ru-RU" sz="4000" b="1" dirty="0" smtClean="0">
                <a:solidFill>
                  <a:schemeClr val="tx1">
                    <a:lumMod val="95000"/>
                    <a:lumOff val="5000"/>
                  </a:schemeClr>
                </a:solidFill>
              </a:rPr>
            </a:br>
            <a:r>
              <a:rPr lang="ru-RU" sz="4000" b="1" dirty="0" smtClean="0">
                <a:solidFill>
                  <a:schemeClr val="tx1">
                    <a:lumMod val="95000"/>
                    <a:lumOff val="5000"/>
                  </a:schemeClr>
                </a:solidFill>
              </a:rPr>
              <a:t/>
            </a:r>
            <a:br>
              <a:rPr lang="ru-RU" sz="4000" b="1" dirty="0" smtClean="0">
                <a:solidFill>
                  <a:schemeClr val="tx1">
                    <a:lumMod val="95000"/>
                    <a:lumOff val="5000"/>
                  </a:schemeClr>
                </a:solidFill>
              </a:rPr>
            </a:br>
            <a:r>
              <a:rPr lang="ru-RU" sz="4000" b="1" dirty="0">
                <a:solidFill>
                  <a:schemeClr val="tx1">
                    <a:lumMod val="95000"/>
                    <a:lumOff val="5000"/>
                  </a:schemeClr>
                </a:solidFill>
              </a:rPr>
              <a:t/>
            </a:r>
            <a:br>
              <a:rPr lang="ru-RU" sz="4000" b="1" dirty="0">
                <a:solidFill>
                  <a:schemeClr val="tx1">
                    <a:lumMod val="95000"/>
                    <a:lumOff val="5000"/>
                  </a:schemeClr>
                </a:solidFill>
              </a:rPr>
            </a:br>
            <a:r>
              <a:rPr lang="ru-RU" sz="2000" b="1" dirty="0" smtClean="0">
                <a:solidFill>
                  <a:schemeClr val="tx1">
                    <a:lumMod val="95000"/>
                    <a:lumOff val="5000"/>
                  </a:schemeClr>
                </a:solidFill>
              </a:rPr>
              <a:t>Актуальность проблемы: на сегодняшний день вопросы охраны окружающей среды стоят очень остро. Одной из причин этого является отсутствие у детей экологической грамотности и культуры. С целью осознания уникальности данных природных объектов и воспитания экологически грамотного поведения и был разработан проект «Животные».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Цель проекта: создание условий для воспитания экологической культуры и развития познавательных и творческих способностей детей.</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Задачи проекта: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1)Сформировать у детей представления о животном мире;</a:t>
            </a:r>
            <a:br>
              <a:rPr lang="ru-RU" sz="2000" b="1" dirty="0" smtClean="0">
                <a:solidFill>
                  <a:schemeClr val="tx1">
                    <a:lumMod val="95000"/>
                    <a:lumOff val="5000"/>
                  </a:schemeClr>
                </a:solidFill>
              </a:rPr>
            </a:br>
            <a:r>
              <a:rPr lang="ru-RU" sz="2000" b="1" dirty="0" smtClean="0">
                <a:solidFill>
                  <a:schemeClr val="tx1">
                    <a:lumMod val="95000"/>
                    <a:lumOff val="5000"/>
                  </a:schemeClr>
                </a:solidFill>
              </a:rPr>
              <a:t>2)Совершенствовать навыки речевого общения;</a:t>
            </a:r>
            <a:br>
              <a:rPr lang="ru-RU" sz="2000" b="1" dirty="0" smtClean="0">
                <a:solidFill>
                  <a:schemeClr val="tx1">
                    <a:lumMod val="95000"/>
                    <a:lumOff val="5000"/>
                  </a:schemeClr>
                </a:solidFill>
              </a:rPr>
            </a:br>
            <a:r>
              <a:rPr lang="ru-RU" sz="2000" b="1" dirty="0" smtClean="0">
                <a:solidFill>
                  <a:schemeClr val="tx1">
                    <a:lumMod val="95000"/>
                    <a:lumOff val="5000"/>
                  </a:schemeClr>
                </a:solidFill>
              </a:rPr>
              <a:t>3)Развивать творчество, воображение, фантазию;</a:t>
            </a:r>
            <a:br>
              <a:rPr lang="ru-RU" sz="2000" b="1" dirty="0" smtClean="0">
                <a:solidFill>
                  <a:schemeClr val="tx1">
                    <a:lumMod val="95000"/>
                    <a:lumOff val="5000"/>
                  </a:schemeClr>
                </a:solidFill>
              </a:rPr>
            </a:br>
            <a:r>
              <a:rPr lang="ru-RU" sz="2000" b="1" dirty="0" smtClean="0">
                <a:solidFill>
                  <a:schemeClr val="tx1">
                    <a:lumMod val="95000"/>
                    <a:lumOff val="5000"/>
                  </a:schemeClr>
                </a:solidFill>
              </a:rPr>
              <a:t>4)Формировать навыки поисковой деятельности;</a:t>
            </a:r>
            <a:br>
              <a:rPr lang="ru-RU" sz="2000" b="1" dirty="0" smtClean="0">
                <a:solidFill>
                  <a:schemeClr val="tx1">
                    <a:lumMod val="95000"/>
                    <a:lumOff val="5000"/>
                  </a:schemeClr>
                </a:solidFill>
              </a:rPr>
            </a:br>
            <a:r>
              <a:rPr lang="ru-RU" sz="2000" b="1" dirty="0" smtClean="0">
                <a:solidFill>
                  <a:schemeClr val="tx1">
                    <a:lumMod val="95000"/>
                    <a:lumOff val="5000"/>
                  </a:schemeClr>
                </a:solidFill>
              </a:rPr>
              <a:t>5)Развивать коммуникативные навыки, самостоятельность, инициативу;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6)Воспитывать бережное отношение к природе.</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a:r>
            <a:br>
              <a:rPr lang="ru-RU" sz="2000" b="1" dirty="0" smtClean="0">
                <a:solidFill>
                  <a:schemeClr val="tx1">
                    <a:lumMod val="95000"/>
                    <a:lumOff val="5000"/>
                  </a:schemeClr>
                </a:solidFill>
              </a:rPr>
            </a:br>
            <a:r>
              <a:rPr lang="ru-RU" sz="2000" b="1" dirty="0" smtClean="0">
                <a:solidFill>
                  <a:schemeClr val="tx1">
                    <a:lumMod val="95000"/>
                    <a:lumOff val="5000"/>
                  </a:schemeClr>
                </a:solidFill>
              </a:rPr>
              <a:t>     Ожидаемый результат:</a:t>
            </a:r>
            <a:br>
              <a:rPr lang="ru-RU" sz="2000" b="1" dirty="0" smtClean="0">
                <a:solidFill>
                  <a:schemeClr val="tx1">
                    <a:lumMod val="95000"/>
                    <a:lumOff val="5000"/>
                  </a:schemeClr>
                </a:solidFill>
              </a:rPr>
            </a:br>
            <a:r>
              <a:rPr lang="ru-RU" sz="2000" b="1" dirty="0" smtClean="0">
                <a:solidFill>
                  <a:schemeClr val="tx1">
                    <a:lumMod val="95000"/>
                    <a:lumOff val="5000"/>
                  </a:schemeClr>
                </a:solidFill>
              </a:rPr>
              <a:t>сформированы первоначальные навыки экологически грамотного поведения в природе;</a:t>
            </a:r>
            <a:endParaRPr lang="ru-RU" sz="2000" dirty="0"/>
          </a:p>
        </p:txBody>
      </p:sp>
    </p:spTree>
  </p:cSld>
  <p:clrMapOvr>
    <a:masterClrMapping/>
  </p:clrMapOvr>
  <p:transition advTm="2985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368544"/>
          </a:xfrm>
        </p:spPr>
        <p:txBody>
          <a:bodyPr>
            <a:normAutofit fontScale="90000"/>
          </a:bodyPr>
          <a:lstStyle/>
          <a:p>
            <a:pPr algn="l"/>
            <a:r>
              <a:rPr lang="ru-RU" sz="1800" b="1" dirty="0" smtClean="0"/>
              <a:t>Жираф</a:t>
            </a:r>
            <a:br>
              <a:rPr lang="ru-RU" sz="1800" b="1" dirty="0" smtClean="0"/>
            </a:br>
            <a:r>
              <a:rPr lang="ru-RU" sz="1800" b="1" dirty="0"/>
              <a:t/>
            </a:r>
            <a:br>
              <a:rPr lang="ru-RU" sz="1800" b="1" dirty="0"/>
            </a:br>
            <a:r>
              <a:rPr lang="ru-RU" sz="1800" b="1" dirty="0"/>
              <a:t>С длинной шеей, весь пятнистый,</a:t>
            </a:r>
            <a:br>
              <a:rPr lang="ru-RU" sz="1800" b="1" dirty="0"/>
            </a:br>
            <a:r>
              <a:rPr lang="ru-RU" sz="1800" b="1" dirty="0"/>
              <a:t>На высоких ножках,</a:t>
            </a:r>
            <a:br>
              <a:rPr lang="ru-RU" sz="1800" b="1" dirty="0"/>
            </a:br>
            <a:r>
              <a:rPr lang="ru-RU" sz="1800" b="1" dirty="0"/>
              <a:t>Шел красивый, мускулистый</a:t>
            </a:r>
            <a:br>
              <a:rPr lang="ru-RU" sz="1800" b="1" dirty="0"/>
            </a:br>
            <a:r>
              <a:rPr lang="ru-RU" sz="1800" b="1" dirty="0"/>
              <a:t>Жираф по дорожке.</a:t>
            </a:r>
            <a:br>
              <a:rPr lang="ru-RU" sz="1800" b="1" dirty="0"/>
            </a:br>
            <a:r>
              <a:rPr lang="ru-RU" sz="1800" b="1" dirty="0"/>
              <a:t>Он из Африки, где жарко,</a:t>
            </a:r>
            <a:br>
              <a:rPr lang="ru-RU" sz="1800" b="1" dirty="0"/>
            </a:br>
            <a:r>
              <a:rPr lang="ru-RU" sz="1800" b="1" dirty="0"/>
              <a:t>Переехал навсегда</a:t>
            </a:r>
            <a:br>
              <a:rPr lang="ru-RU" sz="1800" b="1" dirty="0"/>
            </a:br>
            <a:r>
              <a:rPr lang="ru-RU" sz="1800" b="1" dirty="0"/>
              <a:t>И теперь по зоопарку</a:t>
            </a:r>
            <a:br>
              <a:rPr lang="ru-RU" sz="1800" b="1" dirty="0"/>
            </a:br>
            <a:r>
              <a:rPr lang="ru-RU" sz="1800" b="1" dirty="0"/>
              <a:t>Он гуляет иногда.</a:t>
            </a:r>
            <a:r>
              <a:rPr lang="ru-RU" sz="1400" dirty="0"/>
              <a:t/>
            </a:r>
            <a:br>
              <a:rPr lang="ru-RU" sz="1400" dirty="0"/>
            </a:br>
            <a:endParaRPr lang="ru-RU" sz="1400" dirty="0"/>
          </a:p>
        </p:txBody>
      </p:sp>
      <p:pic>
        <p:nvPicPr>
          <p:cNvPr id="5" name="Содержимое 4" descr="photo_1428_8.jpg"/>
          <p:cNvPicPr>
            <a:picLocks noGrp="1" noChangeAspect="1"/>
          </p:cNvPicPr>
          <p:nvPr>
            <p:ph idx="1"/>
          </p:nvPr>
        </p:nvPicPr>
        <p:blipFill>
          <a:blip r:embed="rId4"/>
          <a:stretch>
            <a:fillRect/>
          </a:stretch>
        </p:blipFill>
        <p:spPr>
          <a:xfrm>
            <a:off x="2928926" y="1785925"/>
            <a:ext cx="5500726" cy="4073975"/>
          </a:xfrm>
          <a:prstGeom prst="rect">
            <a:avLst/>
          </a:prstGeom>
          <a:ln>
            <a:noFill/>
          </a:ln>
          <a:effectLst>
            <a:softEdge rad="112500"/>
          </a:effectLst>
        </p:spPr>
      </p:pic>
    </p:spTree>
    <p:custDataLst>
      <p:tags r:id="rId1"/>
    </p:custDataLst>
  </p:cSld>
  <p:clrMapOvr>
    <a:masterClrMapping/>
  </p:clrMapOvr>
  <p:transition spd="med" advTm="121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511420"/>
          </a:xfrm>
        </p:spPr>
        <p:txBody>
          <a:bodyPr>
            <a:noAutofit/>
          </a:bodyPr>
          <a:lstStyle/>
          <a:p>
            <a:pPr algn="l"/>
            <a:r>
              <a:rPr lang="ru-RU" sz="1600" b="1" dirty="0" smtClean="0"/>
              <a:t/>
            </a:r>
            <a:br>
              <a:rPr lang="ru-RU" sz="1600" b="1" dirty="0" smtClean="0"/>
            </a:br>
            <a:r>
              <a:rPr lang="ru-RU" sz="1600" b="1" dirty="0" smtClean="0"/>
              <a:t>Обезьяна</a:t>
            </a:r>
            <a:br>
              <a:rPr lang="ru-RU" sz="1600" b="1" dirty="0" smtClean="0"/>
            </a:br>
            <a:r>
              <a:rPr lang="ru-RU" sz="1600" b="1" dirty="0"/>
              <a:t/>
            </a:r>
            <a:br>
              <a:rPr lang="ru-RU" sz="1600" b="1" dirty="0"/>
            </a:br>
            <a:r>
              <a:rPr lang="ru-RU" sz="1600" b="1" dirty="0"/>
              <a:t>Знают все, что обезьяны</a:t>
            </a:r>
            <a:br>
              <a:rPr lang="ru-RU" sz="1600" b="1" dirty="0"/>
            </a:br>
            <a:r>
              <a:rPr lang="ru-RU" sz="1600" b="1" dirty="0"/>
              <a:t>Любят сладкие бананы,</a:t>
            </a:r>
            <a:br>
              <a:rPr lang="ru-RU" sz="1600" b="1" dirty="0"/>
            </a:br>
            <a:r>
              <a:rPr lang="ru-RU" sz="1600" b="1" dirty="0"/>
              <a:t>По деревьям ловко скачут</a:t>
            </a:r>
            <a:br>
              <a:rPr lang="ru-RU" sz="1600" b="1" dirty="0"/>
            </a:br>
            <a:r>
              <a:rPr lang="ru-RU" sz="1600" b="1" dirty="0"/>
              <a:t>И как малыши не плачут.</a:t>
            </a:r>
            <a:br>
              <a:rPr lang="ru-RU" sz="1600" b="1" dirty="0"/>
            </a:br>
            <a:r>
              <a:rPr lang="ru-RU" sz="1600" b="1" dirty="0"/>
              <a:t>Непрерывно корча рожи</a:t>
            </a:r>
            <a:br>
              <a:rPr lang="ru-RU" sz="1600" b="1" dirty="0"/>
            </a:br>
            <a:r>
              <a:rPr lang="ru-RU" sz="1600" b="1" dirty="0"/>
              <a:t>Всем зевакам и прохожим,</a:t>
            </a:r>
            <a:br>
              <a:rPr lang="ru-RU" sz="1600" b="1" dirty="0"/>
            </a:br>
            <a:r>
              <a:rPr lang="ru-RU" sz="1600" b="1" dirty="0"/>
              <a:t>Потому что все мартышки,</a:t>
            </a:r>
            <a:br>
              <a:rPr lang="ru-RU" sz="1600" b="1" dirty="0"/>
            </a:br>
            <a:r>
              <a:rPr lang="ru-RU" sz="1600" b="1" dirty="0"/>
              <a:t>Как девчонки и мальчишки,</a:t>
            </a:r>
            <a:br>
              <a:rPr lang="ru-RU" sz="1600" b="1" dirty="0"/>
            </a:br>
            <a:r>
              <a:rPr lang="ru-RU" sz="1600" b="1" dirty="0"/>
              <a:t>Непоседливые слишком!</a:t>
            </a:r>
            <a:br>
              <a:rPr lang="ru-RU" sz="1600" b="1" dirty="0"/>
            </a:br>
            <a:endParaRPr lang="ru-RU" sz="1600" b="1" dirty="0"/>
          </a:p>
        </p:txBody>
      </p:sp>
      <p:pic>
        <p:nvPicPr>
          <p:cNvPr id="5" name="Содержимое 4" descr="monkey.jpg"/>
          <p:cNvPicPr>
            <a:picLocks noGrp="1" noChangeAspect="1"/>
          </p:cNvPicPr>
          <p:nvPr>
            <p:ph idx="1"/>
          </p:nvPr>
        </p:nvPicPr>
        <p:blipFill>
          <a:blip r:embed="rId4"/>
          <a:stretch>
            <a:fillRect/>
          </a:stretch>
        </p:blipFill>
        <p:spPr>
          <a:xfrm>
            <a:off x="3214678" y="2071678"/>
            <a:ext cx="5429288" cy="4071966"/>
          </a:xfrm>
          <a:prstGeom prst="rect">
            <a:avLst/>
          </a:prstGeom>
          <a:ln>
            <a:noFill/>
          </a:ln>
          <a:effectLst>
            <a:softEdge rad="112500"/>
          </a:effectLst>
        </p:spPr>
      </p:pic>
    </p:spTree>
    <p:custDataLst>
      <p:tags r:id="rId1"/>
    </p:custDataLst>
  </p:cSld>
  <p:clrMapOvr>
    <a:masterClrMapping/>
  </p:clrMapOvr>
  <p:transition advTm="121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654164"/>
          </a:xfrm>
        </p:spPr>
        <p:txBody>
          <a:bodyPr>
            <a:normAutofit fontScale="90000"/>
          </a:bodyPr>
          <a:lstStyle/>
          <a:p>
            <a:pPr algn="l"/>
            <a:r>
              <a:rPr lang="ru-RU" sz="1800" b="1" dirty="0" smtClean="0"/>
              <a:t>Леопард</a:t>
            </a:r>
            <a:br>
              <a:rPr lang="ru-RU" sz="1800" b="1" dirty="0" smtClean="0"/>
            </a:br>
            <a:r>
              <a:rPr lang="ru-RU" sz="1800" b="1" dirty="0"/>
              <a:t/>
            </a:r>
            <a:br>
              <a:rPr lang="ru-RU" sz="1800" b="1" dirty="0"/>
            </a:br>
            <a:r>
              <a:rPr lang="ru-RU" sz="1800" b="1" dirty="0"/>
              <a:t>По джунглям гуляет пятнистая киска</a:t>
            </a:r>
            <a:br>
              <a:rPr lang="ru-RU" sz="1800" b="1" dirty="0"/>
            </a:br>
            <a:r>
              <a:rPr lang="ru-RU" sz="1800" b="1" dirty="0"/>
              <a:t>Я к ней подходить не советую близко.</a:t>
            </a:r>
            <a:br>
              <a:rPr lang="ru-RU" sz="1800" b="1" dirty="0"/>
            </a:br>
            <a:r>
              <a:rPr lang="ru-RU" sz="1800" b="1" dirty="0"/>
              <a:t>У этой милашки в оранжевой шубке</a:t>
            </a:r>
            <a:br>
              <a:rPr lang="ru-RU" sz="1800" b="1" dirty="0"/>
            </a:br>
            <a:r>
              <a:rPr lang="ru-RU" sz="1800" b="1" dirty="0"/>
              <a:t>Огромные когти и острые зубки.</a:t>
            </a:r>
            <a:r>
              <a:rPr lang="ru-RU" sz="1600" dirty="0"/>
              <a:t/>
            </a:r>
            <a:br>
              <a:rPr lang="ru-RU" sz="1600" dirty="0"/>
            </a:br>
            <a:endParaRPr lang="ru-RU" sz="1600" b="1" dirty="0"/>
          </a:p>
        </p:txBody>
      </p:sp>
      <p:pic>
        <p:nvPicPr>
          <p:cNvPr id="5" name="Содержимое 4" descr="foto-zhivotnye-12586.jpg"/>
          <p:cNvPicPr>
            <a:picLocks noGrp="1" noChangeAspect="1"/>
          </p:cNvPicPr>
          <p:nvPr>
            <p:ph idx="1"/>
          </p:nvPr>
        </p:nvPicPr>
        <p:blipFill>
          <a:blip r:embed="rId4"/>
          <a:stretch>
            <a:fillRect/>
          </a:stretch>
        </p:blipFill>
        <p:spPr>
          <a:xfrm>
            <a:off x="2786050" y="1857364"/>
            <a:ext cx="6010997" cy="4429156"/>
          </a:xfrm>
          <a:prstGeom prst="rect">
            <a:avLst/>
          </a:prstGeom>
          <a:ln>
            <a:noFill/>
          </a:ln>
          <a:effectLst>
            <a:softEdge rad="112500"/>
          </a:effectLst>
        </p:spPr>
      </p:pic>
    </p:spTree>
    <p:custDataLst>
      <p:tags r:id="rId1"/>
    </p:custDataLst>
  </p:cSld>
  <p:clrMapOvr>
    <a:masterClrMapping/>
  </p:clrMapOvr>
  <p:transition spd="slow" advTm="121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654296"/>
          </a:xfrm>
        </p:spPr>
        <p:txBody>
          <a:bodyPr>
            <a:noAutofit/>
          </a:bodyPr>
          <a:lstStyle/>
          <a:p>
            <a:pPr algn="l"/>
            <a:r>
              <a:rPr lang="ru-RU" sz="1600" b="1" dirty="0" smtClean="0"/>
              <a:t>Тигр</a:t>
            </a:r>
            <a:br>
              <a:rPr lang="ru-RU" sz="1600" b="1" dirty="0" smtClean="0"/>
            </a:br>
            <a:r>
              <a:rPr lang="ru-RU" sz="1600" b="1" dirty="0"/>
              <a:t/>
            </a:r>
            <a:br>
              <a:rPr lang="ru-RU" sz="1600" b="1" dirty="0"/>
            </a:br>
            <a:r>
              <a:rPr lang="ru-RU" sz="1600" b="1" dirty="0"/>
              <a:t>Даже маленький тигренок.</a:t>
            </a:r>
            <a:br>
              <a:rPr lang="ru-RU" sz="1600" b="1" dirty="0"/>
            </a:br>
            <a:r>
              <a:rPr lang="ru-RU" sz="1600" b="1" dirty="0"/>
              <a:t>Хоть собою он пригож,</a:t>
            </a:r>
            <a:br>
              <a:rPr lang="ru-RU" sz="1600" b="1" dirty="0"/>
            </a:br>
            <a:r>
              <a:rPr lang="ru-RU" sz="1600" b="1" dirty="0"/>
              <a:t>Это вовсе не котенок.</a:t>
            </a:r>
            <a:br>
              <a:rPr lang="ru-RU" sz="1600" b="1" dirty="0"/>
            </a:br>
            <a:r>
              <a:rPr lang="ru-RU" sz="1600" b="1" dirty="0"/>
              <a:t>Ты его рукой не </a:t>
            </a:r>
            <a:r>
              <a:rPr lang="ru-RU" sz="1600" b="1" dirty="0" err="1"/>
              <a:t>трожь</a:t>
            </a:r>
            <a:r>
              <a:rPr lang="ru-RU" sz="1600" b="1" dirty="0"/>
              <a:t>.</a:t>
            </a:r>
            <a:br>
              <a:rPr lang="ru-RU" sz="1600" b="1" dirty="0"/>
            </a:br>
            <a:r>
              <a:rPr lang="ru-RU" sz="1600" b="1" dirty="0"/>
              <a:t>Укусить он может крепко,</a:t>
            </a:r>
            <a:br>
              <a:rPr lang="ru-RU" sz="1600" b="1" dirty="0"/>
            </a:br>
            <a:r>
              <a:rPr lang="ru-RU" sz="1600" b="1" dirty="0"/>
              <a:t>Не успеешь убежать,</a:t>
            </a:r>
            <a:br>
              <a:rPr lang="ru-RU" sz="1600" b="1" dirty="0"/>
            </a:br>
            <a:r>
              <a:rPr lang="ru-RU" sz="1600" b="1" dirty="0"/>
              <a:t>Хоть тигренок все же детка.</a:t>
            </a:r>
            <a:br>
              <a:rPr lang="ru-RU" sz="1600" b="1" dirty="0"/>
            </a:br>
            <a:r>
              <a:rPr lang="ru-RU" sz="1600" b="1" dirty="0"/>
              <a:t>Но не стоит с ним играть.</a:t>
            </a:r>
            <a:br>
              <a:rPr lang="ru-RU" sz="1600" b="1" dirty="0"/>
            </a:br>
            <a:endParaRPr lang="ru-RU" sz="1600" b="1" dirty="0"/>
          </a:p>
        </p:txBody>
      </p:sp>
      <p:pic>
        <p:nvPicPr>
          <p:cNvPr id="5" name="Содержимое 4" descr="tiger-Favim.com-2063257.jpg"/>
          <p:cNvPicPr>
            <a:picLocks noGrp="1" noChangeAspect="1"/>
          </p:cNvPicPr>
          <p:nvPr>
            <p:ph idx="1"/>
          </p:nvPr>
        </p:nvPicPr>
        <p:blipFill>
          <a:blip r:embed="rId4"/>
          <a:stretch>
            <a:fillRect/>
          </a:stretch>
        </p:blipFill>
        <p:spPr>
          <a:xfrm>
            <a:off x="3500430" y="1500174"/>
            <a:ext cx="5000660" cy="4992462"/>
          </a:xfrm>
          <a:prstGeom prst="rect">
            <a:avLst/>
          </a:prstGeom>
          <a:ln>
            <a:noFill/>
          </a:ln>
          <a:effectLst>
            <a:softEdge rad="112500"/>
          </a:effectLst>
        </p:spPr>
      </p:pic>
    </p:spTree>
    <p:custDataLst>
      <p:tags r:id="rId1"/>
    </p:custDataLst>
  </p:cSld>
  <p:clrMapOvr>
    <a:masterClrMapping/>
  </p:clrMapOvr>
  <p:transition spd="med" advTm="126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297370"/>
          </a:xfrm>
        </p:spPr>
        <p:txBody>
          <a:bodyPr>
            <a:normAutofit/>
          </a:bodyPr>
          <a:lstStyle/>
          <a:p>
            <a:pPr algn="l"/>
            <a:r>
              <a:rPr lang="ru-RU" sz="1800" b="1" dirty="0"/>
              <a:t>Слон </a:t>
            </a:r>
            <a:r>
              <a:rPr lang="ru-RU" sz="1800" b="1" dirty="0" smtClean="0"/>
              <a:t/>
            </a:r>
            <a:br>
              <a:rPr lang="ru-RU" sz="1800" b="1" dirty="0" smtClean="0"/>
            </a:br>
            <a:r>
              <a:rPr lang="ru-RU" sz="1800" b="1" dirty="0"/>
              <a:t/>
            </a:r>
            <a:br>
              <a:rPr lang="ru-RU" sz="1800" b="1" dirty="0"/>
            </a:br>
            <a:r>
              <a:rPr lang="ru-RU" sz="1800" b="1" dirty="0"/>
              <a:t>Мама-слон с слоненком сыном</a:t>
            </a:r>
            <a:br>
              <a:rPr lang="ru-RU" sz="1800" b="1" dirty="0"/>
            </a:br>
            <a:r>
              <a:rPr lang="ru-RU" sz="1800" b="1" dirty="0"/>
              <a:t>Вышла погулять равниной,</a:t>
            </a:r>
            <a:br>
              <a:rPr lang="ru-RU" sz="1800" b="1" dirty="0"/>
            </a:br>
            <a:r>
              <a:rPr lang="ru-RU" sz="1800" b="1" dirty="0"/>
              <a:t>И слоненок, чтоб не падать,</a:t>
            </a:r>
            <a:br>
              <a:rPr lang="ru-RU" sz="1800" b="1" dirty="0"/>
            </a:br>
            <a:r>
              <a:rPr lang="ru-RU" sz="1800" b="1" dirty="0"/>
              <a:t>Шел с слонихой-мамой рядом.</a:t>
            </a:r>
            <a:br>
              <a:rPr lang="ru-RU" sz="1800" b="1" dirty="0"/>
            </a:br>
            <a:r>
              <a:rPr lang="ru-RU" sz="1800" b="1" dirty="0"/>
              <a:t>Только мама быстро ходит,</a:t>
            </a:r>
            <a:br>
              <a:rPr lang="ru-RU" sz="1800" b="1" dirty="0"/>
            </a:br>
            <a:r>
              <a:rPr lang="ru-RU" sz="1800" b="1" dirty="0"/>
              <a:t>И малыш выход находит:</a:t>
            </a:r>
            <a:br>
              <a:rPr lang="ru-RU" sz="1800" b="1" dirty="0"/>
            </a:br>
            <a:r>
              <a:rPr lang="ru-RU" sz="1800" b="1" dirty="0"/>
              <a:t>Хоботком за хвостик мамы</a:t>
            </a:r>
            <a:br>
              <a:rPr lang="ru-RU" sz="1800" b="1" dirty="0"/>
            </a:br>
            <a:r>
              <a:rPr lang="ru-RU" sz="1800" b="1" dirty="0"/>
              <a:t>Он схватил за кончик самый,</a:t>
            </a:r>
            <a:br>
              <a:rPr lang="ru-RU" sz="1800" b="1" dirty="0"/>
            </a:br>
            <a:r>
              <a:rPr lang="ru-RU" sz="1800" b="1" dirty="0"/>
              <a:t>Завязал на узелочек,</a:t>
            </a:r>
            <a:br>
              <a:rPr lang="ru-RU" sz="1800" b="1" dirty="0"/>
            </a:br>
            <a:r>
              <a:rPr lang="ru-RU" sz="1800" b="1" dirty="0"/>
              <a:t>Вот проказник, слон-сыночек!</a:t>
            </a:r>
            <a:br>
              <a:rPr lang="ru-RU" sz="1800" b="1" dirty="0"/>
            </a:br>
            <a:r>
              <a:rPr lang="ru-RU" sz="1800" b="1" dirty="0"/>
              <a:t>Так и ходят, средь равнин</a:t>
            </a:r>
            <a:br>
              <a:rPr lang="ru-RU" sz="1800" b="1" dirty="0"/>
            </a:br>
            <a:r>
              <a:rPr lang="ru-RU" sz="1800" b="1" dirty="0"/>
              <a:t>Мама-слон и слоник-сын.</a:t>
            </a:r>
            <a:r>
              <a:rPr lang="ru-RU" sz="1600" dirty="0"/>
              <a:t/>
            </a:r>
            <a:br>
              <a:rPr lang="ru-RU" sz="1600" dirty="0"/>
            </a:br>
            <a:endParaRPr lang="ru-RU" sz="1600" dirty="0"/>
          </a:p>
        </p:txBody>
      </p:sp>
      <p:pic>
        <p:nvPicPr>
          <p:cNvPr id="5" name="Содержимое 4" descr="22691_m.jpg"/>
          <p:cNvPicPr>
            <a:picLocks noGrp="1" noChangeAspect="1"/>
          </p:cNvPicPr>
          <p:nvPr>
            <p:ph idx="1"/>
          </p:nvPr>
        </p:nvPicPr>
        <p:blipFill>
          <a:blip r:embed="rId4"/>
          <a:stretch>
            <a:fillRect/>
          </a:stretch>
        </p:blipFill>
        <p:spPr>
          <a:xfrm>
            <a:off x="3500430" y="2143116"/>
            <a:ext cx="5316750" cy="4268799"/>
          </a:xfrm>
          <a:prstGeom prst="rect">
            <a:avLst/>
          </a:prstGeom>
          <a:ln>
            <a:noFill/>
          </a:ln>
          <a:effectLst>
            <a:softEdge rad="112500"/>
          </a:effectLst>
        </p:spPr>
      </p:pic>
    </p:spTree>
    <p:custDataLst>
      <p:tags r:id="rId1"/>
    </p:custDataLst>
  </p:cSld>
  <p:clrMapOvr>
    <a:masterClrMapping/>
  </p:clrMapOvr>
  <p:transition spd="med" advTm="127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pPr algn="l"/>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b="1" dirty="0" smtClean="0"/>
              <a:t>Бегемот</a:t>
            </a:r>
            <a:br>
              <a:rPr lang="ru-RU" sz="1800" b="1" dirty="0" smtClean="0"/>
            </a:br>
            <a:r>
              <a:rPr lang="ru-RU" sz="1800" b="1" dirty="0" smtClean="0"/>
              <a:t/>
            </a:r>
            <a:br>
              <a:rPr lang="ru-RU" sz="1800" b="1" dirty="0" smtClean="0"/>
            </a:br>
            <a:r>
              <a:rPr lang="ru-RU" sz="1800" b="1" dirty="0" err="1" smtClean="0"/>
              <a:t>Бегемотик</a:t>
            </a:r>
            <a:r>
              <a:rPr lang="ru-RU" sz="1800" b="1" dirty="0"/>
              <a:t>, </a:t>
            </a:r>
            <a:r>
              <a:rPr lang="ru-RU" sz="1800" b="1" dirty="0" err="1"/>
              <a:t>бегемотик</a:t>
            </a:r>
            <a:r>
              <a:rPr lang="ru-RU" sz="1800" b="1" dirty="0"/>
              <a:t>, </a:t>
            </a:r>
            <a:br>
              <a:rPr lang="ru-RU" sz="1800" b="1" dirty="0"/>
            </a:br>
            <a:r>
              <a:rPr lang="ru-RU" sz="1800" b="1" dirty="0"/>
              <a:t>Ушки, маленький животик. </a:t>
            </a:r>
            <a:br>
              <a:rPr lang="ru-RU" sz="1800" b="1" dirty="0"/>
            </a:br>
            <a:r>
              <a:rPr lang="ru-RU" sz="1800" b="1" dirty="0"/>
              <a:t>Вырастет </a:t>
            </a:r>
            <a:br>
              <a:rPr lang="ru-RU" sz="1800" b="1" dirty="0"/>
            </a:br>
            <a:r>
              <a:rPr lang="ru-RU" sz="1800" b="1" dirty="0"/>
              <a:t>Большой живот — </a:t>
            </a:r>
            <a:br>
              <a:rPr lang="ru-RU" sz="1800" b="1" dirty="0"/>
            </a:br>
            <a:r>
              <a:rPr lang="ru-RU" sz="1800" b="1" dirty="0"/>
              <a:t>Станет </a:t>
            </a:r>
            <a:br>
              <a:rPr lang="ru-RU" sz="1800" b="1" dirty="0"/>
            </a:br>
            <a:r>
              <a:rPr lang="ru-RU" sz="1800" b="1" dirty="0"/>
              <a:t>Взрослым бегемот.</a:t>
            </a:r>
            <a:r>
              <a:rPr lang="ru-RU" sz="1600" dirty="0"/>
              <a:t/>
            </a:r>
            <a:br>
              <a:rPr lang="ru-RU" sz="1600" dirty="0"/>
            </a:br>
            <a:endParaRPr lang="ru-RU" sz="1600" dirty="0"/>
          </a:p>
        </p:txBody>
      </p:sp>
      <p:pic>
        <p:nvPicPr>
          <p:cNvPr id="5" name="Содержимое 4" descr="5.jpg"/>
          <p:cNvPicPr>
            <a:picLocks noGrp="1" noChangeAspect="1"/>
          </p:cNvPicPr>
          <p:nvPr>
            <p:ph idx="1"/>
          </p:nvPr>
        </p:nvPicPr>
        <p:blipFill>
          <a:blip r:embed="rId4"/>
          <a:stretch>
            <a:fillRect/>
          </a:stretch>
        </p:blipFill>
        <p:spPr>
          <a:xfrm>
            <a:off x="2428860" y="2071678"/>
            <a:ext cx="6248185" cy="4058165"/>
          </a:xfrm>
          <a:prstGeom prst="rect">
            <a:avLst/>
          </a:prstGeom>
          <a:ln>
            <a:noFill/>
          </a:ln>
          <a:effectLst>
            <a:softEdge rad="112500"/>
          </a:effectLst>
        </p:spPr>
      </p:pic>
    </p:spTree>
    <p:custDataLst>
      <p:tags r:id="rId1"/>
    </p:custDataLst>
  </p:cSld>
  <p:clrMapOvr>
    <a:masterClrMapping/>
  </p:clrMapOvr>
  <p:transition advTm="123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Загрузки\животные\fonstola.ru-9157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pPr algn="l"/>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r>
              <a:rPr lang="ru-RU" sz="1600" b="1" dirty="0" smtClean="0"/>
              <a:t>Зебра</a:t>
            </a:r>
            <a:br>
              <a:rPr lang="ru-RU" sz="1600" b="1" dirty="0" smtClean="0"/>
            </a:br>
            <a:r>
              <a:rPr lang="ru-RU" sz="1600" b="1" dirty="0" smtClean="0"/>
              <a:t/>
            </a:r>
            <a:br>
              <a:rPr lang="ru-RU" sz="1600" b="1" dirty="0" smtClean="0"/>
            </a:br>
            <a:r>
              <a:rPr lang="ru-RU" sz="1600" b="1" dirty="0" smtClean="0"/>
              <a:t>Полосатые </a:t>
            </a:r>
            <a:r>
              <a:rPr lang="ru-RU" sz="1600" b="1" dirty="0"/>
              <a:t>лошадки,</a:t>
            </a:r>
            <a:br>
              <a:rPr lang="ru-RU" sz="1600" b="1" dirty="0"/>
            </a:br>
            <a:r>
              <a:rPr lang="ru-RU" sz="1600" b="1" dirty="0"/>
              <a:t>Африканские лошадки,</a:t>
            </a:r>
            <a:br>
              <a:rPr lang="ru-RU" sz="1600" b="1" dirty="0"/>
            </a:br>
            <a:r>
              <a:rPr lang="ru-RU" sz="1600" b="1" dirty="0"/>
              <a:t>Хорошо играть вам в прятки</a:t>
            </a:r>
            <a:br>
              <a:rPr lang="ru-RU" sz="1600" b="1" dirty="0"/>
            </a:br>
            <a:r>
              <a:rPr lang="ru-RU" sz="1600" b="1" dirty="0"/>
              <a:t>На лугу среди травы!</a:t>
            </a:r>
            <a:br>
              <a:rPr lang="ru-RU" sz="1600" b="1" dirty="0"/>
            </a:br>
            <a:r>
              <a:rPr lang="ru-RU" sz="1600" b="1" dirty="0"/>
              <a:t>Разлинованы лошадки,</a:t>
            </a:r>
            <a:br>
              <a:rPr lang="ru-RU" sz="1600" b="1" dirty="0"/>
            </a:br>
            <a:r>
              <a:rPr lang="ru-RU" sz="1600" b="1" dirty="0"/>
              <a:t>Словно школьные тетрадки,</a:t>
            </a:r>
            <a:br>
              <a:rPr lang="ru-RU" sz="1600" b="1" dirty="0"/>
            </a:br>
            <a:r>
              <a:rPr lang="ru-RU" sz="1600" b="1" dirty="0"/>
              <a:t>Разрисованы лошадки</a:t>
            </a:r>
            <a:br>
              <a:rPr lang="ru-RU" sz="1600" b="1" dirty="0"/>
            </a:br>
            <a:r>
              <a:rPr lang="ru-RU" sz="1600" b="1" dirty="0"/>
              <a:t>От копыт до головы.</a:t>
            </a:r>
            <a:br>
              <a:rPr lang="ru-RU" sz="1600" b="1" dirty="0"/>
            </a:br>
            <a:endParaRPr lang="ru-RU" sz="1600" b="1" dirty="0"/>
          </a:p>
        </p:txBody>
      </p:sp>
      <p:pic>
        <p:nvPicPr>
          <p:cNvPr id="5" name="Содержимое 4" descr="957886__getting-to-know_p.jpg"/>
          <p:cNvPicPr>
            <a:picLocks noGrp="1" noChangeAspect="1"/>
          </p:cNvPicPr>
          <p:nvPr>
            <p:ph idx="1"/>
          </p:nvPr>
        </p:nvPicPr>
        <p:blipFill>
          <a:blip r:embed="rId4"/>
          <a:stretch>
            <a:fillRect/>
          </a:stretch>
        </p:blipFill>
        <p:spPr>
          <a:xfrm>
            <a:off x="3071802" y="2071678"/>
            <a:ext cx="5619789" cy="4214842"/>
          </a:xfrm>
          <a:prstGeom prst="rect">
            <a:avLst/>
          </a:prstGeom>
          <a:ln>
            <a:noFill/>
          </a:ln>
          <a:effectLst>
            <a:softEdge rad="112500"/>
          </a:effectLst>
        </p:spPr>
      </p:pic>
    </p:spTree>
    <p:custDataLst>
      <p:tags r:id="rId1"/>
    </p:custDataLst>
  </p:cSld>
  <p:clrMapOvr>
    <a:masterClrMapping/>
  </p:clrMapOvr>
  <p:transition spd="med" advTm="127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4"/>
</p:tagLst>
</file>

<file path=ppt/tags/tag10.xml><?xml version="1.0" encoding="utf-8"?>
<p:tagLst xmlns:a="http://schemas.openxmlformats.org/drawingml/2006/main" xmlns:r="http://schemas.openxmlformats.org/officeDocument/2006/relationships" xmlns:p="http://schemas.openxmlformats.org/presentationml/2006/main">
  <p:tag name="TIMING" val="|0.4|1.4"/>
</p:tagLst>
</file>

<file path=ppt/tags/tag2.xml><?xml version="1.0" encoding="utf-8"?>
<p:tagLst xmlns:a="http://schemas.openxmlformats.org/drawingml/2006/main" xmlns:r="http://schemas.openxmlformats.org/officeDocument/2006/relationships" xmlns:p="http://schemas.openxmlformats.org/presentationml/2006/main">
  <p:tag name="TIMING" val="|0.8|1.3"/>
</p:tagLst>
</file>

<file path=ppt/tags/tag3.xml><?xml version="1.0" encoding="utf-8"?>
<p:tagLst xmlns:a="http://schemas.openxmlformats.org/drawingml/2006/main" xmlns:r="http://schemas.openxmlformats.org/officeDocument/2006/relationships" xmlns:p="http://schemas.openxmlformats.org/presentationml/2006/main">
  <p:tag name="TIMING" val="|0.6|2.2"/>
</p:tagLst>
</file>

<file path=ppt/tags/tag4.xml><?xml version="1.0" encoding="utf-8"?>
<p:tagLst xmlns:a="http://schemas.openxmlformats.org/drawingml/2006/main" xmlns:r="http://schemas.openxmlformats.org/officeDocument/2006/relationships" xmlns:p="http://schemas.openxmlformats.org/presentationml/2006/main">
  <p:tag name="TIMING" val="|0.3|1.5"/>
</p:tagLst>
</file>

<file path=ppt/tags/tag5.xml><?xml version="1.0" encoding="utf-8"?>
<p:tagLst xmlns:a="http://schemas.openxmlformats.org/drawingml/2006/main" xmlns:r="http://schemas.openxmlformats.org/officeDocument/2006/relationships" xmlns:p="http://schemas.openxmlformats.org/presentationml/2006/main">
  <p:tag name="TIMING" val="|0.4|1.2"/>
</p:tagLst>
</file>

<file path=ppt/tags/tag6.xml><?xml version="1.0" encoding="utf-8"?>
<p:tagLst xmlns:a="http://schemas.openxmlformats.org/drawingml/2006/main" xmlns:r="http://schemas.openxmlformats.org/officeDocument/2006/relationships" xmlns:p="http://schemas.openxmlformats.org/presentationml/2006/main">
  <p:tag name="TIMING" val="|1|1.8"/>
</p:tagLst>
</file>

<file path=ppt/tags/tag7.xml><?xml version="1.0" encoding="utf-8"?>
<p:tagLst xmlns:a="http://schemas.openxmlformats.org/drawingml/2006/main" xmlns:r="http://schemas.openxmlformats.org/officeDocument/2006/relationships" xmlns:p="http://schemas.openxmlformats.org/presentationml/2006/main">
  <p:tag name="TIMING" val="|0.8|1.2"/>
</p:tagLst>
</file>

<file path=ppt/tags/tag8.xml><?xml version="1.0" encoding="utf-8"?>
<p:tagLst xmlns:a="http://schemas.openxmlformats.org/drawingml/2006/main" xmlns:r="http://schemas.openxmlformats.org/officeDocument/2006/relationships" xmlns:p="http://schemas.openxmlformats.org/presentationml/2006/main">
  <p:tag name="TIMING" val="|1.1|1.2"/>
</p:tagLst>
</file>

<file path=ppt/tags/tag9.xml><?xml version="1.0" encoding="utf-8"?>
<p:tagLst xmlns:a="http://schemas.openxmlformats.org/drawingml/2006/main" xmlns:r="http://schemas.openxmlformats.org/officeDocument/2006/relationships" xmlns:p="http://schemas.openxmlformats.org/presentationml/2006/main">
  <p:tag name="TIMING" val="|0.3|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24</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ЖИВОТНЫЕ</vt:lpstr>
      <vt:lpstr>          Актуальность проблемы: на сегодняшний день вопросы охраны окружающей среды стоят очень остро. Одной из причин этого является отсутствие у детей экологической грамотности и культуры. С целью осознания уникальности данных природных объектов и воспитания экологически грамотного поведения и был разработан проект «Животные».                     Цель проекта: создание условий для воспитания экологической культуры и развития познавательных и творческих способностей детей.                    Задачи проекта:  1)Сформировать у детей представления о животном мире; 2)Совершенствовать навыки речевого общения; 3)Развивать творчество, воображение, фантазию; 4)Формировать навыки поисковой деятельности; 5)Развивать коммуникативные навыки, самостоятельность, инициативу;  6)Воспитывать бережное отношение к природе.       Ожидаемый результат: сформированы первоначальные навыки экологически грамотного поведения в природе;</vt:lpstr>
      <vt:lpstr>Жираф  С длинной шеей, весь пятнистый, На высоких ножках, Шел красивый, мускулистый Жираф по дорожке. Он из Африки, где жарко, Переехал навсегда И теперь по зоопарку Он гуляет иногда. </vt:lpstr>
      <vt:lpstr> Обезьяна  Знают все, что обезьяны Любят сладкие бананы, По деревьям ловко скачут И как малыши не плачут. Непрерывно корча рожи Всем зевакам и прохожим, Потому что все мартышки, Как девчонки и мальчишки, Непоседливые слишком! </vt:lpstr>
      <vt:lpstr>Леопард  По джунглям гуляет пятнистая киска Я к ней подходить не советую близко. У этой милашки в оранжевой шубке Огромные когти и острые зубки. </vt:lpstr>
      <vt:lpstr>Тигр  Даже маленький тигренок. Хоть собою он пригож, Это вовсе не котенок. Ты его рукой не трожь. Укусить он может крепко, Не успеешь убежать, Хоть тигренок все же детка. Но не стоит с ним играть. </vt:lpstr>
      <vt:lpstr>Слон   Мама-слон с слоненком сыном Вышла погулять равниной, И слоненок, чтоб не падать, Шел с слонихой-мамой рядом. Только мама быстро ходит, И малыш выход находит: Хоботком за хвостик мамы Он схватил за кончик самый, Завязал на узелочек, Вот проказник, слон-сыночек! Так и ходят, средь равнин Мама-слон и слоник-сын. </vt:lpstr>
      <vt:lpstr>    Бегемот  Бегемотик, бегемотик,  Ушки, маленький животик.  Вырастет  Большой живот —  Станет  Взрослым бегемот. </vt:lpstr>
      <vt:lpstr>      Зебра  Полосатые лошадки, Африканские лошадки, Хорошо играть вам в прятки На лугу среди травы! Разлинованы лошадки, Словно школьные тетрадки, Разрисованы лошадки От копыт до головы. </vt:lpstr>
      <vt:lpstr>Носорог  На носу большущий рог - Вес — почти две тонны, Проживает носорог В Африке, огромный. Он питается травой, И из грязи ванны, Принимает в сильный зной, Летом постоянно. </vt:lpstr>
      <vt:lpstr>Лев  Лев могуч, красив и гладок, Любит он во всём порядок. Лишь причёска подкачала – Льву одной расчёски мало.</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ЖИВОТНЫЕ</dc:title>
  <dc:creator>Дом</dc:creator>
  <cp:lastModifiedBy>Дом</cp:lastModifiedBy>
  <cp:revision>16</cp:revision>
  <dcterms:created xsi:type="dcterms:W3CDTF">2015-07-02T12:41:05Z</dcterms:created>
  <dcterms:modified xsi:type="dcterms:W3CDTF">2015-07-02T15:55:49Z</dcterms:modified>
</cp:coreProperties>
</file>