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6" r:id="rId12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1DCBA43-2090-4F54-8794-AFBEE31810BF}" type="datetimeFigureOut">
              <a:rPr lang="ru-RU" smtClean="0"/>
              <a:pPr/>
              <a:t>03.07.2015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EDA49A2-6A0C-495D-A391-D87933E1D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22499"/>
            <a:ext cx="7772400" cy="1287463"/>
          </a:xfrm>
        </p:spPr>
        <p:txBody>
          <a:bodyPr anchor="b"/>
          <a:lstStyle>
            <a:lvl1pPr algn="ctr">
              <a:defRPr sz="60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6016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407DD-B1AF-4999-8630-F32DBDA6F7A7}" type="datetimeFigureOut">
              <a:rPr lang="ru-RU"/>
              <a:pPr>
                <a:defRPr/>
              </a:pPr>
              <a:t>03.07.2015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0D526-5771-42AA-AE21-C9E5D4EB7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BE542-24F2-44D3-91EE-3CCC4BF7AD60}" type="datetimeFigureOut">
              <a:rPr lang="ru-RU"/>
              <a:pPr>
                <a:defRPr/>
              </a:pPr>
              <a:t>03.07.2015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33870-5B13-4CE9-B116-131357C64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2D661-2406-4606-BA82-F11328A34ACC}" type="datetimeFigureOut">
              <a:rPr lang="ru-RU"/>
              <a:pPr>
                <a:defRPr/>
              </a:pPr>
              <a:t>03.07.2015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8BE31-743C-44FE-854A-81818E1D6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A5FD0-B209-4746-B44B-B34915BB7BFA}" type="datetimeFigureOut">
              <a:rPr lang="ru-RU"/>
              <a:pPr>
                <a:defRPr/>
              </a:pPr>
              <a:t>03.07.2015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1DD92-A2ED-4DFF-A3A8-99C13C858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87A54-9C7A-4BEE-84C0-096634DD4985}" type="datetimeFigureOut">
              <a:rPr lang="ru-RU"/>
              <a:pPr>
                <a:defRPr/>
              </a:pPr>
              <a:t>03.07.2015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EE530-A4BB-4DA4-8725-6BD094C3F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8040A-724D-4660-916C-71B4BBB9B9BE}" type="datetimeFigureOut">
              <a:rPr lang="ru-RU"/>
              <a:pPr>
                <a:defRPr/>
              </a:pPr>
              <a:t>03.07.2015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691C6-F334-42C2-BF2D-4F9CC31C3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0A350-AE51-46B9-A50B-7A011EB8ADDD}" type="datetimeFigureOut">
              <a:rPr lang="ru-RU"/>
              <a:pPr>
                <a:defRPr/>
              </a:pPr>
              <a:t>03.07.2015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FE182-630D-460B-A88C-540FC4A88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6CBB1-20FF-4526-B537-EEE677864760}" type="datetimeFigureOut">
              <a:rPr lang="ru-RU"/>
              <a:pPr>
                <a:defRPr/>
              </a:pPr>
              <a:t>03.07.2015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D670F-6F96-45E4-98F4-0059582CA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6FD7B-F14D-4F47-A18B-9042FD297EC6}" type="datetimeFigureOut">
              <a:rPr lang="ru-RU"/>
              <a:pPr>
                <a:defRPr/>
              </a:pPr>
              <a:t>03.07.2015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7C50C-2DBB-41F6-AA2E-55E9144F3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46BED-6684-4FA4-8E0A-DAF80A1DE8D4}" type="datetimeFigureOut">
              <a:rPr lang="ru-RU"/>
              <a:pPr>
                <a:defRPr/>
              </a:pPr>
              <a:t>03.07.2015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86E88-0567-4D36-B9B7-5A79BA001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619E5-68EB-4C18-9F40-FF0FD460C59E}" type="datetimeFigureOut">
              <a:rPr lang="ru-RU"/>
              <a:pPr>
                <a:defRPr/>
              </a:pPr>
              <a:t>03.07.2015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0EE4F-F643-4B45-BA67-E5D1661E3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4622BB-EAD0-467C-8F0C-342A5A602C9F}" type="datetimeFigureOut">
              <a:rPr lang="ru-RU"/>
              <a:pPr>
                <a:defRPr/>
              </a:pPr>
              <a:t>03.07.2015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0AB9DD8E-842D-4991-B70C-3616485B1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0036" y="432262"/>
            <a:ext cx="7128164" cy="121365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7030A0"/>
                </a:solidFill>
                <a:latin typeface="a_Albionic" pitchFamily="34" charset="-52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a_Albionic" pitchFamily="34" charset="-52"/>
              </a:rPr>
            </a:br>
            <a:r>
              <a:rPr lang="ru-RU" sz="3100" dirty="0" smtClean="0">
                <a:solidFill>
                  <a:srgbClr val="7030A0"/>
                </a:solidFill>
                <a:latin typeface="a_Albionic" pitchFamily="34" charset="-52"/>
              </a:rPr>
              <a:t>Взаимодейсвие семьи с дошкольным образовательным учреждением.</a:t>
            </a: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5000625"/>
            <a:ext cx="7053263" cy="5762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5" name="Рисунок 4" descr="semya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4068" y="1762297"/>
            <a:ext cx="6350928" cy="4763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49383" y="3557847"/>
            <a:ext cx="3042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</a:t>
            </a:r>
          </a:p>
          <a:p>
            <a:r>
              <a:rPr lang="ru-RU" dirty="0" smtClean="0"/>
              <a:t>воспитатель Корнева Ю.А.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73732" y="6450676"/>
            <a:ext cx="239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01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113" t="15320" r="57706" b="64352"/>
          <a:stretch>
            <a:fillRect/>
          </a:stretch>
        </p:blipFill>
        <p:spPr bwMode="auto">
          <a:xfrm>
            <a:off x="848498" y="576102"/>
            <a:ext cx="3682312" cy="40370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001.jpg"/>
          <p:cNvPicPr>
            <a:picLocks noChangeAspect="1"/>
          </p:cNvPicPr>
          <p:nvPr/>
        </p:nvPicPr>
        <p:blipFill>
          <a:blip r:embed="rId3" cstate="print"/>
          <a:srcRect l="38270" t="49249" r="14645" b="17623"/>
          <a:stretch>
            <a:fillRect/>
          </a:stretch>
        </p:blipFill>
        <p:spPr>
          <a:xfrm>
            <a:off x="4695568" y="2482991"/>
            <a:ext cx="3929448" cy="38024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712043" y="716692"/>
            <a:ext cx="37564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Предложить ребёнку подобрать ключ к каждому замку. Игра способствует развитию логического мышления.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363" y="4843849"/>
            <a:ext cx="3871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Предложить из частей собрать квадрат. Игра развивает внимание, мышление, зпкрепляет знания детей о форме и цвете.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8126489_7.jpg"/>
          <p:cNvPicPr>
            <a:picLocks noChangeAspect="1"/>
          </p:cNvPicPr>
          <p:nvPr/>
        </p:nvPicPr>
        <p:blipFill>
          <a:blip r:embed="rId2" cstate="print"/>
          <a:srcRect l="24926" t="12054" r="2214" b="3526"/>
          <a:stretch>
            <a:fillRect/>
          </a:stretch>
        </p:blipFill>
        <p:spPr>
          <a:xfrm rot="693516">
            <a:off x="7024795" y="313533"/>
            <a:ext cx="1779373" cy="21742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676" y="1219200"/>
            <a:ext cx="6236043" cy="471488"/>
          </a:xfrm>
        </p:spPr>
        <p:txBody>
          <a:bodyPr/>
          <a:lstStyle/>
          <a:p>
            <a:r>
              <a:rPr lang="ru-RU" sz="4000" dirty="0" smtClean="0">
                <a:solidFill>
                  <a:srgbClr val="7030A0"/>
                </a:solidFill>
                <a:latin typeface="a_Albionic" pitchFamily="34" charset="-52"/>
              </a:rPr>
              <a:t>Пожелание родителям</a:t>
            </a:r>
            <a:endParaRPr lang="ru-RU" sz="4000" dirty="0">
              <a:solidFill>
                <a:srgbClr val="7030A0"/>
              </a:solidFill>
              <a:latin typeface="a_Albionic" pitchFamily="34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265405"/>
            <a:ext cx="7886700" cy="3911557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игровой форме ребёнку легче усваивать знания из области математики.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Используйте время общения с ребёнком в повседневной жизни всегда ИНТЕРЕСНО и с ПОЛЬЗОЙ!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54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4000" dirty="0">
              <a:solidFill>
                <a:srgbClr val="7030A0"/>
              </a:solidFill>
              <a:latin typeface="a_Albionic" pitchFamily="34" charset="-52"/>
            </a:endParaRPr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1457325" y="519113"/>
            <a:ext cx="7058025" cy="20510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– это источник, который питает человека с рождения, знакомит его с окружающим миром, даёт ребёнку первые знания и умения.</a:t>
            </a:r>
          </a:p>
        </p:txBody>
      </p:sp>
      <p:pic>
        <p:nvPicPr>
          <p:cNvPr id="14339" name="Рисунок 3" descr="semja-542x407.jpg"/>
          <p:cNvPicPr>
            <a:picLocks noChangeAspect="1"/>
          </p:cNvPicPr>
          <p:nvPr/>
        </p:nvPicPr>
        <p:blipFill>
          <a:blip r:embed="rId2" cstate="print"/>
          <a:srcRect t="5222" b="9138"/>
          <a:stretch>
            <a:fillRect/>
          </a:stretch>
        </p:blipFill>
        <p:spPr bwMode="auto">
          <a:xfrm rot="-359260">
            <a:off x="766763" y="2159000"/>
            <a:ext cx="6532562" cy="420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5dHYytsQCmdZQd9HVyN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3858" r="11144"/>
          <a:stretch>
            <a:fillRect/>
          </a:stretch>
        </p:blipFill>
        <p:spPr>
          <a:xfrm>
            <a:off x="3056238" y="3995352"/>
            <a:ext cx="2871140" cy="25677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839788" y="1136650"/>
            <a:ext cx="7675562" cy="335280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Задача ребёнка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– познать новое, открыть самого себя (что я могу, что умею, на что я способен и т.д.)</a:t>
            </a:r>
          </a:p>
          <a:p>
            <a:pPr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Задача семьи и воспитателя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– помочь ребёнку в этом нелёгком  деле.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внобедренный треугольник 10"/>
          <p:cNvSpPr/>
          <p:nvPr/>
        </p:nvSpPr>
        <p:spPr>
          <a:xfrm>
            <a:off x="840217" y="1309816"/>
            <a:ext cx="6862161" cy="3904178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725" y="198438"/>
            <a:ext cx="7032625" cy="765175"/>
          </a:xfrm>
        </p:spPr>
        <p:txBody>
          <a:bodyPr/>
          <a:lstStyle/>
          <a:p>
            <a:pPr eaLnBrk="1" hangingPunct="1">
              <a:defRPr/>
            </a:pPr>
            <a:endParaRPr lang="ru-RU" sz="2800" dirty="0">
              <a:solidFill>
                <a:srgbClr val="7030A0"/>
              </a:solidFill>
              <a:latin typeface="a_Albionic" pitchFamily="34" charset="-52"/>
            </a:endParaRPr>
          </a:p>
        </p:txBody>
      </p:sp>
      <p:pic>
        <p:nvPicPr>
          <p:cNvPr id="16387" name="Содержимое 3" descr="139274_html_bfd37d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318" t="17564" r="6549"/>
          <a:stretch>
            <a:fillRect/>
          </a:stretch>
        </p:blipFill>
        <p:spPr>
          <a:xfrm>
            <a:off x="3196452" y="2196070"/>
            <a:ext cx="2208213" cy="2957513"/>
          </a:xfrm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3286125" y="452438"/>
            <a:ext cx="20843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Ребёнок</a:t>
            </a: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930876" y="2907957"/>
            <a:ext cx="18040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</a:p>
        </p:txBody>
      </p:sp>
      <p:sp>
        <p:nvSpPr>
          <p:cNvPr id="16390" name="Прямоугольник 7"/>
          <p:cNvSpPr>
            <a:spLocks noChangeArrowheads="1"/>
          </p:cNvSpPr>
          <p:nvPr/>
        </p:nvSpPr>
        <p:spPr bwMode="auto">
          <a:xfrm>
            <a:off x="6458465" y="3204520"/>
            <a:ext cx="25378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</a:t>
            </a:r>
          </a:p>
        </p:txBody>
      </p:sp>
      <p:sp>
        <p:nvSpPr>
          <p:cNvPr id="21" name="Выгнутая вниз стрелка 20"/>
          <p:cNvSpPr/>
          <p:nvPr/>
        </p:nvSpPr>
        <p:spPr>
          <a:xfrm rot="7753041">
            <a:off x="1412356" y="1609179"/>
            <a:ext cx="1743529" cy="79067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низ стрелка 21"/>
          <p:cNvSpPr/>
          <p:nvPr/>
        </p:nvSpPr>
        <p:spPr>
          <a:xfrm rot="13429808">
            <a:off x="5197641" y="1259070"/>
            <a:ext cx="1743529" cy="79067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низ стрелка 22"/>
          <p:cNvSpPr/>
          <p:nvPr/>
        </p:nvSpPr>
        <p:spPr>
          <a:xfrm rot="3087684">
            <a:off x="5378875" y="2165233"/>
            <a:ext cx="1743529" cy="79067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низ стрелка 23"/>
          <p:cNvSpPr/>
          <p:nvPr/>
        </p:nvSpPr>
        <p:spPr>
          <a:xfrm rot="18253106">
            <a:off x="2264971" y="1399117"/>
            <a:ext cx="1743529" cy="79067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низ стрелка 24"/>
          <p:cNvSpPr/>
          <p:nvPr/>
        </p:nvSpPr>
        <p:spPr>
          <a:xfrm>
            <a:off x="2054908" y="4374292"/>
            <a:ext cx="6232358" cy="155135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Выгнутая вправо стрелка 25"/>
          <p:cNvSpPr/>
          <p:nvPr/>
        </p:nvSpPr>
        <p:spPr>
          <a:xfrm rot="5400000">
            <a:off x="2886474" y="2023278"/>
            <a:ext cx="1855291" cy="612895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5146" y="365125"/>
            <a:ext cx="7090204" cy="11588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7030A0"/>
                </a:solidFill>
                <a:latin typeface="a_Albionic" pitchFamily="34" charset="-52"/>
              </a:rPr>
              <a:t>Развитие элементарных математических способностей у детей дошкольного возраста через дидактические игры.</a:t>
            </a:r>
            <a:endParaRPr lang="ru-RU" sz="2400" dirty="0">
              <a:solidFill>
                <a:srgbClr val="7030A0"/>
              </a:solidFill>
              <a:latin typeface="a_Albionic" pitchFamily="34" charset="-52"/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69900" y="1736725"/>
            <a:ext cx="8188325" cy="38814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Математическое развитие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– значимый   компонент в формировании «картины мира» ребёнка. Оно состоит из представлений о пространстве:                                                                               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форме, времени, количестве, а также их свойствах и отношениях. 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	Под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математическим развитием дошкольников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понимаются качественные изменения в познавательной деятельности ребёнка, которые происходят в результате формирования элементарных математических представлений и связанных с ними логических операций.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Формированию у ребёнка математических представлений способствует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использование разнообразных дидактических игр.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 descr="0604_1285671914-lar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0213" y="114300"/>
            <a:ext cx="2198687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876" y="296563"/>
            <a:ext cx="6351373" cy="109563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7030A0"/>
                </a:solidFill>
                <a:latin typeface="a_Albionic" pitchFamily="34" charset="-52"/>
              </a:rPr>
              <a:t>Что такое                     дидактическая игра</a:t>
            </a:r>
            <a:r>
              <a:rPr lang="ru-RU" sz="4000" dirty="0" smtClean="0">
                <a:solidFill>
                  <a:srgbClr val="7030A0"/>
                </a:solidFill>
                <a:latin typeface="a_Albionic" pitchFamily="34" charset="-52"/>
              </a:rPr>
              <a:t>?</a:t>
            </a:r>
            <a:endParaRPr lang="ru-RU" sz="4000" dirty="0">
              <a:solidFill>
                <a:srgbClr val="7030A0"/>
              </a:solidFill>
              <a:latin typeface="a_Albionic" pitchFamily="34" charset="-52"/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628650" y="2084388"/>
            <a:ext cx="7886700" cy="37973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  Дидактическая игра 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– это целенаправленная творческая деятельность, в процессе которой обучаемые глубже и ярче постигают явления окружающей действительности и познают мир.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389" y="365125"/>
            <a:ext cx="7254960" cy="13255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7030A0"/>
                </a:solidFill>
                <a:latin typeface="a_Albionic" pitchFamily="34" charset="-52"/>
              </a:rPr>
              <a:t>Значение дидактической игры.</a:t>
            </a:r>
            <a:endParaRPr lang="ru-RU" sz="4000" dirty="0">
              <a:solidFill>
                <a:srgbClr val="7030A0"/>
              </a:solidFill>
              <a:latin typeface="a_Albionic" pitchFamily="34" charset="-52"/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085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Выигрыш в дидактической игре зависит от того, насколько ребёнок овладел знаниями и умениями, которые диктуются её обучающей задачей. 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Это побуждает ребёнка быть: внимательным, запоминать, сравнивать, классифицировать. Она помогает ребёнку чему-то научиться или закрепить свои знания в лёгкой, непринуждённой форме. 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Дидактическая игра стимулирует общение, поскольку в процессе проведения этих игр взаимоотношения между детьми, ребёнком и родителем, ребёнком и воспитателем начинают носить более непринуждённый и эмоциональный характер.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4" descr="b_1243696254524.jpg"/>
          <p:cNvPicPr>
            <a:picLocks noChangeAspect="1"/>
          </p:cNvPicPr>
          <p:nvPr/>
        </p:nvPicPr>
        <p:blipFill>
          <a:blip r:embed="rId2" cstate="print"/>
          <a:srcRect l="8080" t="6715" r="8282" b="6799"/>
          <a:stretch>
            <a:fillRect/>
          </a:stretch>
        </p:blipFill>
        <p:spPr bwMode="auto">
          <a:xfrm>
            <a:off x="6269038" y="177800"/>
            <a:ext cx="2751137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9988" y="659027"/>
            <a:ext cx="4431957" cy="1031661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7030A0"/>
                </a:solidFill>
                <a:latin typeface="a_Albionic" pitchFamily="34" charset="-52"/>
              </a:rPr>
              <a:t>Это важно.</a:t>
            </a:r>
            <a:endParaRPr lang="ru-RU" sz="4000" dirty="0">
              <a:solidFill>
                <a:srgbClr val="7030A0"/>
              </a:solidFill>
              <a:latin typeface="a_Albionic" pitchFamily="34" charset="-52"/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628650" y="1960563"/>
            <a:ext cx="7886700" cy="4216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Одной из наиболее важных задач воспитателя и родителей – развивать у ребёнка интерес к математике в дошкольном возрасте. Приобщение к этому предмету в игровой и занимательной форме поможет ребёнку в дальнейшем быстрее и легче усваивать школьную программу.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5762" y="115330"/>
            <a:ext cx="7040776" cy="1575359"/>
          </a:xfrm>
        </p:spPr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  <a:latin typeface="a_Albionic" pitchFamily="34" charset="-52"/>
              </a:rPr>
              <a:t>Примеры дидактических игр по математическому развитию.</a:t>
            </a:r>
            <a:endParaRPr lang="ru-RU" sz="3600" dirty="0">
              <a:solidFill>
                <a:srgbClr val="7030A0"/>
              </a:solidFill>
              <a:latin typeface="a_Albionic" pitchFamily="34" charset="-52"/>
            </a:endParaRPr>
          </a:p>
        </p:txBody>
      </p:sp>
      <p:pic>
        <p:nvPicPr>
          <p:cNvPr id="4" name="Содержимое 3" descr="001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025" t="66713" r="52807" b="10988"/>
          <a:stretch>
            <a:fillRect/>
          </a:stretch>
        </p:blipFill>
        <p:spPr>
          <a:xfrm>
            <a:off x="4827368" y="3271039"/>
            <a:ext cx="3707031" cy="33274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3" descr="001 (2).jpg"/>
          <p:cNvPicPr>
            <a:picLocks noChangeAspect="1"/>
          </p:cNvPicPr>
          <p:nvPr/>
        </p:nvPicPr>
        <p:blipFill>
          <a:blip r:embed="rId2" cstate="print"/>
          <a:srcRect l="59359" t="39546" r="5083" b="39017"/>
          <a:stretch>
            <a:fillRect/>
          </a:stretch>
        </p:blipFill>
        <p:spPr bwMode="auto">
          <a:xfrm>
            <a:off x="560174" y="1862319"/>
            <a:ext cx="3764692" cy="31215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184822" y="1837038"/>
            <a:ext cx="4753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Предложить ребёнку найти каждой рукавичке пару. Эта игра учит сравнивать рукавички по расположению геометрических фигур (узор), закрепляет умение различать геометрические фигуры по форме и цвету.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124" y="4983892"/>
            <a:ext cx="38553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Предложить ребёнку найти подходящую заплатку. Игра помогает систематизировать знания детей о геометрических фигурах. Учит видеть закономерность расположения фигур. Развивает внимание.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1416907"/>
            <a:ext cx="617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ДИДАКТИЧЕСКИЕ ИГРЫ В МОЕЙ ПРАКТИКЕ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</TotalTime>
  <Words>407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Взаимодейсвие семьи с дошкольным образовательным учреждением.</vt:lpstr>
      <vt:lpstr>Слайд 2</vt:lpstr>
      <vt:lpstr>Слайд 3</vt:lpstr>
      <vt:lpstr>Слайд 4</vt:lpstr>
      <vt:lpstr>Развитие элементарных математических способностей у детей дошкольного возраста через дидактические игры.</vt:lpstr>
      <vt:lpstr>Что такое                     дидактическая игра?</vt:lpstr>
      <vt:lpstr>Значение дидактической игры.</vt:lpstr>
      <vt:lpstr>Это важно.</vt:lpstr>
      <vt:lpstr>Примеры дидактических игр по математическому развитию.</vt:lpstr>
      <vt:lpstr>Слайд 10</vt:lpstr>
      <vt:lpstr>Пожелание родителям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1</cp:lastModifiedBy>
  <cp:revision>44</cp:revision>
  <dcterms:created xsi:type="dcterms:W3CDTF">2014-10-24T12:18:27Z</dcterms:created>
  <dcterms:modified xsi:type="dcterms:W3CDTF">2015-07-03T05:21:30Z</dcterms:modified>
</cp:coreProperties>
</file>