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8" r:id="rId3"/>
    <p:sldId id="260" r:id="rId4"/>
    <p:sldId id="261" r:id="rId5"/>
    <p:sldId id="263" r:id="rId6"/>
    <p:sldId id="265" r:id="rId7"/>
    <p:sldId id="276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DF5CFD-7949-4026-9EA6-F46CF67F4313}" type="datetimeFigureOut">
              <a:rPr lang="uk-UA" smtClean="0"/>
              <a:t>31.05.2015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D90B23-F2E5-4252-961F-4C37E91D7AF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4391038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BD342047-A491-4109-8852-2F07821650EC}" type="slidenum">
              <a:rPr lang="ru-RU" altLang="uk-UA" smtClean="0"/>
              <a:pPr eaLnBrk="1" hangingPunct="1">
                <a:spcBef>
                  <a:spcPct val="0"/>
                </a:spcBef>
              </a:pPr>
              <a:t>5</a:t>
            </a:fld>
            <a:endParaRPr lang="ru-RU" altLang="uk-UA" smtClean="0"/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uk-UA" altLang="uk-UA" smtClean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t>31.05.2015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t>31.05.2015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t>31.05.2015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Пользовательский маке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31.05.2015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t>31.05.2015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t>31.05.2015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t>31.05.2015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t>31.05.2015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t>31.05.2015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t>31.05.2015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t>31.05.2015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t>31.05.2015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5DFA28-87F8-40C8-9560-6BEF5C9E4EF3}" type="datetimeFigureOut">
              <a:rPr lang="ru-RU" smtClean="0"/>
              <a:t>31.05.2015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04F74E-87E3-4B59-9E87-2E297F912FF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2459623" y="2780928"/>
            <a:ext cx="6120680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ru-RU" sz="6000" b="1" dirty="0">
                <a:solidFill>
                  <a:srgbClr val="FF0000"/>
                </a:solidFill>
              </a:rPr>
              <a:t>Отношения </a:t>
            </a:r>
          </a:p>
          <a:p>
            <a:pPr algn="ctr"/>
            <a:r>
              <a:rPr lang="ru-RU" sz="6000" b="1" dirty="0">
                <a:solidFill>
                  <a:srgbClr val="FF0000"/>
                </a:solidFill>
              </a:rPr>
              <a:t>и пропорции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367115" y="141277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solidFill>
                  <a:srgbClr val="002060"/>
                </a:solidFill>
              </a:rPr>
              <a:t>Обобщающий урок по теме: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Bee06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144000" y="2924175"/>
            <a:ext cx="1081088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571472" y="500042"/>
            <a:ext cx="800105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uk-UA" sz="3600" b="1" dirty="0" smtClean="0">
                <a:solidFill>
                  <a:srgbClr val="FF0000"/>
                </a:solidFill>
                <a:latin typeface="Times New Roman" pitchFamily="18" charset="0"/>
              </a:rPr>
              <a:t>Задача 1</a:t>
            </a:r>
          </a:p>
          <a:p>
            <a:pPr algn="ctr"/>
            <a:r>
              <a:rPr lang="ru-RU" altLang="uk-UA" sz="3600" b="1" dirty="0" smtClean="0">
                <a:solidFill>
                  <a:srgbClr val="663300"/>
                </a:solidFill>
                <a:latin typeface="Times New Roman" pitchFamily="18" charset="0"/>
              </a:rPr>
              <a:t>Какую часть составляет «рост» шмеля от роста князя </a:t>
            </a:r>
            <a:r>
              <a:rPr lang="ru-RU" altLang="uk-UA" sz="3600" b="1" dirty="0" err="1" smtClean="0">
                <a:solidFill>
                  <a:srgbClr val="663300"/>
                </a:solidFill>
                <a:latin typeface="Times New Roman" pitchFamily="18" charset="0"/>
              </a:rPr>
              <a:t>Гвидона</a:t>
            </a:r>
            <a:r>
              <a:rPr lang="ru-RU" altLang="uk-UA" sz="3600" b="1" dirty="0" smtClean="0">
                <a:solidFill>
                  <a:srgbClr val="663300"/>
                </a:solidFill>
                <a:latin typeface="Times New Roman" pitchFamily="18" charset="0"/>
              </a:rPr>
              <a:t>, если его первоначальный рост 190 см,</a:t>
            </a:r>
          </a:p>
          <a:p>
            <a:pPr algn="ctr"/>
            <a:r>
              <a:rPr lang="ru-RU" altLang="uk-UA" sz="3600" b="1" dirty="0" smtClean="0">
                <a:solidFill>
                  <a:srgbClr val="663300"/>
                </a:solidFill>
                <a:latin typeface="Times New Roman" pitchFamily="18" charset="0"/>
              </a:rPr>
              <a:t>а после превращения в шмеля – </a:t>
            </a:r>
          </a:p>
          <a:p>
            <a:pPr algn="ctr"/>
            <a:r>
              <a:rPr lang="ru-RU" altLang="uk-UA" sz="3600" b="1" dirty="0" smtClean="0">
                <a:solidFill>
                  <a:srgbClr val="663300"/>
                </a:solidFill>
                <a:latin typeface="Times New Roman" pitchFamily="18" charset="0"/>
              </a:rPr>
              <a:t>19 мм?</a:t>
            </a:r>
            <a:endParaRPr lang="ru-RU" sz="3600" dirty="0"/>
          </a:p>
        </p:txBody>
      </p:sp>
      <p:pic>
        <p:nvPicPr>
          <p:cNvPr id="13" name="Рисунок 12" descr="saltan0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3314412"/>
            <a:ext cx="2500314" cy="3333752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995936" y="4437112"/>
            <a:ext cx="2736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Ответ: 1/100</a:t>
            </a:r>
            <a:endParaRPr lang="uk-UA" sz="32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8519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3.7037E-7 C -0.06597 -0.00208 -0.13906 0.01597 -0.17778 0.00718 C -0.2165 -0.00116 -0.22275 -0.02431 -0.23195 -0.05162 C -0.24115 -0.07824 -0.22674 -0.11458 -0.23334 -0.15417 C -0.23993 -0.19352 -0.23525 -0.25694 -0.27188 -0.2875 C -0.30851 -0.31829 -0.40156 -0.3088 -0.4533 -0.33704 C -0.50504 -0.36574 -0.53525 -0.4456 -0.58195 -0.45857 C -0.62865 -0.47153 -0.6908 -0.41921 -0.73334 -0.41482 C -0.77587 -0.41065 -0.79931 -0.43357 -0.83768 -0.43194 C -0.87604 -0.43056 -0.97049 -0.45671 -0.96337 -0.40532 C -0.95625 -0.35394 -0.85903 -0.19236 -0.79479 -0.12384 C -0.73056 -0.05463 -0.67674 -0.02801 -0.57761 0.00787 C -0.47847 0.04375 -0.25243 0.04699 -0.20052 0.09167 C -0.14861 0.13634 -0.25243 0.23819 -0.26615 0.27662 " pathEditMode="relative" rAng="0" ptsTypes="aaaaaaaaaaaaaa">
                                      <p:cBhvr>
                                        <p:cTn id="6" dur="30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524" y="-974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5920" y="-21751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Задача 2</a:t>
            </a:r>
            <a:endParaRPr lang="ru-RU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071546"/>
            <a:ext cx="8229600" cy="521497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Ветер по морю гуляет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 кораблик подгоняет;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Он бежит себе в волнах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На раздутых парусах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Мимо острова крутого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Мимо города большого;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Пушки с пристани палят,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Кораблю пристать велят.</a:t>
            </a:r>
          </a:p>
          <a:p>
            <a:pPr marL="0" indent="360000" algn="just">
              <a:spcBef>
                <a:spcPts val="0"/>
              </a:spcBef>
              <a:buNone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 какой скоростью нужно плыть кораблю, чтобы    	преодолеть путь от царства царя </a:t>
            </a:r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Салтана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до  		острова Буяна за 6 ч, если при скорости 56 км/ч он   		проходит это расстояние за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ч?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korabli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43372" y="1142984"/>
            <a:ext cx="4532148" cy="335758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653460" y="6165304"/>
            <a:ext cx="31507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Ответ: 28 км/ч</a:t>
            </a:r>
            <a:endParaRPr lang="uk-UA" sz="32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5414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500"/>
                            </p:stCondLst>
                            <p:childTnLst>
                              <p:par>
                                <p:cTn id="3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8500"/>
                            </p:stCondLst>
                            <p:childTnLst>
                              <p:par>
                                <p:cTn id="3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500"/>
                            </p:stCondLst>
                            <p:childTnLst>
                              <p:par>
                                <p:cTn id="4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2500"/>
                            </p:stCondLst>
                            <p:childTnLst>
                              <p:par>
                                <p:cTn id="5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4500"/>
                            </p:stCondLst>
                            <p:childTnLst>
                              <p:par>
                                <p:cTn id="5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-21735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Задача 3</a:t>
            </a:r>
            <a:endParaRPr 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286412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… Где-то есть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Ель в лесу, под елью белка;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Диво право не безделка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Белка песенки поет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Да орешки все грызет,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 орешки не простые,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Все скорлупки золотые,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Ядра чистый изумруд…</a:t>
            </a:r>
          </a:p>
          <a:p>
            <a:pPr marL="0" indent="360000" algn="just">
              <a:spcBef>
                <a:spcPts val="0"/>
              </a:spcBef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60000" algn="just">
              <a:spcBef>
                <a:spcPts val="0"/>
              </a:spcBef>
              <a:buNone/>
            </a:pP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За 2ч. белка разгрызла 40 орешков. Сколько   	орешков она разгрызет за 360 мин., если 	будет грызть орешки с той же скоростью?</a:t>
            </a:r>
            <a:endParaRPr lang="ru-RU" sz="28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cs1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14876" y="1357298"/>
            <a:ext cx="4349281" cy="328612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995936" y="6318446"/>
            <a:ext cx="35283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Ответ: 120 орехов</a:t>
            </a:r>
            <a:endParaRPr lang="uk-UA" sz="32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0337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90872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ЗОЛОТАЯ ПРОПОРЦИЯ ВОКРУГ НАС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dirty="0" smtClean="0"/>
              <a:t>просмотр видеоролика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2492896"/>
            <a:ext cx="6028722" cy="3757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673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73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Сообщение учеников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«Золотое сечение в природе»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536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941003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Домашнее задание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Выполнить по карточкам</a:t>
            </a:r>
          </a:p>
          <a:p>
            <a:pPr algn="ctr">
              <a:buNone/>
            </a:pP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579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64" name="Picture 4" descr="MCj0440410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15206" y="3063614"/>
            <a:ext cx="1928794" cy="1829925"/>
          </a:xfrm>
          <a:prstGeom prst="rect">
            <a:avLst/>
          </a:prstGeom>
          <a:noFill/>
        </p:spPr>
      </p:pic>
      <p:pic>
        <p:nvPicPr>
          <p:cNvPr id="143365" name="Picture 5" descr="MCj0440424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1028" y="1018685"/>
            <a:ext cx="2166101" cy="1785950"/>
          </a:xfrm>
          <a:prstGeom prst="rect">
            <a:avLst/>
          </a:prstGeom>
          <a:noFill/>
        </p:spPr>
      </p:pic>
      <p:pic>
        <p:nvPicPr>
          <p:cNvPr id="143366" name="Picture 6" descr="MCj0437789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57746" y="4893539"/>
            <a:ext cx="1886254" cy="1928826"/>
          </a:xfrm>
          <a:prstGeom prst="rect">
            <a:avLst/>
          </a:prstGeom>
          <a:noFill/>
        </p:spPr>
      </p:pic>
      <p:sp>
        <p:nvSpPr>
          <p:cNvPr id="143367" name="Rectangle 7"/>
          <p:cNvSpPr>
            <a:spLocks noGrp="1" noChangeArrowheads="1"/>
          </p:cNvSpPr>
          <p:nvPr>
            <p:ph type="title"/>
          </p:nvPr>
        </p:nvSpPr>
        <p:spPr>
          <a:xfrm>
            <a:off x="500034" y="0"/>
            <a:ext cx="8229600" cy="785794"/>
          </a:xfrm>
        </p:spPr>
        <p:txBody>
          <a:bodyPr>
            <a:normAutofit fontScale="90000"/>
          </a:bodyPr>
          <a:lstStyle/>
          <a:p>
            <a:r>
              <a:rPr lang="ru-RU" sz="5400" dirty="0">
                <a:solidFill>
                  <a:srgbClr val="000099"/>
                </a:solidFill>
                <a:latin typeface="Georgia" pitchFamily="18" charset="0"/>
              </a:rPr>
              <a:t>Вырази свое настроение</a:t>
            </a:r>
          </a:p>
        </p:txBody>
      </p:sp>
      <p:sp>
        <p:nvSpPr>
          <p:cNvPr id="143368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0" y="785794"/>
            <a:ext cx="7858148" cy="5572164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dirty="0">
                <a:solidFill>
                  <a:srgbClr val="00B050"/>
                </a:solidFill>
                <a:latin typeface="Verdana" pitchFamily="34" charset="0"/>
              </a:rPr>
              <a:t>Мне все понятно, у меня </a:t>
            </a:r>
            <a:r>
              <a:rPr lang="ru-RU" dirty="0" smtClean="0">
                <a:solidFill>
                  <a:srgbClr val="00B050"/>
                </a:solidFill>
                <a:latin typeface="Verdana" pitchFamily="34" charset="0"/>
              </a:rPr>
              <a:t>все получается</a:t>
            </a:r>
            <a:r>
              <a:rPr lang="ru-RU" dirty="0">
                <a:solidFill>
                  <a:srgbClr val="00B050"/>
                </a:solidFill>
                <a:latin typeface="Verdana" pitchFamily="34" charset="0"/>
              </a:rPr>
              <a:t>!</a:t>
            </a:r>
          </a:p>
          <a:p>
            <a:pPr marL="0" indent="0">
              <a:spcBef>
                <a:spcPts val="0"/>
              </a:spcBef>
            </a:pPr>
            <a:endParaRPr lang="ru-RU" dirty="0">
              <a:solidFill>
                <a:srgbClr val="FF0000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endParaRPr lang="ru-RU" dirty="0" smtClean="0">
              <a:solidFill>
                <a:schemeClr val="accent2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>
                <a:solidFill>
                  <a:srgbClr val="FFFF00"/>
                </a:solidFill>
                <a:latin typeface="Verdana" pitchFamily="34" charset="0"/>
              </a:rPr>
              <a:t>У </a:t>
            </a:r>
            <a:r>
              <a:rPr lang="ru-RU" dirty="0">
                <a:solidFill>
                  <a:srgbClr val="FFFF00"/>
                </a:solidFill>
                <a:latin typeface="Verdana" pitchFamily="34" charset="0"/>
              </a:rPr>
              <a:t>меня еще есть ошибки, но я стараюсь!</a:t>
            </a:r>
          </a:p>
          <a:p>
            <a:pPr marL="0" indent="0">
              <a:spcBef>
                <a:spcPts val="0"/>
              </a:spcBef>
              <a:buNone/>
            </a:pPr>
            <a:endParaRPr lang="ru-RU" dirty="0" smtClean="0">
              <a:solidFill>
                <a:schemeClr val="accent2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endParaRPr lang="ru-RU" dirty="0">
              <a:solidFill>
                <a:schemeClr val="accent2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>
                <a:solidFill>
                  <a:srgbClr val="FF0000"/>
                </a:solidFill>
                <a:latin typeface="Verdana" pitchFamily="34" charset="0"/>
              </a:rPr>
              <a:t>         Я </a:t>
            </a:r>
            <a:r>
              <a:rPr lang="ru-RU" dirty="0">
                <a:solidFill>
                  <a:srgbClr val="FF0000"/>
                </a:solidFill>
                <a:latin typeface="Verdana" pitchFamily="34" charset="0"/>
              </a:rPr>
              <a:t>ничего не </a:t>
            </a:r>
            <a:r>
              <a:rPr lang="ru-RU" dirty="0" smtClean="0">
                <a:solidFill>
                  <a:srgbClr val="FF0000"/>
                </a:solidFill>
                <a:latin typeface="Verdana" pitchFamily="34" charset="0"/>
              </a:rPr>
              <a:t>понимаю, у </a:t>
            </a:r>
            <a:r>
              <a:rPr lang="ru-RU" dirty="0">
                <a:solidFill>
                  <a:srgbClr val="FF0000"/>
                </a:solidFill>
                <a:latin typeface="Verdana" pitchFamily="34" charset="0"/>
              </a:rPr>
              <a:t>меня ничего </a:t>
            </a:r>
            <a:r>
              <a:rPr lang="ru-RU" dirty="0" smtClean="0">
                <a:solidFill>
                  <a:srgbClr val="FF0000"/>
                </a:solidFill>
                <a:latin typeface="Verdana" pitchFamily="34" charset="0"/>
              </a:rPr>
              <a:t>не получается</a:t>
            </a:r>
            <a:r>
              <a:rPr lang="ru-RU" dirty="0">
                <a:solidFill>
                  <a:srgbClr val="FF0000"/>
                </a:solidFill>
                <a:latin typeface="Verdana" pitchFamily="34" charset="0"/>
              </a:rPr>
              <a:t>!</a:t>
            </a:r>
          </a:p>
        </p:txBody>
      </p:sp>
      <p:sp>
        <p:nvSpPr>
          <p:cNvPr id="7" name="AutoShape 6"/>
          <p:cNvSpPr>
            <a:spLocks noChangeArrowheads="1"/>
          </p:cNvSpPr>
          <p:nvPr/>
        </p:nvSpPr>
        <p:spPr bwMode="auto">
          <a:xfrm>
            <a:off x="5286380" y="1285860"/>
            <a:ext cx="1500198" cy="1512887"/>
          </a:xfrm>
          <a:prstGeom prst="smileyFace">
            <a:avLst>
              <a:gd name="adj" fmla="val 4653"/>
            </a:avLst>
          </a:prstGeom>
          <a:solidFill>
            <a:srgbClr val="00B05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" name="AutoShape 8"/>
          <p:cNvSpPr>
            <a:spLocks noChangeArrowheads="1"/>
          </p:cNvSpPr>
          <p:nvPr/>
        </p:nvSpPr>
        <p:spPr bwMode="auto">
          <a:xfrm>
            <a:off x="5214942" y="3214686"/>
            <a:ext cx="1584325" cy="1584325"/>
          </a:xfrm>
          <a:prstGeom prst="smileyFace">
            <a:avLst>
              <a:gd name="adj" fmla="val 296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" name="AutoShape 7"/>
          <p:cNvSpPr>
            <a:spLocks noChangeArrowheads="1"/>
          </p:cNvSpPr>
          <p:nvPr/>
        </p:nvSpPr>
        <p:spPr bwMode="auto">
          <a:xfrm>
            <a:off x="5286380" y="5273675"/>
            <a:ext cx="1584325" cy="1584325"/>
          </a:xfrm>
          <a:prstGeom prst="smileyFace">
            <a:avLst>
              <a:gd name="adj" fmla="val -4653"/>
            </a:avLst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1818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27584" y="908720"/>
            <a:ext cx="7715304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 sz="3600" dirty="0" err="1">
                <a:solidFill>
                  <a:srgbClr val="7030A0"/>
                </a:solidFill>
              </a:rPr>
              <a:t>Ничто</a:t>
            </a:r>
            <a:r>
              <a:rPr lang="uk-UA" sz="3600" dirty="0">
                <a:solidFill>
                  <a:srgbClr val="7030A0"/>
                </a:solidFill>
              </a:rPr>
              <a:t> не </a:t>
            </a:r>
            <a:r>
              <a:rPr lang="uk-UA" sz="3600" dirty="0" err="1" smtClean="0">
                <a:solidFill>
                  <a:srgbClr val="7030A0"/>
                </a:solidFill>
              </a:rPr>
              <a:t>нравится</a:t>
            </a:r>
            <a:r>
              <a:rPr lang="uk-UA" sz="3600" dirty="0" smtClean="0">
                <a:solidFill>
                  <a:srgbClr val="7030A0"/>
                </a:solidFill>
              </a:rPr>
              <a:t>, </a:t>
            </a:r>
            <a:r>
              <a:rPr lang="uk-UA" sz="3600" dirty="0" err="1">
                <a:solidFill>
                  <a:srgbClr val="7030A0"/>
                </a:solidFill>
              </a:rPr>
              <a:t>кроме</a:t>
            </a:r>
            <a:r>
              <a:rPr lang="uk-UA" sz="3600" dirty="0">
                <a:solidFill>
                  <a:srgbClr val="7030A0"/>
                </a:solidFill>
              </a:rPr>
              <a:t> </a:t>
            </a:r>
            <a:r>
              <a:rPr lang="uk-UA" sz="3600" dirty="0" err="1">
                <a:solidFill>
                  <a:srgbClr val="7030A0"/>
                </a:solidFill>
              </a:rPr>
              <a:t>красоты</a:t>
            </a:r>
            <a:r>
              <a:rPr lang="uk-UA" sz="3600" dirty="0">
                <a:solidFill>
                  <a:srgbClr val="7030A0"/>
                </a:solidFill>
              </a:rPr>
              <a:t> ,</a:t>
            </a:r>
            <a:endParaRPr lang="ru-RU" sz="3600" dirty="0">
              <a:solidFill>
                <a:srgbClr val="7030A0"/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uk-UA" sz="3600" dirty="0" smtClean="0">
                <a:solidFill>
                  <a:srgbClr val="7030A0"/>
                </a:solidFill>
              </a:rPr>
              <a:t>В </a:t>
            </a:r>
            <a:r>
              <a:rPr lang="uk-UA" sz="3600" dirty="0" err="1">
                <a:solidFill>
                  <a:srgbClr val="7030A0"/>
                </a:solidFill>
              </a:rPr>
              <a:t>красоте</a:t>
            </a:r>
            <a:r>
              <a:rPr lang="uk-UA" sz="3600" dirty="0">
                <a:solidFill>
                  <a:srgbClr val="7030A0"/>
                </a:solidFill>
              </a:rPr>
              <a:t> - </a:t>
            </a:r>
            <a:r>
              <a:rPr lang="uk-UA" sz="3600" dirty="0" err="1">
                <a:solidFill>
                  <a:srgbClr val="7030A0"/>
                </a:solidFill>
              </a:rPr>
              <a:t>ничто</a:t>
            </a:r>
            <a:r>
              <a:rPr lang="uk-UA" sz="3600" dirty="0">
                <a:solidFill>
                  <a:srgbClr val="7030A0"/>
                </a:solidFill>
              </a:rPr>
              <a:t>,</a:t>
            </a:r>
            <a:r>
              <a:rPr lang="uk-UA" sz="3600" dirty="0" err="1">
                <a:solidFill>
                  <a:srgbClr val="7030A0"/>
                </a:solidFill>
              </a:rPr>
              <a:t>кроме</a:t>
            </a:r>
            <a:r>
              <a:rPr lang="uk-UA" sz="3600" dirty="0">
                <a:solidFill>
                  <a:srgbClr val="7030A0"/>
                </a:solidFill>
              </a:rPr>
              <a:t> форм,</a:t>
            </a:r>
            <a:endParaRPr lang="ru-RU" sz="3600" dirty="0">
              <a:solidFill>
                <a:srgbClr val="7030A0"/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uk-UA" sz="3600" dirty="0" smtClean="0">
                <a:solidFill>
                  <a:srgbClr val="7030A0"/>
                </a:solidFill>
              </a:rPr>
              <a:t>В </a:t>
            </a:r>
            <a:r>
              <a:rPr lang="uk-UA" sz="3600" dirty="0">
                <a:solidFill>
                  <a:srgbClr val="7030A0"/>
                </a:solidFill>
              </a:rPr>
              <a:t>формах - </a:t>
            </a:r>
            <a:r>
              <a:rPr lang="uk-UA" sz="3600" dirty="0" err="1" smtClean="0">
                <a:solidFill>
                  <a:srgbClr val="7030A0"/>
                </a:solidFill>
              </a:rPr>
              <a:t>ничто</a:t>
            </a:r>
            <a:r>
              <a:rPr lang="uk-UA" sz="3600" dirty="0" smtClean="0">
                <a:solidFill>
                  <a:srgbClr val="7030A0"/>
                </a:solidFill>
              </a:rPr>
              <a:t>, </a:t>
            </a:r>
            <a:r>
              <a:rPr lang="uk-UA" sz="3600" dirty="0" err="1">
                <a:solidFill>
                  <a:srgbClr val="7030A0"/>
                </a:solidFill>
              </a:rPr>
              <a:t>кроме</a:t>
            </a:r>
            <a:r>
              <a:rPr lang="uk-UA" sz="3600" dirty="0">
                <a:solidFill>
                  <a:srgbClr val="7030A0"/>
                </a:solidFill>
              </a:rPr>
              <a:t> </a:t>
            </a:r>
            <a:r>
              <a:rPr lang="uk-UA" sz="3600" dirty="0" err="1">
                <a:solidFill>
                  <a:srgbClr val="7030A0"/>
                </a:solidFill>
              </a:rPr>
              <a:t>пропорции</a:t>
            </a:r>
            <a:r>
              <a:rPr lang="uk-UA" sz="3600" dirty="0">
                <a:solidFill>
                  <a:srgbClr val="7030A0"/>
                </a:solidFill>
              </a:rPr>
              <a:t> </a:t>
            </a:r>
            <a:r>
              <a:rPr lang="uk-UA" sz="3600" dirty="0" smtClean="0">
                <a:solidFill>
                  <a:srgbClr val="7030A0"/>
                </a:solidFill>
              </a:rPr>
              <a:t>,</a:t>
            </a:r>
            <a:endParaRPr lang="ru-RU" sz="3600" dirty="0" smtClean="0">
              <a:solidFill>
                <a:srgbClr val="7030A0"/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uk-UA" sz="3600" dirty="0" smtClean="0">
                <a:solidFill>
                  <a:srgbClr val="7030A0"/>
                </a:solidFill>
              </a:rPr>
              <a:t>В </a:t>
            </a:r>
            <a:r>
              <a:rPr lang="uk-UA" sz="3600" dirty="0" err="1">
                <a:solidFill>
                  <a:srgbClr val="7030A0"/>
                </a:solidFill>
              </a:rPr>
              <a:t>пропорции</a:t>
            </a:r>
            <a:r>
              <a:rPr lang="uk-UA" sz="3600" dirty="0">
                <a:solidFill>
                  <a:srgbClr val="7030A0"/>
                </a:solidFill>
              </a:rPr>
              <a:t> - </a:t>
            </a:r>
            <a:r>
              <a:rPr lang="uk-UA" sz="3600" dirty="0" err="1" smtClean="0">
                <a:solidFill>
                  <a:srgbClr val="7030A0"/>
                </a:solidFill>
              </a:rPr>
              <a:t>ничто</a:t>
            </a:r>
            <a:r>
              <a:rPr lang="uk-UA" sz="3600" dirty="0" smtClean="0">
                <a:solidFill>
                  <a:srgbClr val="7030A0"/>
                </a:solidFill>
              </a:rPr>
              <a:t>, </a:t>
            </a:r>
            <a:r>
              <a:rPr lang="uk-UA" sz="3600" dirty="0" err="1" smtClean="0">
                <a:solidFill>
                  <a:srgbClr val="7030A0"/>
                </a:solidFill>
              </a:rPr>
              <a:t>кроме</a:t>
            </a:r>
            <a:r>
              <a:rPr lang="uk-UA" sz="3600" dirty="0" smtClean="0">
                <a:solidFill>
                  <a:srgbClr val="7030A0"/>
                </a:solidFill>
              </a:rPr>
              <a:t> </a:t>
            </a:r>
            <a:r>
              <a:rPr lang="uk-UA" sz="3600" dirty="0">
                <a:solidFill>
                  <a:srgbClr val="7030A0"/>
                </a:solidFill>
              </a:rPr>
              <a:t>числа.   </a:t>
            </a:r>
            <a:endParaRPr lang="uk-UA" sz="3600" dirty="0" smtClean="0">
              <a:solidFill>
                <a:srgbClr val="7030A0"/>
              </a:solidFill>
            </a:endParaRPr>
          </a:p>
          <a:p>
            <a:pPr algn="r">
              <a:lnSpc>
                <a:spcPct val="150000"/>
              </a:lnSpc>
            </a:pPr>
            <a:r>
              <a:rPr lang="uk-UA" sz="3600" dirty="0" smtClean="0">
                <a:solidFill>
                  <a:srgbClr val="7030A0"/>
                </a:solidFill>
              </a:rPr>
              <a:t>А.Августин</a:t>
            </a:r>
            <a:endParaRPr lang="ru-RU" sz="36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Игра «Светофор»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071546"/>
            <a:ext cx="8643998" cy="6000768"/>
          </a:xfrm>
        </p:spPr>
        <p:txBody>
          <a:bodyPr>
            <a:normAutofit fontScale="25000" lnSpcReduction="20000"/>
          </a:bodyPr>
          <a:lstStyle/>
          <a:p>
            <a:pPr algn="just">
              <a:lnSpc>
                <a:spcPct val="170000"/>
              </a:lnSpc>
            </a:pPr>
            <a:r>
              <a:rPr lang="uk-UA" sz="9200" dirty="0" err="1"/>
              <a:t>Равенство</a:t>
            </a:r>
            <a:r>
              <a:rPr lang="uk-UA" sz="9200" dirty="0"/>
              <a:t> </a:t>
            </a:r>
            <a:r>
              <a:rPr lang="uk-UA" sz="9200" dirty="0" err="1"/>
              <a:t>двух</a:t>
            </a:r>
            <a:r>
              <a:rPr lang="uk-UA" sz="9200" dirty="0"/>
              <a:t> </a:t>
            </a:r>
            <a:r>
              <a:rPr lang="uk-UA" sz="9200" dirty="0" err="1"/>
              <a:t>отношений</a:t>
            </a:r>
            <a:r>
              <a:rPr lang="uk-UA" sz="9200" dirty="0"/>
              <a:t> </a:t>
            </a:r>
            <a:r>
              <a:rPr lang="uk-UA" sz="9200" dirty="0" err="1"/>
              <a:t>называют</a:t>
            </a:r>
            <a:r>
              <a:rPr lang="uk-UA" sz="9200" dirty="0"/>
              <a:t> </a:t>
            </a:r>
            <a:r>
              <a:rPr lang="uk-UA" sz="9200" dirty="0" err="1" smtClean="0"/>
              <a:t>пропорцией</a:t>
            </a:r>
            <a:r>
              <a:rPr lang="uk-UA" sz="9200" dirty="0" smtClean="0"/>
              <a:t>.</a:t>
            </a:r>
            <a:endParaRPr lang="ru-RU" sz="9200" dirty="0"/>
          </a:p>
          <a:p>
            <a:pPr algn="just">
              <a:lnSpc>
                <a:spcPct val="170000"/>
              </a:lnSpc>
            </a:pPr>
            <a:r>
              <a:rPr lang="uk-UA" sz="9200" dirty="0" smtClean="0"/>
              <a:t>В </a:t>
            </a:r>
            <a:r>
              <a:rPr lang="uk-UA" sz="9200" dirty="0" err="1"/>
              <a:t>пропорции</a:t>
            </a:r>
            <a:r>
              <a:rPr lang="uk-UA" sz="9200" dirty="0"/>
              <a:t> </a:t>
            </a:r>
            <a:r>
              <a:rPr lang="uk-UA" sz="9200" dirty="0" smtClean="0"/>
              <a:t>2:5 </a:t>
            </a:r>
            <a:r>
              <a:rPr lang="uk-UA" sz="9200" dirty="0"/>
              <a:t>= </a:t>
            </a:r>
            <a:r>
              <a:rPr lang="uk-UA" sz="9200" dirty="0" smtClean="0"/>
              <a:t>10:25 </a:t>
            </a:r>
            <a:r>
              <a:rPr lang="uk-UA" sz="9200" dirty="0"/>
              <a:t> числа 2 и 25 </a:t>
            </a:r>
            <a:r>
              <a:rPr lang="uk-UA" sz="9200" dirty="0" err="1"/>
              <a:t>средние</a:t>
            </a:r>
            <a:r>
              <a:rPr lang="uk-UA" sz="9200" dirty="0"/>
              <a:t> </a:t>
            </a:r>
            <a:r>
              <a:rPr lang="uk-UA" sz="9200" dirty="0" err="1"/>
              <a:t>члены</a:t>
            </a:r>
            <a:r>
              <a:rPr lang="uk-UA" sz="9200" dirty="0"/>
              <a:t> </a:t>
            </a:r>
            <a:r>
              <a:rPr lang="uk-UA" sz="9200" dirty="0" err="1" smtClean="0"/>
              <a:t>пропорции</a:t>
            </a:r>
            <a:r>
              <a:rPr lang="uk-UA" sz="9200" dirty="0" smtClean="0"/>
              <a:t>.</a:t>
            </a:r>
            <a:endParaRPr lang="ru-RU" sz="9200" dirty="0"/>
          </a:p>
          <a:p>
            <a:pPr algn="just">
              <a:lnSpc>
                <a:spcPct val="170000"/>
              </a:lnSpc>
            </a:pPr>
            <a:r>
              <a:rPr lang="uk-UA" sz="9200" dirty="0" smtClean="0"/>
              <a:t>В </a:t>
            </a:r>
            <a:r>
              <a:rPr lang="uk-UA" sz="9200" dirty="0" err="1"/>
              <a:t>верной</a:t>
            </a:r>
            <a:r>
              <a:rPr lang="uk-UA" sz="9200" dirty="0"/>
              <a:t> </a:t>
            </a:r>
            <a:r>
              <a:rPr lang="uk-UA" sz="9200" dirty="0" err="1"/>
              <a:t>пропорции</a:t>
            </a:r>
            <a:r>
              <a:rPr lang="uk-UA" sz="9200" dirty="0"/>
              <a:t> </a:t>
            </a:r>
            <a:r>
              <a:rPr lang="uk-UA" sz="9200" dirty="0" err="1"/>
              <a:t>произведение</a:t>
            </a:r>
            <a:r>
              <a:rPr lang="uk-UA" sz="9200" dirty="0"/>
              <a:t> </a:t>
            </a:r>
            <a:r>
              <a:rPr lang="uk-UA" sz="9200" dirty="0" err="1"/>
              <a:t>крайних</a:t>
            </a:r>
            <a:r>
              <a:rPr lang="uk-UA" sz="9200" dirty="0"/>
              <a:t> </a:t>
            </a:r>
            <a:r>
              <a:rPr lang="uk-UA" sz="9200" dirty="0" err="1"/>
              <a:t>членов</a:t>
            </a:r>
            <a:r>
              <a:rPr lang="uk-UA" sz="9200" dirty="0"/>
              <a:t> </a:t>
            </a:r>
            <a:r>
              <a:rPr lang="uk-UA" sz="9200" dirty="0" err="1" smtClean="0"/>
              <a:t>равно</a:t>
            </a:r>
            <a:r>
              <a:rPr lang="uk-UA" sz="9200" dirty="0" smtClean="0"/>
              <a:t> </a:t>
            </a:r>
            <a:r>
              <a:rPr lang="uk-UA" sz="9200" dirty="0" err="1"/>
              <a:t>произведению</a:t>
            </a:r>
            <a:r>
              <a:rPr lang="uk-UA" sz="9200" dirty="0"/>
              <a:t> </a:t>
            </a:r>
            <a:r>
              <a:rPr lang="uk-UA" sz="9200" dirty="0" err="1" smtClean="0"/>
              <a:t>средних</a:t>
            </a:r>
            <a:r>
              <a:rPr lang="uk-UA" sz="9200" dirty="0" smtClean="0"/>
              <a:t> </a:t>
            </a:r>
            <a:r>
              <a:rPr lang="uk-UA" sz="9200" dirty="0" err="1" smtClean="0"/>
              <a:t>членов</a:t>
            </a:r>
            <a:r>
              <a:rPr lang="uk-UA" sz="9200" dirty="0" smtClean="0"/>
              <a:t>.</a:t>
            </a:r>
            <a:endParaRPr lang="ru-RU" sz="9200" dirty="0"/>
          </a:p>
          <a:p>
            <a:pPr algn="just">
              <a:lnSpc>
                <a:spcPct val="170000"/>
              </a:lnSpc>
            </a:pPr>
            <a:r>
              <a:rPr lang="uk-UA" sz="9200" dirty="0" smtClean="0"/>
              <a:t>          </a:t>
            </a:r>
            <a:r>
              <a:rPr lang="uk-UA" sz="9200" dirty="0" err="1" smtClean="0"/>
              <a:t>Если</a:t>
            </a:r>
            <a:r>
              <a:rPr lang="uk-UA" sz="9200" dirty="0" smtClean="0"/>
              <a:t> </a:t>
            </a:r>
            <a:r>
              <a:rPr lang="uk-UA" sz="9200" dirty="0"/>
              <a:t>в </a:t>
            </a:r>
            <a:r>
              <a:rPr lang="uk-UA" sz="9200" dirty="0" err="1"/>
              <a:t>пропорции</a:t>
            </a:r>
            <a:r>
              <a:rPr lang="uk-UA" sz="9200" dirty="0"/>
              <a:t> </a:t>
            </a:r>
            <a:r>
              <a:rPr lang="uk-UA" sz="9200" dirty="0" err="1"/>
              <a:t>поменять</a:t>
            </a:r>
            <a:r>
              <a:rPr lang="uk-UA" sz="9200" dirty="0"/>
              <a:t> </a:t>
            </a:r>
            <a:r>
              <a:rPr lang="uk-UA" sz="9200" dirty="0" err="1"/>
              <a:t>местами</a:t>
            </a:r>
            <a:r>
              <a:rPr lang="uk-UA" sz="9200" dirty="0"/>
              <a:t> </a:t>
            </a:r>
            <a:r>
              <a:rPr lang="uk-UA" sz="9200" dirty="0" err="1"/>
              <a:t>средние</a:t>
            </a:r>
            <a:r>
              <a:rPr lang="uk-UA" sz="9200" dirty="0"/>
              <a:t> и </a:t>
            </a:r>
            <a:r>
              <a:rPr lang="uk-UA" sz="9200" dirty="0" err="1"/>
              <a:t>крайние</a:t>
            </a:r>
            <a:r>
              <a:rPr lang="uk-UA" sz="9200" dirty="0"/>
              <a:t> </a:t>
            </a:r>
            <a:r>
              <a:rPr lang="uk-UA" sz="9200" dirty="0" smtClean="0"/>
              <a:t>          	</a:t>
            </a:r>
            <a:r>
              <a:rPr lang="uk-UA" sz="9200" dirty="0" err="1" smtClean="0"/>
              <a:t>члены</a:t>
            </a:r>
            <a:r>
              <a:rPr lang="uk-UA" sz="9200" dirty="0" smtClean="0"/>
              <a:t> </a:t>
            </a:r>
            <a:r>
              <a:rPr lang="uk-UA" sz="9200" dirty="0" err="1" smtClean="0"/>
              <a:t>пропорции</a:t>
            </a:r>
            <a:r>
              <a:rPr lang="uk-UA" sz="9200" dirty="0" smtClean="0"/>
              <a:t>, </a:t>
            </a:r>
            <a:r>
              <a:rPr lang="uk-UA" sz="9200" dirty="0"/>
              <a:t>то </a:t>
            </a:r>
            <a:r>
              <a:rPr lang="uk-UA" sz="9200" dirty="0" err="1"/>
              <a:t>получившиеся</a:t>
            </a:r>
            <a:r>
              <a:rPr lang="uk-UA" sz="9200" dirty="0"/>
              <a:t> </a:t>
            </a:r>
            <a:r>
              <a:rPr lang="uk-UA" sz="9200" dirty="0" err="1"/>
              <a:t>новые</a:t>
            </a:r>
            <a:r>
              <a:rPr lang="uk-UA" sz="9200" dirty="0"/>
              <a:t> </a:t>
            </a:r>
            <a:r>
              <a:rPr lang="uk-UA" sz="9200" dirty="0" err="1"/>
              <a:t>пропорции</a:t>
            </a:r>
            <a:r>
              <a:rPr lang="uk-UA" sz="9200" dirty="0"/>
              <a:t> </a:t>
            </a:r>
            <a:r>
              <a:rPr lang="uk-UA" sz="9200" dirty="0" smtClean="0"/>
              <a:t>    			</a:t>
            </a:r>
            <a:r>
              <a:rPr lang="uk-UA" sz="9200" dirty="0" err="1" smtClean="0"/>
              <a:t>верны</a:t>
            </a:r>
            <a:r>
              <a:rPr lang="uk-UA" sz="9200" dirty="0" smtClean="0"/>
              <a:t>.</a:t>
            </a:r>
            <a:endParaRPr lang="ru-RU" sz="9200" dirty="0"/>
          </a:p>
        </p:txBody>
      </p:sp>
    </p:spTree>
    <p:extLst>
      <p:ext uri="{BB962C8B-B14F-4D97-AF65-F5344CB8AC3E}">
        <p14:creationId xmlns:p14="http://schemas.microsoft.com/office/powerpoint/2010/main" val="2910658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8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8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8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357982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ru-RU" sz="5200" b="1" dirty="0" smtClean="0">
                <a:solidFill>
                  <a:srgbClr val="002060"/>
                </a:solidFill>
              </a:rPr>
              <a:t>Верны ли пропорции?</a:t>
            </a:r>
          </a:p>
          <a:p>
            <a:pPr algn="ctr">
              <a:buNone/>
            </a:pPr>
            <a:r>
              <a:rPr lang="ru-RU" sz="5200" b="1" dirty="0" smtClean="0"/>
              <a:t>2 </a:t>
            </a:r>
            <a:r>
              <a:rPr lang="ru-RU" sz="5200" b="1" dirty="0"/>
              <a:t>: 3 = 5 : 10  </a:t>
            </a:r>
            <a:r>
              <a:rPr lang="ru-RU" sz="5200" b="1" dirty="0" smtClean="0"/>
              <a:t>   </a:t>
            </a:r>
          </a:p>
          <a:p>
            <a:pPr algn="ctr">
              <a:buNone/>
            </a:pPr>
            <a:r>
              <a:rPr lang="ru-RU" sz="5200" b="1" dirty="0" smtClean="0"/>
              <a:t>  2 </a:t>
            </a:r>
            <a:r>
              <a:rPr lang="ru-RU" sz="5200" b="1" dirty="0"/>
              <a:t>: 3 = 10 : 15    </a:t>
            </a:r>
            <a:endParaRPr lang="ru-RU" sz="5200" b="1" dirty="0" smtClean="0"/>
          </a:p>
          <a:p>
            <a:pPr algn="ctr">
              <a:buNone/>
            </a:pPr>
            <a:r>
              <a:rPr lang="ru-RU" sz="5200" b="1" dirty="0" smtClean="0"/>
              <a:t>5 </a:t>
            </a:r>
            <a:r>
              <a:rPr lang="ru-RU" sz="5200" b="1" dirty="0"/>
              <a:t>: 10 = 8 : 4</a:t>
            </a:r>
          </a:p>
          <a:p>
            <a:pPr algn="ctr">
              <a:buNone/>
            </a:pPr>
            <a:r>
              <a:rPr lang="ru-RU" sz="5200" b="1" dirty="0" smtClean="0"/>
              <a:t>  72 </a:t>
            </a:r>
            <a:r>
              <a:rPr lang="ru-RU" sz="5200" b="1" dirty="0"/>
              <a:t>: 8 = 63 : 7     </a:t>
            </a:r>
            <a:endParaRPr lang="ru-RU" sz="5200" b="1" dirty="0" smtClean="0"/>
          </a:p>
          <a:p>
            <a:pPr algn="ctr">
              <a:buNone/>
            </a:pPr>
            <a:r>
              <a:rPr lang="ru-RU" sz="5200" b="1" dirty="0" smtClean="0"/>
              <a:t> 3 </a:t>
            </a:r>
            <a:r>
              <a:rPr lang="ru-RU" sz="5200" b="1" dirty="0"/>
              <a:t>: 8 = 6 : 16      </a:t>
            </a:r>
            <a:endParaRPr lang="ru-RU" sz="5200" b="1" dirty="0" smtClean="0"/>
          </a:p>
          <a:p>
            <a:pPr algn="ctr">
              <a:buNone/>
            </a:pPr>
            <a:r>
              <a:rPr lang="ru-RU" sz="5200" b="1" dirty="0" smtClean="0"/>
              <a:t>  12 </a:t>
            </a:r>
            <a:r>
              <a:rPr lang="ru-RU" sz="5200" b="1" dirty="0"/>
              <a:t>: 18 = 3 : 2</a:t>
            </a:r>
          </a:p>
          <a:p>
            <a:pPr algn="ctr">
              <a:buNone/>
            </a:pPr>
            <a:r>
              <a:rPr lang="ru-RU" sz="5200" b="1" dirty="0" smtClean="0"/>
              <a:t>    8 </a:t>
            </a:r>
            <a:r>
              <a:rPr lang="ru-RU" sz="5200" b="1" dirty="0"/>
              <a:t>: 6 = 16 : 12;      </a:t>
            </a:r>
            <a:endParaRPr lang="ru-RU" sz="5200" b="1" dirty="0" smtClean="0"/>
          </a:p>
          <a:p>
            <a:pPr algn="ctr">
              <a:buNone/>
            </a:pPr>
            <a:r>
              <a:rPr lang="ru-RU" sz="5200" b="1" dirty="0" smtClean="0"/>
              <a:t>    2 </a:t>
            </a:r>
            <a:r>
              <a:rPr lang="ru-RU" sz="5200" b="1" dirty="0"/>
              <a:t>: 3 =10 : 15</a:t>
            </a:r>
            <a:r>
              <a:rPr lang="ru-RU" sz="5200" dirty="0"/>
              <a:t>	</a:t>
            </a:r>
          </a:p>
          <a:p>
            <a:pPr algn="ctr">
              <a:buNone/>
            </a:pPr>
            <a:r>
              <a:rPr lang="ru-RU" dirty="0"/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58881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8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8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8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8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8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04" name="Rectangle 167"/>
          <p:cNvSpPr>
            <a:spLocks noChangeArrowheads="1"/>
          </p:cNvSpPr>
          <p:nvPr/>
        </p:nvSpPr>
        <p:spPr bwMode="auto">
          <a:xfrm>
            <a:off x="0" y="46005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kumimoji="0" lang="uk-UA" altLang="uk-UA" sz="1800" b="0"/>
          </a:p>
        </p:txBody>
      </p:sp>
      <p:sp>
        <p:nvSpPr>
          <p:cNvPr id="25771" name="Rectangle 171"/>
          <p:cNvSpPr>
            <a:spLocks noGrp="1" noChangeArrowheads="1"/>
          </p:cNvSpPr>
          <p:nvPr>
            <p:ph type="title"/>
          </p:nvPr>
        </p:nvSpPr>
        <p:spPr>
          <a:xfrm>
            <a:off x="571472" y="1785926"/>
            <a:ext cx="8229600" cy="1928818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4900" b="1" dirty="0" smtClean="0">
                <a:solidFill>
                  <a:srgbClr val="FF0000"/>
                </a:solidFill>
              </a:rPr>
              <a:t>Эстафета: </a:t>
            </a:r>
            <a:br>
              <a:rPr lang="ru-RU" sz="4900" b="1" dirty="0" smtClean="0">
                <a:solidFill>
                  <a:srgbClr val="FF0000"/>
                </a:solidFill>
              </a:rPr>
            </a:br>
            <a:r>
              <a:rPr lang="ru-RU" sz="4900" b="1" dirty="0" smtClean="0">
                <a:solidFill>
                  <a:srgbClr val="FF0000"/>
                </a:solidFill>
              </a:rPr>
              <a:t>«Кто быстрее соберет слово»</a:t>
            </a:r>
            <a:br>
              <a:rPr lang="ru-RU" sz="4900" b="1" dirty="0" smtClean="0">
                <a:solidFill>
                  <a:srgbClr val="FF0000"/>
                </a:solidFill>
              </a:rPr>
            </a:br>
            <a:r>
              <a:rPr lang="ru-RU" sz="4900" b="1" dirty="0" smtClean="0">
                <a:solidFill>
                  <a:srgbClr val="FF0000"/>
                </a:solidFill>
              </a:rPr>
              <a:t/>
            </a:r>
            <a:br>
              <a:rPr lang="ru-RU" sz="4900" b="1" dirty="0" smtClean="0">
                <a:solidFill>
                  <a:srgbClr val="FF0000"/>
                </a:solidFill>
              </a:rPr>
            </a:br>
            <a:r>
              <a:rPr lang="ru-RU" sz="4900" b="1" dirty="0" smtClean="0">
                <a:solidFill>
                  <a:srgbClr val="002060"/>
                </a:solidFill>
              </a:rPr>
              <a:t>Заполните таблицу и составьте закодированное слово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 smtClean="0"/>
          </a:p>
        </p:txBody>
      </p:sp>
    </p:spTree>
    <p:extLst>
      <p:ext uri="{BB962C8B-B14F-4D97-AF65-F5344CB8AC3E}">
        <p14:creationId xmlns:p14="http://schemas.microsoft.com/office/powerpoint/2010/main" val="3464946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Работа в группах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000108"/>
            <a:ext cx="8715436" cy="5741260"/>
          </a:xfrm>
        </p:spPr>
        <p:txBody>
          <a:bodyPr>
            <a:normAutofit fontScale="85000" lnSpcReduction="10000"/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buAutoNum type="arabicPeriod"/>
            </a:pPr>
            <a:r>
              <a:rPr lang="uk-UA" sz="3600" dirty="0" err="1" smtClean="0"/>
              <a:t>Составьте</a:t>
            </a:r>
            <a:r>
              <a:rPr lang="uk-UA" sz="3600" dirty="0" smtClean="0"/>
              <a:t> </a:t>
            </a:r>
            <a:r>
              <a:rPr lang="uk-UA" sz="3600" dirty="0" err="1"/>
              <a:t>из</a:t>
            </a:r>
            <a:r>
              <a:rPr lang="uk-UA" sz="3600" dirty="0"/>
              <a:t> чисел </a:t>
            </a:r>
            <a:r>
              <a:rPr lang="uk-UA" sz="3600" dirty="0" err="1"/>
              <a:t>верную</a:t>
            </a:r>
            <a:r>
              <a:rPr lang="uk-UA" sz="3600" dirty="0"/>
              <a:t> </a:t>
            </a:r>
            <a:r>
              <a:rPr lang="uk-UA" sz="3600" dirty="0" err="1" smtClean="0"/>
              <a:t>пропорцию</a:t>
            </a:r>
            <a:r>
              <a:rPr lang="uk-UA" sz="3600" dirty="0" smtClean="0"/>
              <a:t>:           </a:t>
            </a:r>
            <a:r>
              <a:rPr lang="uk-UA" sz="3600" b="1" dirty="0" smtClean="0">
                <a:solidFill>
                  <a:srgbClr val="002060"/>
                </a:solidFill>
              </a:rPr>
              <a:t>2,4 </a:t>
            </a:r>
            <a:r>
              <a:rPr lang="uk-UA" sz="3600" b="1" dirty="0">
                <a:solidFill>
                  <a:srgbClr val="002060"/>
                </a:solidFill>
              </a:rPr>
              <a:t>; 4,2 ; 7,2 ; </a:t>
            </a:r>
            <a:r>
              <a:rPr lang="uk-UA" sz="3600" b="1" dirty="0" smtClean="0">
                <a:solidFill>
                  <a:srgbClr val="002060"/>
                </a:solidFill>
              </a:rPr>
              <a:t>12,6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AutoNum type="arabicPeriod"/>
            </a:pPr>
            <a:r>
              <a:rPr lang="uk-UA" sz="3600" dirty="0" err="1" smtClean="0"/>
              <a:t>Замените</a:t>
            </a:r>
            <a:r>
              <a:rPr lang="uk-UA" sz="3600" dirty="0" smtClean="0"/>
              <a:t> </a:t>
            </a:r>
            <a:r>
              <a:rPr lang="uk-UA" sz="3600" dirty="0" err="1"/>
              <a:t>звёздочки</a:t>
            </a:r>
            <a:r>
              <a:rPr lang="uk-UA" sz="3600" dirty="0"/>
              <a:t> числами , </a:t>
            </a:r>
            <a:r>
              <a:rPr lang="uk-UA" sz="3600" dirty="0" err="1" smtClean="0"/>
              <a:t>чтобы</a:t>
            </a:r>
            <a:r>
              <a:rPr lang="uk-UA" sz="3600" dirty="0"/>
              <a:t> </a:t>
            </a:r>
            <a:r>
              <a:rPr lang="uk-UA" sz="3600" dirty="0" err="1" smtClean="0"/>
              <a:t>получились</a:t>
            </a:r>
            <a:r>
              <a:rPr lang="uk-UA" sz="3600" dirty="0" smtClean="0"/>
              <a:t> </a:t>
            </a:r>
            <a:r>
              <a:rPr lang="uk-UA" sz="3600" dirty="0" err="1"/>
              <a:t>верные</a:t>
            </a:r>
            <a:r>
              <a:rPr lang="uk-UA" sz="3600" dirty="0"/>
              <a:t> </a:t>
            </a:r>
            <a:r>
              <a:rPr lang="uk-UA" sz="3600" dirty="0" err="1" smtClean="0"/>
              <a:t>пропорции</a:t>
            </a:r>
            <a:r>
              <a:rPr lang="uk-UA" sz="3600" dirty="0" smtClean="0"/>
              <a:t>: </a:t>
            </a:r>
            <a:r>
              <a:rPr lang="uk-UA" sz="3600" dirty="0"/>
              <a:t> </a:t>
            </a:r>
            <a:endParaRPr lang="uk-UA" sz="3600" dirty="0" smtClean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uk-UA" sz="3600" b="1" dirty="0" smtClean="0">
                <a:solidFill>
                  <a:srgbClr val="002060"/>
                </a:solidFill>
              </a:rPr>
              <a:t>а) 35:5</a:t>
            </a:r>
            <a:r>
              <a:rPr lang="uk-UA" sz="3600" b="1" dirty="0">
                <a:solidFill>
                  <a:srgbClr val="002060"/>
                </a:solidFill>
              </a:rPr>
              <a:t>=* </a:t>
            </a:r>
            <a:r>
              <a:rPr lang="uk-UA" sz="3600" b="1" dirty="0" smtClean="0">
                <a:solidFill>
                  <a:srgbClr val="002060"/>
                </a:solidFill>
              </a:rPr>
              <a:t>:2 ;</a:t>
            </a:r>
            <a:r>
              <a:rPr lang="uk-UA" sz="3600" b="1" dirty="0">
                <a:solidFill>
                  <a:srgbClr val="002060"/>
                </a:solidFill>
              </a:rPr>
              <a:t>  </a:t>
            </a:r>
            <a:r>
              <a:rPr lang="uk-UA" sz="3600" b="1" dirty="0" smtClean="0">
                <a:solidFill>
                  <a:srgbClr val="002060"/>
                </a:solidFill>
              </a:rPr>
              <a:t>б) 28 </a:t>
            </a:r>
            <a:r>
              <a:rPr lang="uk-UA" sz="3600" b="1" dirty="0">
                <a:solidFill>
                  <a:srgbClr val="002060"/>
                </a:solidFill>
              </a:rPr>
              <a:t>:* = 14 : </a:t>
            </a:r>
            <a:r>
              <a:rPr lang="uk-UA" sz="3600" b="1" dirty="0" smtClean="0">
                <a:solidFill>
                  <a:srgbClr val="002060"/>
                </a:solidFill>
              </a:rPr>
              <a:t>1;     в) *:8 </a:t>
            </a:r>
            <a:r>
              <a:rPr lang="uk-UA" sz="3600" b="1" dirty="0">
                <a:solidFill>
                  <a:srgbClr val="002060"/>
                </a:solidFill>
              </a:rPr>
              <a:t>= 3,2 : 0,4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uk-UA" sz="3600" dirty="0" smtClean="0"/>
              <a:t>           3. </a:t>
            </a:r>
            <a:r>
              <a:rPr lang="uk-UA" sz="3600" dirty="0" err="1"/>
              <a:t>Найдите</a:t>
            </a:r>
            <a:r>
              <a:rPr lang="uk-UA" sz="3600" dirty="0"/>
              <a:t> </a:t>
            </a:r>
            <a:r>
              <a:rPr lang="uk-UA" sz="3600" dirty="0" err="1"/>
              <a:t>неизвестный</a:t>
            </a:r>
            <a:r>
              <a:rPr lang="uk-UA" sz="3600" dirty="0"/>
              <a:t> член </a:t>
            </a:r>
            <a:r>
              <a:rPr lang="uk-UA" sz="3600" dirty="0" err="1"/>
              <a:t>пропорции</a:t>
            </a:r>
            <a:r>
              <a:rPr lang="uk-UA" sz="3600" dirty="0"/>
              <a:t>: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uk-UA" sz="3600" b="1" dirty="0" smtClean="0">
                <a:solidFill>
                  <a:srgbClr val="002060"/>
                </a:solidFill>
              </a:rPr>
              <a:t>                 а</a:t>
            </a:r>
            <a:r>
              <a:rPr lang="uk-UA" sz="3600" b="1" dirty="0">
                <a:solidFill>
                  <a:srgbClr val="002060"/>
                </a:solidFill>
              </a:rPr>
              <a:t>) </a:t>
            </a:r>
            <a:r>
              <a:rPr lang="uk-UA" sz="3600" b="1" dirty="0" smtClean="0">
                <a:solidFill>
                  <a:srgbClr val="002060"/>
                </a:solidFill>
              </a:rPr>
              <a:t>3 </a:t>
            </a:r>
            <a:r>
              <a:rPr lang="uk-UA" sz="3600" b="1" dirty="0">
                <a:solidFill>
                  <a:srgbClr val="002060"/>
                </a:solidFill>
              </a:rPr>
              <a:t>: 8 = х : </a:t>
            </a:r>
            <a:r>
              <a:rPr lang="uk-UA" sz="3600" b="1" dirty="0" smtClean="0">
                <a:solidFill>
                  <a:srgbClr val="002060"/>
                </a:solidFill>
              </a:rPr>
              <a:t>24 </a:t>
            </a:r>
            <a:r>
              <a:rPr lang="uk-UA" sz="3600" b="1" dirty="0">
                <a:solidFill>
                  <a:srgbClr val="002060"/>
                </a:solidFill>
              </a:rPr>
              <a:t>; б) х : </a:t>
            </a:r>
            <a:r>
              <a:rPr lang="uk-UA" sz="3600" b="1" dirty="0" smtClean="0">
                <a:solidFill>
                  <a:srgbClr val="002060"/>
                </a:solidFill>
              </a:rPr>
              <a:t>15 </a:t>
            </a:r>
            <a:r>
              <a:rPr lang="uk-UA" sz="3600" b="1" dirty="0">
                <a:solidFill>
                  <a:srgbClr val="002060"/>
                </a:solidFill>
              </a:rPr>
              <a:t>= </a:t>
            </a:r>
            <a:r>
              <a:rPr lang="uk-UA" sz="3600" b="1" dirty="0" smtClean="0">
                <a:solidFill>
                  <a:srgbClr val="002060"/>
                </a:solidFill>
              </a:rPr>
              <a:t>2 </a:t>
            </a:r>
            <a:r>
              <a:rPr lang="uk-UA" sz="3600" b="1" dirty="0">
                <a:solidFill>
                  <a:srgbClr val="002060"/>
                </a:solidFill>
              </a:rPr>
              <a:t>: 3 ; </a:t>
            </a:r>
            <a:r>
              <a:rPr lang="uk-UA" sz="3600" b="1" dirty="0" smtClean="0">
                <a:solidFill>
                  <a:srgbClr val="002060"/>
                </a:solidFill>
              </a:rPr>
              <a:t>              		     в</a:t>
            </a:r>
            <a:r>
              <a:rPr lang="uk-UA" sz="3600" b="1" dirty="0">
                <a:solidFill>
                  <a:srgbClr val="002060"/>
                </a:solidFill>
              </a:rPr>
              <a:t>) 18 : </a:t>
            </a:r>
            <a:r>
              <a:rPr lang="uk-UA" sz="3600" b="1" dirty="0" smtClean="0">
                <a:solidFill>
                  <a:srgbClr val="002060"/>
                </a:solidFill>
              </a:rPr>
              <a:t>х </a:t>
            </a:r>
            <a:r>
              <a:rPr lang="uk-UA" sz="3600" b="1" dirty="0">
                <a:solidFill>
                  <a:srgbClr val="002060"/>
                </a:solidFill>
              </a:rPr>
              <a:t>= </a:t>
            </a:r>
            <a:r>
              <a:rPr lang="uk-UA" sz="3600" b="1" dirty="0" smtClean="0">
                <a:solidFill>
                  <a:srgbClr val="002060"/>
                </a:solidFill>
              </a:rPr>
              <a:t>9 </a:t>
            </a:r>
            <a:r>
              <a:rPr lang="uk-UA" sz="3600" b="1" dirty="0">
                <a:solidFill>
                  <a:srgbClr val="002060"/>
                </a:solidFill>
              </a:rPr>
              <a:t>: 5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0404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Ответы:</a:t>
            </a:r>
            <a:endParaRPr lang="uk-UA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 algn="ctr">
              <a:buAutoNum type="arabicPeriod"/>
            </a:pPr>
            <a:r>
              <a:rPr lang="ru-RU" sz="4800" dirty="0" smtClean="0"/>
              <a:t>12,6:4,2=7,2:2,4</a:t>
            </a:r>
          </a:p>
          <a:p>
            <a:pPr marL="0" indent="0" algn="ctr">
              <a:buNone/>
            </a:pPr>
            <a:r>
              <a:rPr lang="ru-RU" sz="4800" dirty="0"/>
              <a:t> </a:t>
            </a:r>
            <a:r>
              <a:rPr lang="ru-RU" sz="4800" dirty="0" smtClean="0"/>
              <a:t>    2,4:4,2=7,2:12,6</a:t>
            </a:r>
          </a:p>
          <a:p>
            <a:pPr marL="514350" indent="-514350" algn="ctr">
              <a:buAutoNum type="arabicPeriod" startAt="2"/>
            </a:pPr>
            <a:r>
              <a:rPr lang="ru-RU" sz="4800" dirty="0" smtClean="0"/>
              <a:t>а) 14; б) 2; в) 64</a:t>
            </a:r>
          </a:p>
          <a:p>
            <a:pPr marL="514350" indent="-514350" algn="ctr">
              <a:buAutoNum type="arabicPeriod" startAt="2"/>
            </a:pPr>
            <a:r>
              <a:rPr lang="ru-RU" sz="4800" dirty="0" smtClean="0"/>
              <a:t>а) 9;  б) 10;  в) 10</a:t>
            </a:r>
            <a:endParaRPr lang="uk-UA" sz="4800" dirty="0"/>
          </a:p>
        </p:txBody>
      </p:sp>
    </p:spTree>
    <p:extLst>
      <p:ext uri="{BB962C8B-B14F-4D97-AF65-F5344CB8AC3E}">
        <p14:creationId xmlns:p14="http://schemas.microsoft.com/office/powerpoint/2010/main" val="3915250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63" name="AutoShape 11"/>
          <p:cNvSpPr>
            <a:spLocks noChangeArrowheads="1"/>
          </p:cNvSpPr>
          <p:nvPr/>
        </p:nvSpPr>
        <p:spPr bwMode="auto">
          <a:xfrm>
            <a:off x="-691357" y="376238"/>
            <a:ext cx="5940425" cy="6481762"/>
          </a:xfrm>
          <a:prstGeom prst="verticalScroll">
            <a:avLst>
              <a:gd name="adj" fmla="val 12500"/>
            </a:avLst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uk-UA" sz="2400" b="1" dirty="0">
                <a:solidFill>
                  <a:srgbClr val="002060"/>
                </a:solidFill>
                <a:latin typeface="Times New Roman" pitchFamily="18" charset="0"/>
              </a:rPr>
              <a:t>Гости князю поклонились,</a:t>
            </a:r>
          </a:p>
          <a:p>
            <a:pPr eaLnBrk="1" hangingPunct="1"/>
            <a:r>
              <a:rPr lang="ru-RU" altLang="uk-UA" sz="2400" b="1" dirty="0">
                <a:solidFill>
                  <a:srgbClr val="002060"/>
                </a:solidFill>
                <a:latin typeface="Times New Roman" pitchFamily="18" charset="0"/>
              </a:rPr>
              <a:t>Вышли вон и в путь пустились.</a:t>
            </a:r>
          </a:p>
          <a:p>
            <a:pPr eaLnBrk="1" hangingPunct="1"/>
            <a:r>
              <a:rPr lang="ru-RU" altLang="uk-UA" sz="2400" b="1" dirty="0">
                <a:solidFill>
                  <a:srgbClr val="002060"/>
                </a:solidFill>
                <a:latin typeface="Times New Roman" pitchFamily="18" charset="0"/>
              </a:rPr>
              <a:t>К морю князь, а лебедь там</a:t>
            </a:r>
          </a:p>
          <a:p>
            <a:pPr eaLnBrk="1" hangingPunct="1"/>
            <a:r>
              <a:rPr lang="ru-RU" altLang="uk-UA" sz="2400" b="1" dirty="0">
                <a:solidFill>
                  <a:srgbClr val="002060"/>
                </a:solidFill>
                <a:latin typeface="Times New Roman" pitchFamily="18" charset="0"/>
              </a:rPr>
              <a:t>Уж гуляет по волнам.</a:t>
            </a:r>
          </a:p>
          <a:p>
            <a:pPr eaLnBrk="1" hangingPunct="1"/>
            <a:endParaRPr lang="ru-RU" altLang="uk-UA" sz="2400" b="1" dirty="0">
              <a:solidFill>
                <a:srgbClr val="002060"/>
              </a:solidFill>
              <a:latin typeface="Times New Roman" pitchFamily="18" charset="0"/>
            </a:endParaRPr>
          </a:p>
          <a:p>
            <a:pPr eaLnBrk="1" hangingPunct="1"/>
            <a:r>
              <a:rPr lang="ru-RU" altLang="uk-UA" sz="2400" b="1" dirty="0">
                <a:solidFill>
                  <a:srgbClr val="002060"/>
                </a:solidFill>
                <a:latin typeface="Times New Roman" pitchFamily="18" charset="0"/>
              </a:rPr>
              <a:t>Князь опять: душа-де просит…</a:t>
            </a:r>
          </a:p>
          <a:p>
            <a:pPr eaLnBrk="1" hangingPunct="1"/>
            <a:r>
              <a:rPr lang="ru-RU" altLang="uk-UA" sz="2400" b="1" dirty="0">
                <a:solidFill>
                  <a:srgbClr val="002060"/>
                </a:solidFill>
                <a:latin typeface="Times New Roman" pitchFamily="18" charset="0"/>
              </a:rPr>
              <a:t>Так и тянет и уносит…</a:t>
            </a:r>
          </a:p>
          <a:p>
            <a:pPr eaLnBrk="1" hangingPunct="1"/>
            <a:r>
              <a:rPr lang="ru-RU" altLang="uk-UA" sz="2400" b="1" dirty="0">
                <a:solidFill>
                  <a:srgbClr val="002060"/>
                </a:solidFill>
                <a:latin typeface="Times New Roman" pitchFamily="18" charset="0"/>
              </a:rPr>
              <a:t>И опять она его</a:t>
            </a:r>
          </a:p>
          <a:p>
            <a:pPr eaLnBrk="1" hangingPunct="1"/>
            <a:r>
              <a:rPr lang="ru-RU" altLang="uk-UA" sz="2400" b="1" dirty="0">
                <a:solidFill>
                  <a:srgbClr val="002060"/>
                </a:solidFill>
                <a:latin typeface="Times New Roman" pitchFamily="18" charset="0"/>
              </a:rPr>
              <a:t>Вмиг обрызгала всего.</a:t>
            </a:r>
          </a:p>
          <a:p>
            <a:pPr eaLnBrk="1" hangingPunct="1"/>
            <a:endParaRPr lang="ru-RU" altLang="uk-UA" sz="2400" b="1" dirty="0">
              <a:solidFill>
                <a:srgbClr val="002060"/>
              </a:solidFill>
              <a:latin typeface="Times New Roman" pitchFamily="18" charset="0"/>
            </a:endParaRPr>
          </a:p>
          <a:p>
            <a:pPr eaLnBrk="1" hangingPunct="1"/>
            <a:r>
              <a:rPr lang="ru-RU" altLang="uk-UA" sz="2400" b="1" dirty="0">
                <a:solidFill>
                  <a:srgbClr val="002060"/>
                </a:solidFill>
                <a:latin typeface="Times New Roman" pitchFamily="18" charset="0"/>
              </a:rPr>
              <a:t>Тут он очень изменился,</a:t>
            </a:r>
          </a:p>
          <a:p>
            <a:pPr eaLnBrk="1" hangingPunct="1"/>
            <a:r>
              <a:rPr lang="ru-RU" altLang="uk-UA" sz="2400" b="1" dirty="0">
                <a:solidFill>
                  <a:srgbClr val="002060"/>
                </a:solidFill>
                <a:latin typeface="Times New Roman" pitchFamily="18" charset="0"/>
              </a:rPr>
              <a:t>Шмелем князь оборотился,</a:t>
            </a:r>
          </a:p>
          <a:p>
            <a:pPr eaLnBrk="1" hangingPunct="1"/>
            <a:r>
              <a:rPr lang="ru-RU" altLang="uk-UA" sz="2400" b="1" dirty="0">
                <a:solidFill>
                  <a:srgbClr val="002060"/>
                </a:solidFill>
                <a:latin typeface="Times New Roman" pitchFamily="18" charset="0"/>
              </a:rPr>
              <a:t>Полетел и зажужжал…</a:t>
            </a:r>
          </a:p>
        </p:txBody>
      </p:sp>
      <p:pic>
        <p:nvPicPr>
          <p:cNvPr id="49164" name="Picture 12" descr="film_3213_0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581947"/>
            <a:ext cx="4211637" cy="297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65" name="Picture 13" descr="Bee06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89038" y="6127750"/>
            <a:ext cx="995363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4874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9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1000"/>
                                        <p:tgtEl>
                                          <p:spTgt spid="49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7.40741E-7 C 0.03646 0.00787 0.07309 0.01597 0.09305 0.00741 C 0.11302 -0.00116 0.11667 -0.02477 0.11944 -0.05208 C 0.12135 -0.07894 0.10208 -0.13333 0.10972 -0.15556 C 0.11736 -0.17778 0.1474 -0.19445 0.1651 -0.18519 C 0.18316 -0.17593 0.19948 -0.11366 0.21667 -0.1 C 0.23385 -0.08634 0.25191 -0.08634 0.26805 -0.1037 C 0.2842 -0.1213 0.30243 -0.16713 0.31389 -0.20579 C 0.32448 -0.24398 0.33698 -0.3125 0.33108 -0.33519 C 0.32552 -0.35787 0.28941 -0.31875 0.27951 -0.34144 C 0.26962 -0.36412 0.25712 -0.45857 0.27118 -0.47107 C 0.28542 -0.48357 0.3224 -0.41806 0.36389 -0.41667 C 0.40538 -0.41528 0.49236 -0.45532 0.52083 -0.46296 C 0.5493 -0.4706 0.51892 -0.46458 0.53472 -0.46296 C 0.55052 -0.46134 0.58958 -0.44167 0.61528 -0.4537 C 0.6408 -0.46574 0.69462 -0.50787 0.6875 -0.53519 C 0.68021 -0.5625 0.6158 -0.59074 0.57205 -0.61852 C 0.52847 -0.6463 0.45799 -0.66412 0.42639 -0.70185 C 0.39479 -0.73958 0.32326 -0.81528 0.38229 -0.84583 C 0.44132 -0.87639 0.68715 -0.89074 0.7809 -0.88542 C 0.87465 -0.88009 0.91042 -0.82847 0.94444 -0.81343 " pathEditMode="relative" rAng="0" ptsTypes="aaaaaaaaaaaaaaaaaaaaa">
                                      <p:cBhvr>
                                        <p:cTn id="15" dur="3000" fill="hold"/>
                                        <p:tgtEl>
                                          <p:spTgt spid="491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22" y="-437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6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202" name="Picture 2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30387"/>
            <a:ext cx="3990975" cy="450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0203" name="Text Box 27"/>
          <p:cNvSpPr txBox="1">
            <a:spLocks noChangeArrowheads="1"/>
          </p:cNvSpPr>
          <p:nvPr/>
        </p:nvSpPr>
        <p:spPr bwMode="auto">
          <a:xfrm>
            <a:off x="1428728" y="6338887"/>
            <a:ext cx="22447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uk-UA" sz="2800" b="1" dirty="0">
                <a:latin typeface="Times New Roman" pitchFamily="18" charset="0"/>
              </a:rPr>
              <a:t>А.С.Пушкин</a:t>
            </a:r>
          </a:p>
        </p:txBody>
      </p:sp>
      <p:pic>
        <p:nvPicPr>
          <p:cNvPr id="50204" name="Picture 2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2547" y="1597755"/>
            <a:ext cx="3952875" cy="523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85720" y="357166"/>
            <a:ext cx="857256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uk-UA" sz="3600" b="1" dirty="0" smtClean="0">
                <a:solidFill>
                  <a:srgbClr val="FF0000"/>
                </a:solidFill>
              </a:rPr>
              <a:t>Назовите автора и название произведения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50829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1000"/>
                                        <p:tgtEl>
                                          <p:spTgt spid="50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1000"/>
                                        <p:tgtEl>
                                          <p:spTgt spid="50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1000"/>
                                        <p:tgtEl>
                                          <p:spTgt spid="50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203" grpId="0"/>
    </p:bldLst>
  </p:timing>
</p:sld>
</file>

<file path=ppt/theme/theme1.xml><?xml version="1.0" encoding="utf-8"?>
<a:theme xmlns:a="http://schemas.openxmlformats.org/drawingml/2006/main" name="Тема Office">
  <a:themeElements>
    <a:clrScheme name="Другая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FF7F7F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235</TotalTime>
  <Words>413</Words>
  <Application>Microsoft Office PowerPoint</Application>
  <PresentationFormat>Экран (4:3)</PresentationFormat>
  <Paragraphs>91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Презентация PowerPoint</vt:lpstr>
      <vt:lpstr>Игра «Светофор»</vt:lpstr>
      <vt:lpstr>Презентация PowerPoint</vt:lpstr>
      <vt:lpstr>   Эстафета:  «Кто быстрее соберет слово»  Заполните таблицу и составьте закодированное слово    </vt:lpstr>
      <vt:lpstr>Работа в группах</vt:lpstr>
      <vt:lpstr>Ответы:</vt:lpstr>
      <vt:lpstr>Презентация PowerPoint</vt:lpstr>
      <vt:lpstr>Презентация PowerPoint</vt:lpstr>
      <vt:lpstr>Презентация PowerPoint</vt:lpstr>
      <vt:lpstr>Задача 2</vt:lpstr>
      <vt:lpstr>Задача 3</vt:lpstr>
      <vt:lpstr>ЗОЛОТАЯ ПРОПОРЦИЯ ВОКРУГ НАС просмотр видеоролика</vt:lpstr>
      <vt:lpstr>Сообщение учеников «Золотое сечение в природе»</vt:lpstr>
      <vt:lpstr>Презентация PowerPoint</vt:lpstr>
      <vt:lpstr>Домашнее задание</vt:lpstr>
      <vt:lpstr>Вырази свое настроение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Acer</cp:lastModifiedBy>
  <cp:revision>16</cp:revision>
  <dcterms:created xsi:type="dcterms:W3CDTF">2013-08-17T08:34:50Z</dcterms:created>
  <dcterms:modified xsi:type="dcterms:W3CDTF">2015-05-31T11:25:43Z</dcterms:modified>
</cp:coreProperties>
</file>