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3" r:id="rId6"/>
    <p:sldId id="260" r:id="rId7"/>
    <p:sldId id="276" r:id="rId8"/>
    <p:sldId id="279" r:id="rId9"/>
    <p:sldId id="267" r:id="rId10"/>
    <p:sldId id="271" r:id="rId11"/>
    <p:sldId id="268" r:id="rId12"/>
    <p:sldId id="272" r:id="rId13"/>
    <p:sldId id="261" r:id="rId14"/>
    <p:sldId id="278" r:id="rId15"/>
    <p:sldId id="275" r:id="rId16"/>
    <p:sldId id="280" r:id="rId17"/>
    <p:sldId id="270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55" autoAdjust="0"/>
  </p:normalViewPr>
  <p:slideViewPr>
    <p:cSldViewPr>
      <p:cViewPr varScale="1">
        <p:scale>
          <a:sx n="64" d="100"/>
          <a:sy n="64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17F9B-B225-4599-8945-10E3732DA9E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AC90F-00E9-4C7A-8670-73D7175204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5F639-F91E-4D4A-A85F-76B2AC240536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5D0F8-A428-4311-9811-F41EBB08BD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5545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5D0F8-A428-4311-9811-F41EBB08BD7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730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5EFB2-B25C-438F-8538-12695ED80B7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C99E2-C7C1-4774-900E-ED4A09240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5EFB2-B25C-438F-8538-12695ED80B7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C99E2-C7C1-4774-900E-ED4A09240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5EFB2-B25C-438F-8538-12695ED80B7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C99E2-C7C1-4774-900E-ED4A09240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5EFB2-B25C-438F-8538-12695ED80B7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C99E2-C7C1-4774-900E-ED4A09240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5EFB2-B25C-438F-8538-12695ED80B7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C99E2-C7C1-4774-900E-ED4A09240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5EFB2-B25C-438F-8538-12695ED80B7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C99E2-C7C1-4774-900E-ED4A09240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5EFB2-B25C-438F-8538-12695ED80B7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C99E2-C7C1-4774-900E-ED4A09240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5EFB2-B25C-438F-8538-12695ED80B7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C99E2-C7C1-4774-900E-ED4A09240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5EFB2-B25C-438F-8538-12695ED80B7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C99E2-C7C1-4774-900E-ED4A09240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5EFB2-B25C-438F-8538-12695ED80B7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C99E2-C7C1-4774-900E-ED4A09240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5EFB2-B25C-438F-8538-12695ED80B7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C99E2-C7C1-4774-900E-ED4A09240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C5EFB2-B25C-438F-8538-12695ED80B70}" type="datetimeFigureOut">
              <a:rPr lang="ru-RU" smtClean="0"/>
              <a:pPr/>
              <a:t>29.03.2013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EC99E2-C7C1-4774-900E-ED4A09240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128791" cy="27363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/>
              </a:rPr>
              <a:t>Однородные </a:t>
            </a:r>
            <a:r>
              <a:rPr lang="ru-RU" sz="3600" dirty="0">
                <a:solidFill>
                  <a:srgbClr val="C00000"/>
                </a:solidFill>
                <a:effectLst/>
              </a:rPr>
              <a:t>члены предложения.</a:t>
            </a:r>
            <a:br>
              <a:rPr lang="ru-RU" sz="3600" dirty="0">
                <a:solidFill>
                  <a:srgbClr val="C00000"/>
                </a:solidFill>
                <a:effectLst/>
              </a:rPr>
            </a:br>
            <a:r>
              <a:rPr lang="ru-RU" sz="3600" dirty="0">
                <a:solidFill>
                  <a:srgbClr val="C00000"/>
                </a:solidFill>
                <a:effectLst/>
              </a:rPr>
              <a:t>Знаки препинания между однородными</a:t>
            </a:r>
            <a:r>
              <a:rPr lang="ru-RU" dirty="0">
                <a:effectLst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/>
              </a:rPr>
              <a:t>членами предложения.</a:t>
            </a:r>
            <a:endParaRPr lang="ru-RU" sz="3600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20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1135323"/>
              </p:ext>
            </p:extLst>
          </p:nvPr>
        </p:nvGraphicFramePr>
        <p:xfrm>
          <a:off x="1043608" y="1052736"/>
          <a:ext cx="7464152" cy="5256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4933"/>
                <a:gridCol w="3499219"/>
              </a:tblGrid>
              <a:tr h="131414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Дома, сады и огороды тонули в сумерках.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31414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2.Луна освещала сад, дорожки, беседку.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endParaRPr lang="ru-RU" dirty="0"/>
                    </a:p>
                  </a:txBody>
                  <a:tcPr/>
                </a:tc>
              </a:tr>
              <a:tr h="131414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3.На яблоне поспели крупные, сочные плоды.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dirty="0"/>
                    </a:p>
                  </a:txBody>
                  <a:tcPr/>
                </a:tc>
              </a:tr>
              <a:tr h="131414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4.Зимой солнце светит, но не греет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Прямая соединительная линия 15"/>
          <p:cNvCxnSpPr>
            <a:stCxn id="4" idx="1"/>
            <a:endCxn id="4" idx="7"/>
          </p:cNvCxnSpPr>
          <p:nvPr/>
        </p:nvCxnSpPr>
        <p:spPr>
          <a:xfrm>
            <a:off x="5401345" y="1401843"/>
            <a:ext cx="323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5334390" y="1334888"/>
            <a:ext cx="457200" cy="457200"/>
            <a:chOff x="5033248" y="961768"/>
            <a:chExt cx="457200" cy="457200"/>
          </a:xfrm>
        </p:grpSpPr>
        <p:sp>
          <p:nvSpPr>
            <p:cNvPr id="4" name="Блок-схема: узел 3"/>
            <p:cNvSpPr/>
            <p:nvPr/>
          </p:nvSpPr>
          <p:spPr>
            <a:xfrm>
              <a:off x="5033248" y="961768"/>
              <a:ext cx="457200" cy="4572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161980" y="1163414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5159599" y="1230660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6485720" y="1334888"/>
            <a:ext cx="457200" cy="457200"/>
            <a:chOff x="5033248" y="961768"/>
            <a:chExt cx="457200" cy="457200"/>
          </a:xfrm>
        </p:grpSpPr>
        <p:sp>
          <p:nvSpPr>
            <p:cNvPr id="28" name="Блок-схема: узел 27"/>
            <p:cNvSpPr/>
            <p:nvPr/>
          </p:nvSpPr>
          <p:spPr>
            <a:xfrm>
              <a:off x="5033248" y="961768"/>
              <a:ext cx="457200" cy="4572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161980" y="1163414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159599" y="1230660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5791590" y="1401843"/>
            <a:ext cx="83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но</a:t>
            </a:r>
            <a:endParaRPr lang="ru-RU" dirty="0"/>
          </a:p>
        </p:txBody>
      </p:sp>
      <p:sp>
        <p:nvSpPr>
          <p:cNvPr id="33" name="Блок-схема: узел 32"/>
          <p:cNvSpPr/>
          <p:nvPr/>
        </p:nvSpPr>
        <p:spPr>
          <a:xfrm>
            <a:off x="5405035" y="2846409"/>
            <a:ext cx="470829" cy="4572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6385852" y="2844898"/>
            <a:ext cx="457200" cy="4572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5989802" y="3001931"/>
            <a:ext cx="265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714320" y="248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5698866" y="4129872"/>
            <a:ext cx="44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</a:t>
            </a:r>
            <a:endParaRPr lang="ru-RU" dirty="0"/>
          </a:p>
        </p:txBody>
      </p:sp>
      <p:grpSp>
        <p:nvGrpSpPr>
          <p:cNvPr id="77" name="Группа 76"/>
          <p:cNvGrpSpPr/>
          <p:nvPr/>
        </p:nvGrpSpPr>
        <p:grpSpPr>
          <a:xfrm>
            <a:off x="5204332" y="5498092"/>
            <a:ext cx="457200" cy="457200"/>
            <a:chOff x="5033248" y="961768"/>
            <a:chExt cx="457200" cy="457200"/>
          </a:xfrm>
        </p:grpSpPr>
        <p:sp>
          <p:nvSpPr>
            <p:cNvPr id="78" name="Блок-схема: узел 77"/>
            <p:cNvSpPr/>
            <p:nvPr/>
          </p:nvSpPr>
          <p:spPr>
            <a:xfrm>
              <a:off x="5033248" y="961768"/>
              <a:ext cx="457200" cy="4572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9" name="Прямая соединительная линия 78"/>
            <p:cNvCxnSpPr/>
            <p:nvPr/>
          </p:nvCxnSpPr>
          <p:spPr>
            <a:xfrm>
              <a:off x="5149280" y="1196434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5791590" y="5510222"/>
            <a:ext cx="46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</a:t>
            </a:r>
            <a:endParaRPr lang="ru-RU" dirty="0"/>
          </a:p>
        </p:txBody>
      </p:sp>
      <p:grpSp>
        <p:nvGrpSpPr>
          <p:cNvPr id="82" name="Группа 81"/>
          <p:cNvGrpSpPr/>
          <p:nvPr/>
        </p:nvGrpSpPr>
        <p:grpSpPr>
          <a:xfrm>
            <a:off x="6139016" y="5504158"/>
            <a:ext cx="457200" cy="457200"/>
            <a:chOff x="5033248" y="961768"/>
            <a:chExt cx="457200" cy="457200"/>
          </a:xfrm>
        </p:grpSpPr>
        <p:sp>
          <p:nvSpPr>
            <p:cNvPr id="83" name="Блок-схема: узел 82"/>
            <p:cNvSpPr/>
            <p:nvPr/>
          </p:nvSpPr>
          <p:spPr>
            <a:xfrm>
              <a:off x="5033248" y="961768"/>
              <a:ext cx="457200" cy="4572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4" name="Прямая соединительная линия 83"/>
            <p:cNvCxnSpPr/>
            <p:nvPr/>
          </p:nvCxnSpPr>
          <p:spPr>
            <a:xfrm>
              <a:off x="5149280" y="1196434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85" name="TextBox 84"/>
          <p:cNvSpPr txBox="1"/>
          <p:nvPr/>
        </p:nvSpPr>
        <p:spPr>
          <a:xfrm flipV="1">
            <a:off x="6664385" y="5668942"/>
            <a:ext cx="574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и</a:t>
            </a:r>
            <a:endParaRPr lang="ru-RU" dirty="0"/>
          </a:p>
        </p:txBody>
      </p:sp>
      <p:grpSp>
        <p:nvGrpSpPr>
          <p:cNvPr id="86" name="Группа 85"/>
          <p:cNvGrpSpPr/>
          <p:nvPr/>
        </p:nvGrpSpPr>
        <p:grpSpPr>
          <a:xfrm>
            <a:off x="7328564" y="5510224"/>
            <a:ext cx="457200" cy="457200"/>
            <a:chOff x="5033248" y="961768"/>
            <a:chExt cx="457200" cy="457200"/>
          </a:xfrm>
        </p:grpSpPr>
        <p:sp>
          <p:nvSpPr>
            <p:cNvPr id="87" name="Блок-схема: узел 86"/>
            <p:cNvSpPr/>
            <p:nvPr/>
          </p:nvSpPr>
          <p:spPr>
            <a:xfrm>
              <a:off x="5033248" y="961768"/>
              <a:ext cx="457200" cy="4572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8" name="Прямая соединительная линия 87"/>
            <p:cNvCxnSpPr/>
            <p:nvPr/>
          </p:nvCxnSpPr>
          <p:spPr>
            <a:xfrm>
              <a:off x="5149280" y="1196434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616" y="4032870"/>
            <a:ext cx="476250" cy="4762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923" y="403411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179" y="4055715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173" y="4055715"/>
            <a:ext cx="398127" cy="597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лилиния 4"/>
          <p:cNvSpPr/>
          <p:nvPr/>
        </p:nvSpPr>
        <p:spPr>
          <a:xfrm rot="21007779">
            <a:off x="5489412" y="3014923"/>
            <a:ext cx="355600" cy="120173"/>
          </a:xfrm>
          <a:custGeom>
            <a:avLst/>
            <a:gdLst>
              <a:gd name="connsiteX0" fmla="*/ 0 w 355600"/>
              <a:gd name="connsiteY0" fmla="*/ 69146 h 120173"/>
              <a:gd name="connsiteX1" fmla="*/ 38100 w 355600"/>
              <a:gd name="connsiteY1" fmla="*/ 5646 h 120173"/>
              <a:gd name="connsiteX2" fmla="*/ 88900 w 355600"/>
              <a:gd name="connsiteY2" fmla="*/ 69146 h 120173"/>
              <a:gd name="connsiteX3" fmla="*/ 139700 w 355600"/>
              <a:gd name="connsiteY3" fmla="*/ 56446 h 120173"/>
              <a:gd name="connsiteX4" fmla="*/ 203200 w 355600"/>
              <a:gd name="connsiteY4" fmla="*/ 31046 h 120173"/>
              <a:gd name="connsiteX5" fmla="*/ 254000 w 355600"/>
              <a:gd name="connsiteY5" fmla="*/ 81846 h 120173"/>
              <a:gd name="connsiteX6" fmla="*/ 266700 w 355600"/>
              <a:gd name="connsiteY6" fmla="*/ 31046 h 120173"/>
              <a:gd name="connsiteX7" fmla="*/ 317500 w 355600"/>
              <a:gd name="connsiteY7" fmla="*/ 43746 h 120173"/>
              <a:gd name="connsiteX8" fmla="*/ 355600 w 355600"/>
              <a:gd name="connsiteY8" fmla="*/ 119946 h 12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600" h="120173">
                <a:moveTo>
                  <a:pt x="0" y="69146"/>
                </a:moveTo>
                <a:cubicBezTo>
                  <a:pt x="12700" y="47979"/>
                  <a:pt x="17561" y="19338"/>
                  <a:pt x="38100" y="5646"/>
                </a:cubicBezTo>
                <a:cubicBezTo>
                  <a:pt x="81046" y="-22985"/>
                  <a:pt x="88225" y="66444"/>
                  <a:pt x="88900" y="69146"/>
                </a:cubicBezTo>
                <a:cubicBezTo>
                  <a:pt x="105833" y="64913"/>
                  <a:pt x="126070" y="67350"/>
                  <a:pt x="139700" y="56446"/>
                </a:cubicBezTo>
                <a:cubicBezTo>
                  <a:pt x="196094" y="11331"/>
                  <a:pt x="89639" y="2656"/>
                  <a:pt x="203200" y="31046"/>
                </a:cubicBezTo>
                <a:cubicBezTo>
                  <a:pt x="205458" y="37819"/>
                  <a:pt x="217876" y="108939"/>
                  <a:pt x="254000" y="81846"/>
                </a:cubicBezTo>
                <a:cubicBezTo>
                  <a:pt x="267964" y="71373"/>
                  <a:pt x="262467" y="47979"/>
                  <a:pt x="266700" y="31046"/>
                </a:cubicBezTo>
                <a:cubicBezTo>
                  <a:pt x="283633" y="35279"/>
                  <a:pt x="307355" y="29543"/>
                  <a:pt x="317500" y="43746"/>
                </a:cubicBezTo>
                <a:cubicBezTo>
                  <a:pt x="377894" y="128297"/>
                  <a:pt x="289226" y="119946"/>
                  <a:pt x="355600" y="1199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 rot="20998765">
            <a:off x="6498213" y="3022179"/>
            <a:ext cx="332345" cy="172738"/>
          </a:xfrm>
          <a:custGeom>
            <a:avLst/>
            <a:gdLst>
              <a:gd name="connsiteX0" fmla="*/ 0 w 355600"/>
              <a:gd name="connsiteY0" fmla="*/ 69146 h 120173"/>
              <a:gd name="connsiteX1" fmla="*/ 38100 w 355600"/>
              <a:gd name="connsiteY1" fmla="*/ 5646 h 120173"/>
              <a:gd name="connsiteX2" fmla="*/ 88900 w 355600"/>
              <a:gd name="connsiteY2" fmla="*/ 69146 h 120173"/>
              <a:gd name="connsiteX3" fmla="*/ 139700 w 355600"/>
              <a:gd name="connsiteY3" fmla="*/ 56446 h 120173"/>
              <a:gd name="connsiteX4" fmla="*/ 203200 w 355600"/>
              <a:gd name="connsiteY4" fmla="*/ 31046 h 120173"/>
              <a:gd name="connsiteX5" fmla="*/ 254000 w 355600"/>
              <a:gd name="connsiteY5" fmla="*/ 81846 h 120173"/>
              <a:gd name="connsiteX6" fmla="*/ 266700 w 355600"/>
              <a:gd name="connsiteY6" fmla="*/ 31046 h 120173"/>
              <a:gd name="connsiteX7" fmla="*/ 317500 w 355600"/>
              <a:gd name="connsiteY7" fmla="*/ 43746 h 120173"/>
              <a:gd name="connsiteX8" fmla="*/ 355600 w 355600"/>
              <a:gd name="connsiteY8" fmla="*/ 119946 h 12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600" h="120173">
                <a:moveTo>
                  <a:pt x="0" y="69146"/>
                </a:moveTo>
                <a:cubicBezTo>
                  <a:pt x="12700" y="47979"/>
                  <a:pt x="17561" y="19338"/>
                  <a:pt x="38100" y="5646"/>
                </a:cubicBezTo>
                <a:cubicBezTo>
                  <a:pt x="81046" y="-22985"/>
                  <a:pt x="88225" y="66444"/>
                  <a:pt x="88900" y="69146"/>
                </a:cubicBezTo>
                <a:cubicBezTo>
                  <a:pt x="105833" y="64913"/>
                  <a:pt x="126070" y="67350"/>
                  <a:pt x="139700" y="56446"/>
                </a:cubicBezTo>
                <a:cubicBezTo>
                  <a:pt x="196094" y="11331"/>
                  <a:pt x="89639" y="2656"/>
                  <a:pt x="203200" y="31046"/>
                </a:cubicBezTo>
                <a:cubicBezTo>
                  <a:pt x="205458" y="37819"/>
                  <a:pt x="217876" y="108939"/>
                  <a:pt x="254000" y="81846"/>
                </a:cubicBezTo>
                <a:cubicBezTo>
                  <a:pt x="267964" y="71373"/>
                  <a:pt x="262467" y="47979"/>
                  <a:pt x="266700" y="31046"/>
                </a:cubicBezTo>
                <a:cubicBezTo>
                  <a:pt x="283633" y="35279"/>
                  <a:pt x="307355" y="29543"/>
                  <a:pt x="317500" y="43746"/>
                </a:cubicBezTo>
                <a:cubicBezTo>
                  <a:pt x="377894" y="128297"/>
                  <a:pt x="289226" y="119946"/>
                  <a:pt x="355600" y="1199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476673"/>
            <a:ext cx="7416823" cy="576063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C00000"/>
                </a:solidFill>
              </a:rPr>
              <a:t>Соотнесите предложения со схемами.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789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344815" cy="6067802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Спишите. Расставьте знаки препинания. Начертите схемы.</a:t>
            </a:r>
            <a:b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1.Текла извивалась блестела река.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2.По воде плыли желтые красные оранжевые листья.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3.Между деревьями светились травы и низкий кустарник.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050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1952869" y="1495878"/>
            <a:ext cx="457200" cy="457200"/>
            <a:chOff x="5033248" y="961768"/>
            <a:chExt cx="457200" cy="457200"/>
          </a:xfrm>
        </p:grpSpPr>
        <p:sp>
          <p:nvSpPr>
            <p:cNvPr id="33" name="Блок-схема: узел 32"/>
            <p:cNvSpPr/>
            <p:nvPr/>
          </p:nvSpPr>
          <p:spPr>
            <a:xfrm>
              <a:off x="5033248" y="961768"/>
              <a:ext cx="457200" cy="4572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161980" y="1163414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5159599" y="1230660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3076992" y="1468924"/>
            <a:ext cx="457200" cy="457200"/>
            <a:chOff x="5033248" y="961768"/>
            <a:chExt cx="457200" cy="457200"/>
          </a:xfrm>
        </p:grpSpPr>
        <p:sp>
          <p:nvSpPr>
            <p:cNvPr id="45" name="Блок-схема: узел 44"/>
            <p:cNvSpPr/>
            <p:nvPr/>
          </p:nvSpPr>
          <p:spPr>
            <a:xfrm>
              <a:off x="5033248" y="961768"/>
              <a:ext cx="457200" cy="4572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5161980" y="1163414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5159599" y="1230660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8" name="Группа 47"/>
          <p:cNvGrpSpPr/>
          <p:nvPr/>
        </p:nvGrpSpPr>
        <p:grpSpPr>
          <a:xfrm>
            <a:off x="4181673" y="1482262"/>
            <a:ext cx="457200" cy="457200"/>
            <a:chOff x="5033248" y="961768"/>
            <a:chExt cx="457200" cy="457200"/>
          </a:xfrm>
        </p:grpSpPr>
        <p:sp>
          <p:nvSpPr>
            <p:cNvPr id="49" name="Блок-схема: узел 48"/>
            <p:cNvSpPr/>
            <p:nvPr/>
          </p:nvSpPr>
          <p:spPr>
            <a:xfrm>
              <a:off x="5033248" y="961768"/>
              <a:ext cx="457200" cy="4572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>
              <a:off x="5161980" y="1163414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5159599" y="1230660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555776" y="15567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635136" y="15580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</a:t>
            </a:r>
            <a:endParaRPr lang="ru-RU" dirty="0"/>
          </a:p>
        </p:txBody>
      </p:sp>
      <p:grpSp>
        <p:nvGrpSpPr>
          <p:cNvPr id="54" name="Группа 53"/>
          <p:cNvGrpSpPr/>
          <p:nvPr/>
        </p:nvGrpSpPr>
        <p:grpSpPr>
          <a:xfrm>
            <a:off x="2033216" y="4142719"/>
            <a:ext cx="457200" cy="457200"/>
            <a:chOff x="5033248" y="961768"/>
            <a:chExt cx="457200" cy="457200"/>
          </a:xfrm>
        </p:grpSpPr>
        <p:sp>
          <p:nvSpPr>
            <p:cNvPr id="55" name="Блок-схема: узел 54"/>
            <p:cNvSpPr/>
            <p:nvPr/>
          </p:nvSpPr>
          <p:spPr>
            <a:xfrm>
              <a:off x="5033248" y="961768"/>
              <a:ext cx="457200" cy="4572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7" name="Прямая соединительная линия 56"/>
            <p:cNvCxnSpPr/>
            <p:nvPr/>
          </p:nvCxnSpPr>
          <p:spPr>
            <a:xfrm>
              <a:off x="5159599" y="1230660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3" name="Группа 72"/>
          <p:cNvGrpSpPr/>
          <p:nvPr/>
        </p:nvGrpSpPr>
        <p:grpSpPr>
          <a:xfrm>
            <a:off x="3405451" y="4144372"/>
            <a:ext cx="457200" cy="457200"/>
            <a:chOff x="5033248" y="961768"/>
            <a:chExt cx="457200" cy="457200"/>
          </a:xfrm>
        </p:grpSpPr>
        <p:sp>
          <p:nvSpPr>
            <p:cNvPr id="74" name="Блок-схема: узел 73"/>
            <p:cNvSpPr/>
            <p:nvPr/>
          </p:nvSpPr>
          <p:spPr>
            <a:xfrm>
              <a:off x="5033248" y="961768"/>
              <a:ext cx="457200" cy="4572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5159599" y="1230660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7" name="Группа 76"/>
          <p:cNvGrpSpPr/>
          <p:nvPr/>
        </p:nvGrpSpPr>
        <p:grpSpPr>
          <a:xfrm>
            <a:off x="1951674" y="2829488"/>
            <a:ext cx="457200" cy="457200"/>
            <a:chOff x="5033248" y="961768"/>
            <a:chExt cx="457200" cy="457200"/>
          </a:xfrm>
        </p:grpSpPr>
        <p:sp>
          <p:nvSpPr>
            <p:cNvPr id="78" name="Блок-схема: узел 77"/>
            <p:cNvSpPr/>
            <p:nvPr/>
          </p:nvSpPr>
          <p:spPr>
            <a:xfrm>
              <a:off x="5033248" y="961768"/>
              <a:ext cx="457200" cy="4572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9" name="Прямая соединительная линия 78"/>
            <p:cNvCxnSpPr/>
            <p:nvPr/>
          </p:nvCxnSpPr>
          <p:spPr>
            <a:xfrm>
              <a:off x="5149280" y="1196434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2572478" y="287342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</a:t>
            </a:r>
            <a:endParaRPr lang="ru-RU" dirty="0"/>
          </a:p>
        </p:txBody>
      </p:sp>
      <p:grpSp>
        <p:nvGrpSpPr>
          <p:cNvPr id="82" name="Группа 81"/>
          <p:cNvGrpSpPr/>
          <p:nvPr/>
        </p:nvGrpSpPr>
        <p:grpSpPr>
          <a:xfrm>
            <a:off x="3078178" y="2816360"/>
            <a:ext cx="457200" cy="457200"/>
            <a:chOff x="5033248" y="961768"/>
            <a:chExt cx="457200" cy="457200"/>
          </a:xfrm>
        </p:grpSpPr>
        <p:sp>
          <p:nvSpPr>
            <p:cNvPr id="83" name="Блок-схема: узел 82"/>
            <p:cNvSpPr/>
            <p:nvPr/>
          </p:nvSpPr>
          <p:spPr>
            <a:xfrm>
              <a:off x="5033248" y="961768"/>
              <a:ext cx="457200" cy="4572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4" name="Прямая соединительная линия 83"/>
            <p:cNvCxnSpPr/>
            <p:nvPr/>
          </p:nvCxnSpPr>
          <p:spPr>
            <a:xfrm>
              <a:off x="5149280" y="1196434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3862650" y="2860294"/>
            <a:ext cx="445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6" name="Группа 85"/>
          <p:cNvGrpSpPr/>
          <p:nvPr/>
        </p:nvGrpSpPr>
        <p:grpSpPr>
          <a:xfrm>
            <a:off x="4432424" y="2822426"/>
            <a:ext cx="457200" cy="457200"/>
            <a:chOff x="5033248" y="961768"/>
            <a:chExt cx="457200" cy="457200"/>
          </a:xfrm>
        </p:grpSpPr>
        <p:sp>
          <p:nvSpPr>
            <p:cNvPr id="87" name="Блок-схема: узел 86"/>
            <p:cNvSpPr/>
            <p:nvPr/>
          </p:nvSpPr>
          <p:spPr>
            <a:xfrm>
              <a:off x="5033248" y="961768"/>
              <a:ext cx="457200" cy="4572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8" name="Прямая соединительная линия 87"/>
            <p:cNvCxnSpPr/>
            <p:nvPr/>
          </p:nvCxnSpPr>
          <p:spPr>
            <a:xfrm>
              <a:off x="5149280" y="1196434"/>
              <a:ext cx="202108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1115616" y="146286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1)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1194148" y="28365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1115616" y="4044143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3)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692696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Составьте предложения по схемам .</a:t>
            </a:r>
            <a:r>
              <a:rPr lang="ru-RU" sz="3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</a:br>
            <a:endParaRPr lang="ru-RU" sz="3200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93751" y="4165021"/>
            <a:ext cx="802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</a:t>
            </a:r>
          </a:p>
        </p:txBody>
      </p:sp>
    </p:spTree>
    <p:extLst>
      <p:ext uri="{BB962C8B-B14F-4D97-AF65-F5344CB8AC3E}">
        <p14:creationId xmlns="" xmlns:p14="http://schemas.microsoft.com/office/powerpoint/2010/main" val="16438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848872" cy="568863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Спишите, вставляя пропущенные буквы, подчеркните однородные члены.</a:t>
            </a:r>
            <a:b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Ст…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яли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последние дни теплой, но д…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ждливой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осени. На березе с…дели чижи и щеглы. Они 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…вали с…мена березы и ольхи. Вдруг подул х…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лодный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ветер. Он срывал листья с д…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ревьев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разн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…сил их по рощам, по дорогам. 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769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65501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effectLst/>
              </a:rPr>
              <a:t>Проверь себя!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яли последние дни теплой, но д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ждливой осени. На березе с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дели чижи и щеглы. Они кл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вали с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мена березы и ольхи. Вдруг подул х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лодный ветер. Он срывал листья с д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ревьев и разн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сил их по рощам, по дорогам. </a:t>
            </a: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cxnSp>
        <p:nvCxnSpPr>
          <p:cNvPr id="4" name="Скругленная соединительная линия 3"/>
          <p:cNvCxnSpPr/>
          <p:nvPr/>
        </p:nvCxnSpPr>
        <p:spPr>
          <a:xfrm rot="5400000" flipH="1" flipV="1">
            <a:off x="6072198" y="1643050"/>
            <a:ext cx="1588" cy="1588"/>
          </a:xfrm>
          <a:prstGeom prst="curvedConnector3">
            <a:avLst>
              <a:gd name="adj1" fmla="val 14395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5943600" y="1663700"/>
            <a:ext cx="1473200" cy="129436"/>
          </a:xfrm>
          <a:custGeom>
            <a:avLst/>
            <a:gdLst>
              <a:gd name="connsiteX0" fmla="*/ 0 w 1473200"/>
              <a:gd name="connsiteY0" fmla="*/ 88900 h 129436"/>
              <a:gd name="connsiteX1" fmla="*/ 12700 w 1473200"/>
              <a:gd name="connsiteY1" fmla="*/ 50800 h 129436"/>
              <a:gd name="connsiteX2" fmla="*/ 88900 w 1473200"/>
              <a:gd name="connsiteY2" fmla="*/ 0 h 129436"/>
              <a:gd name="connsiteX3" fmla="*/ 127000 w 1473200"/>
              <a:gd name="connsiteY3" fmla="*/ 12700 h 129436"/>
              <a:gd name="connsiteX4" fmla="*/ 203200 w 1473200"/>
              <a:gd name="connsiteY4" fmla="*/ 63500 h 129436"/>
              <a:gd name="connsiteX5" fmla="*/ 279400 w 1473200"/>
              <a:gd name="connsiteY5" fmla="*/ 88900 h 129436"/>
              <a:gd name="connsiteX6" fmla="*/ 342900 w 1473200"/>
              <a:gd name="connsiteY6" fmla="*/ 76200 h 129436"/>
              <a:gd name="connsiteX7" fmla="*/ 368300 w 1473200"/>
              <a:gd name="connsiteY7" fmla="*/ 38100 h 129436"/>
              <a:gd name="connsiteX8" fmla="*/ 406400 w 1473200"/>
              <a:gd name="connsiteY8" fmla="*/ 12700 h 129436"/>
              <a:gd name="connsiteX9" fmla="*/ 495300 w 1473200"/>
              <a:gd name="connsiteY9" fmla="*/ 38100 h 129436"/>
              <a:gd name="connsiteX10" fmla="*/ 533400 w 1473200"/>
              <a:gd name="connsiteY10" fmla="*/ 63500 h 129436"/>
              <a:gd name="connsiteX11" fmla="*/ 558800 w 1473200"/>
              <a:gd name="connsiteY11" fmla="*/ 101600 h 129436"/>
              <a:gd name="connsiteX12" fmla="*/ 647700 w 1473200"/>
              <a:gd name="connsiteY12" fmla="*/ 50800 h 129436"/>
              <a:gd name="connsiteX13" fmla="*/ 685800 w 1473200"/>
              <a:gd name="connsiteY13" fmla="*/ 25400 h 129436"/>
              <a:gd name="connsiteX14" fmla="*/ 774700 w 1473200"/>
              <a:gd name="connsiteY14" fmla="*/ 38100 h 129436"/>
              <a:gd name="connsiteX15" fmla="*/ 850900 w 1473200"/>
              <a:gd name="connsiteY15" fmla="*/ 88900 h 129436"/>
              <a:gd name="connsiteX16" fmla="*/ 889000 w 1473200"/>
              <a:gd name="connsiteY16" fmla="*/ 101600 h 129436"/>
              <a:gd name="connsiteX17" fmla="*/ 990600 w 1473200"/>
              <a:gd name="connsiteY17" fmla="*/ 63500 h 129436"/>
              <a:gd name="connsiteX18" fmla="*/ 1016000 w 1473200"/>
              <a:gd name="connsiteY18" fmla="*/ 25400 h 129436"/>
              <a:gd name="connsiteX19" fmla="*/ 1181100 w 1473200"/>
              <a:gd name="connsiteY19" fmla="*/ 63500 h 129436"/>
              <a:gd name="connsiteX20" fmla="*/ 1219200 w 1473200"/>
              <a:gd name="connsiteY20" fmla="*/ 88900 h 129436"/>
              <a:gd name="connsiteX21" fmla="*/ 1320800 w 1473200"/>
              <a:gd name="connsiteY21" fmla="*/ 63500 h 129436"/>
              <a:gd name="connsiteX22" fmla="*/ 1397000 w 1473200"/>
              <a:gd name="connsiteY22" fmla="*/ 25400 h 129436"/>
              <a:gd name="connsiteX23" fmla="*/ 1435100 w 1473200"/>
              <a:gd name="connsiteY23" fmla="*/ 38100 h 129436"/>
              <a:gd name="connsiteX24" fmla="*/ 1473200 w 1473200"/>
              <a:gd name="connsiteY24" fmla="*/ 101600 h 12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73200" h="129436">
                <a:moveTo>
                  <a:pt x="0" y="88900"/>
                </a:moveTo>
                <a:cubicBezTo>
                  <a:pt x="4233" y="76200"/>
                  <a:pt x="3234" y="60266"/>
                  <a:pt x="12700" y="50800"/>
                </a:cubicBezTo>
                <a:cubicBezTo>
                  <a:pt x="34286" y="29214"/>
                  <a:pt x="88900" y="0"/>
                  <a:pt x="88900" y="0"/>
                </a:cubicBezTo>
                <a:cubicBezTo>
                  <a:pt x="101600" y="4233"/>
                  <a:pt x="115298" y="6199"/>
                  <a:pt x="127000" y="12700"/>
                </a:cubicBezTo>
                <a:cubicBezTo>
                  <a:pt x="153685" y="27525"/>
                  <a:pt x="174240" y="53847"/>
                  <a:pt x="203200" y="63500"/>
                </a:cubicBezTo>
                <a:lnTo>
                  <a:pt x="279400" y="88900"/>
                </a:lnTo>
                <a:cubicBezTo>
                  <a:pt x="300567" y="84667"/>
                  <a:pt x="324158" y="86910"/>
                  <a:pt x="342900" y="76200"/>
                </a:cubicBezTo>
                <a:cubicBezTo>
                  <a:pt x="356152" y="68627"/>
                  <a:pt x="357507" y="48893"/>
                  <a:pt x="368300" y="38100"/>
                </a:cubicBezTo>
                <a:cubicBezTo>
                  <a:pt x="379093" y="27307"/>
                  <a:pt x="393700" y="21167"/>
                  <a:pt x="406400" y="12700"/>
                </a:cubicBezTo>
                <a:cubicBezTo>
                  <a:pt x="422676" y="16769"/>
                  <a:pt x="477080" y="28990"/>
                  <a:pt x="495300" y="38100"/>
                </a:cubicBezTo>
                <a:cubicBezTo>
                  <a:pt x="508952" y="44926"/>
                  <a:pt x="520700" y="55033"/>
                  <a:pt x="533400" y="63500"/>
                </a:cubicBezTo>
                <a:cubicBezTo>
                  <a:pt x="541867" y="76200"/>
                  <a:pt x="543992" y="97898"/>
                  <a:pt x="558800" y="101600"/>
                </a:cubicBezTo>
                <a:cubicBezTo>
                  <a:pt x="670144" y="129436"/>
                  <a:pt x="615451" y="91111"/>
                  <a:pt x="647700" y="50800"/>
                </a:cubicBezTo>
                <a:cubicBezTo>
                  <a:pt x="657235" y="38881"/>
                  <a:pt x="673100" y="33867"/>
                  <a:pt x="685800" y="25400"/>
                </a:cubicBezTo>
                <a:cubicBezTo>
                  <a:pt x="715433" y="29633"/>
                  <a:pt x="746761" y="27354"/>
                  <a:pt x="774700" y="38100"/>
                </a:cubicBezTo>
                <a:cubicBezTo>
                  <a:pt x="803192" y="49059"/>
                  <a:pt x="821940" y="79247"/>
                  <a:pt x="850900" y="88900"/>
                </a:cubicBezTo>
                <a:lnTo>
                  <a:pt x="889000" y="101600"/>
                </a:lnTo>
                <a:cubicBezTo>
                  <a:pt x="934433" y="92513"/>
                  <a:pt x="957898" y="96202"/>
                  <a:pt x="990600" y="63500"/>
                </a:cubicBezTo>
                <a:cubicBezTo>
                  <a:pt x="1001393" y="52707"/>
                  <a:pt x="1007533" y="38100"/>
                  <a:pt x="1016000" y="25400"/>
                </a:cubicBezTo>
                <a:cubicBezTo>
                  <a:pt x="1056986" y="31255"/>
                  <a:pt x="1143064" y="38143"/>
                  <a:pt x="1181100" y="63500"/>
                </a:cubicBezTo>
                <a:lnTo>
                  <a:pt x="1219200" y="88900"/>
                </a:lnTo>
                <a:cubicBezTo>
                  <a:pt x="1243352" y="84070"/>
                  <a:pt x="1294765" y="76517"/>
                  <a:pt x="1320800" y="63500"/>
                </a:cubicBezTo>
                <a:cubicBezTo>
                  <a:pt x="1419277" y="14261"/>
                  <a:pt x="1301235" y="57322"/>
                  <a:pt x="1397000" y="25400"/>
                </a:cubicBezTo>
                <a:cubicBezTo>
                  <a:pt x="1409700" y="29633"/>
                  <a:pt x="1424647" y="29737"/>
                  <a:pt x="1435100" y="38100"/>
                </a:cubicBezTo>
                <a:cubicBezTo>
                  <a:pt x="1447871" y="48317"/>
                  <a:pt x="1464762" y="84725"/>
                  <a:pt x="1473200" y="1016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411261" y="2155728"/>
            <a:ext cx="2335239" cy="216049"/>
          </a:xfrm>
          <a:custGeom>
            <a:avLst/>
            <a:gdLst>
              <a:gd name="connsiteX0" fmla="*/ 11139 w 2335239"/>
              <a:gd name="connsiteY0" fmla="*/ 193772 h 216049"/>
              <a:gd name="connsiteX1" fmla="*/ 49239 w 2335239"/>
              <a:gd name="connsiteY1" fmla="*/ 117572 h 216049"/>
              <a:gd name="connsiteX2" fmla="*/ 61939 w 2335239"/>
              <a:gd name="connsiteY2" fmla="*/ 79472 h 216049"/>
              <a:gd name="connsiteX3" fmla="*/ 138139 w 2335239"/>
              <a:gd name="connsiteY3" fmla="*/ 92172 h 216049"/>
              <a:gd name="connsiteX4" fmla="*/ 163539 w 2335239"/>
              <a:gd name="connsiteY4" fmla="*/ 130272 h 216049"/>
              <a:gd name="connsiteX5" fmla="*/ 239739 w 2335239"/>
              <a:gd name="connsiteY5" fmla="*/ 168372 h 216049"/>
              <a:gd name="connsiteX6" fmla="*/ 277839 w 2335239"/>
              <a:gd name="connsiteY6" fmla="*/ 155672 h 216049"/>
              <a:gd name="connsiteX7" fmla="*/ 366739 w 2335239"/>
              <a:gd name="connsiteY7" fmla="*/ 66772 h 216049"/>
              <a:gd name="connsiteX8" fmla="*/ 417539 w 2335239"/>
              <a:gd name="connsiteY8" fmla="*/ 79472 h 216049"/>
              <a:gd name="connsiteX9" fmla="*/ 481039 w 2335239"/>
              <a:gd name="connsiteY9" fmla="*/ 142972 h 216049"/>
              <a:gd name="connsiteX10" fmla="*/ 531839 w 2335239"/>
              <a:gd name="connsiteY10" fmla="*/ 155672 h 216049"/>
              <a:gd name="connsiteX11" fmla="*/ 646139 w 2335239"/>
              <a:gd name="connsiteY11" fmla="*/ 92172 h 216049"/>
              <a:gd name="connsiteX12" fmla="*/ 760439 w 2335239"/>
              <a:gd name="connsiteY12" fmla="*/ 155672 h 216049"/>
              <a:gd name="connsiteX13" fmla="*/ 811239 w 2335239"/>
              <a:gd name="connsiteY13" fmla="*/ 130272 h 216049"/>
              <a:gd name="connsiteX14" fmla="*/ 849339 w 2335239"/>
              <a:gd name="connsiteY14" fmla="*/ 117572 h 216049"/>
              <a:gd name="connsiteX15" fmla="*/ 887439 w 2335239"/>
              <a:gd name="connsiteY15" fmla="*/ 92172 h 216049"/>
              <a:gd name="connsiteX16" fmla="*/ 963639 w 2335239"/>
              <a:gd name="connsiteY16" fmla="*/ 104872 h 216049"/>
              <a:gd name="connsiteX17" fmla="*/ 976339 w 2335239"/>
              <a:gd name="connsiteY17" fmla="*/ 142972 h 216049"/>
              <a:gd name="connsiteX18" fmla="*/ 1039839 w 2335239"/>
              <a:gd name="connsiteY18" fmla="*/ 155672 h 216049"/>
              <a:gd name="connsiteX19" fmla="*/ 1128739 w 2335239"/>
              <a:gd name="connsiteY19" fmla="*/ 142972 h 216049"/>
              <a:gd name="connsiteX20" fmla="*/ 1141439 w 2335239"/>
              <a:gd name="connsiteY20" fmla="*/ 104872 h 216049"/>
              <a:gd name="connsiteX21" fmla="*/ 1192239 w 2335239"/>
              <a:gd name="connsiteY21" fmla="*/ 92172 h 216049"/>
              <a:gd name="connsiteX22" fmla="*/ 1281139 w 2335239"/>
              <a:gd name="connsiteY22" fmla="*/ 117572 h 216049"/>
              <a:gd name="connsiteX23" fmla="*/ 1357339 w 2335239"/>
              <a:gd name="connsiteY23" fmla="*/ 155672 h 216049"/>
              <a:gd name="connsiteX24" fmla="*/ 1433539 w 2335239"/>
              <a:gd name="connsiteY24" fmla="*/ 92172 h 216049"/>
              <a:gd name="connsiteX25" fmla="*/ 1497039 w 2335239"/>
              <a:gd name="connsiteY25" fmla="*/ 104872 h 216049"/>
              <a:gd name="connsiteX26" fmla="*/ 1547839 w 2335239"/>
              <a:gd name="connsiteY26" fmla="*/ 168372 h 216049"/>
              <a:gd name="connsiteX27" fmla="*/ 1598639 w 2335239"/>
              <a:gd name="connsiteY27" fmla="*/ 155672 h 216049"/>
              <a:gd name="connsiteX28" fmla="*/ 1611339 w 2335239"/>
              <a:gd name="connsiteY28" fmla="*/ 117572 h 216049"/>
              <a:gd name="connsiteX29" fmla="*/ 1725639 w 2335239"/>
              <a:gd name="connsiteY29" fmla="*/ 104872 h 216049"/>
              <a:gd name="connsiteX30" fmla="*/ 1801839 w 2335239"/>
              <a:gd name="connsiteY30" fmla="*/ 155672 h 216049"/>
              <a:gd name="connsiteX31" fmla="*/ 1839939 w 2335239"/>
              <a:gd name="connsiteY31" fmla="*/ 142972 h 216049"/>
              <a:gd name="connsiteX32" fmla="*/ 1852639 w 2335239"/>
              <a:gd name="connsiteY32" fmla="*/ 41372 h 216049"/>
              <a:gd name="connsiteX33" fmla="*/ 1979639 w 2335239"/>
              <a:gd name="connsiteY33" fmla="*/ 66772 h 216049"/>
              <a:gd name="connsiteX34" fmla="*/ 2043139 w 2335239"/>
              <a:gd name="connsiteY34" fmla="*/ 130272 h 216049"/>
              <a:gd name="connsiteX35" fmla="*/ 2106639 w 2335239"/>
              <a:gd name="connsiteY35" fmla="*/ 117572 h 216049"/>
              <a:gd name="connsiteX36" fmla="*/ 2119339 w 2335239"/>
              <a:gd name="connsiteY36" fmla="*/ 54072 h 216049"/>
              <a:gd name="connsiteX37" fmla="*/ 2233639 w 2335239"/>
              <a:gd name="connsiteY37" fmla="*/ 66772 h 216049"/>
              <a:gd name="connsiteX38" fmla="*/ 2246339 w 2335239"/>
              <a:gd name="connsiteY38" fmla="*/ 104872 h 216049"/>
              <a:gd name="connsiteX39" fmla="*/ 2335239 w 2335239"/>
              <a:gd name="connsiteY39" fmla="*/ 117572 h 21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5239" h="216049">
                <a:moveTo>
                  <a:pt x="11139" y="193772"/>
                </a:moveTo>
                <a:cubicBezTo>
                  <a:pt x="43061" y="98007"/>
                  <a:pt x="0" y="216049"/>
                  <a:pt x="49239" y="117572"/>
                </a:cubicBezTo>
                <a:cubicBezTo>
                  <a:pt x="55226" y="105598"/>
                  <a:pt x="57706" y="92172"/>
                  <a:pt x="61939" y="79472"/>
                </a:cubicBezTo>
                <a:cubicBezTo>
                  <a:pt x="87339" y="83705"/>
                  <a:pt x="115107" y="80656"/>
                  <a:pt x="138139" y="92172"/>
                </a:cubicBezTo>
                <a:cubicBezTo>
                  <a:pt x="151791" y="98998"/>
                  <a:pt x="152746" y="119479"/>
                  <a:pt x="163539" y="130272"/>
                </a:cubicBezTo>
                <a:cubicBezTo>
                  <a:pt x="188158" y="154891"/>
                  <a:pt x="208751" y="158043"/>
                  <a:pt x="239739" y="168372"/>
                </a:cubicBezTo>
                <a:cubicBezTo>
                  <a:pt x="252439" y="164139"/>
                  <a:pt x="268373" y="165138"/>
                  <a:pt x="277839" y="155672"/>
                </a:cubicBezTo>
                <a:cubicBezTo>
                  <a:pt x="379734" y="53777"/>
                  <a:pt x="280528" y="95509"/>
                  <a:pt x="366739" y="66772"/>
                </a:cubicBezTo>
                <a:cubicBezTo>
                  <a:pt x="383672" y="71005"/>
                  <a:pt x="403016" y="69790"/>
                  <a:pt x="417539" y="79472"/>
                </a:cubicBezTo>
                <a:cubicBezTo>
                  <a:pt x="519139" y="147205"/>
                  <a:pt x="362506" y="92172"/>
                  <a:pt x="481039" y="142972"/>
                </a:cubicBezTo>
                <a:cubicBezTo>
                  <a:pt x="497082" y="149848"/>
                  <a:pt x="514906" y="151439"/>
                  <a:pt x="531839" y="155672"/>
                </a:cubicBezTo>
                <a:cubicBezTo>
                  <a:pt x="619178" y="97446"/>
                  <a:pt x="579079" y="114525"/>
                  <a:pt x="646139" y="92172"/>
                </a:cubicBezTo>
                <a:cubicBezTo>
                  <a:pt x="733478" y="150398"/>
                  <a:pt x="693379" y="133319"/>
                  <a:pt x="760439" y="155672"/>
                </a:cubicBezTo>
                <a:cubicBezTo>
                  <a:pt x="777372" y="147205"/>
                  <a:pt x="793838" y="137730"/>
                  <a:pt x="811239" y="130272"/>
                </a:cubicBezTo>
                <a:cubicBezTo>
                  <a:pt x="823544" y="124999"/>
                  <a:pt x="837365" y="123559"/>
                  <a:pt x="849339" y="117572"/>
                </a:cubicBezTo>
                <a:cubicBezTo>
                  <a:pt x="862991" y="110746"/>
                  <a:pt x="874739" y="100639"/>
                  <a:pt x="887439" y="92172"/>
                </a:cubicBezTo>
                <a:cubicBezTo>
                  <a:pt x="912839" y="96405"/>
                  <a:pt x="941281" y="92096"/>
                  <a:pt x="963639" y="104872"/>
                </a:cubicBezTo>
                <a:cubicBezTo>
                  <a:pt x="975262" y="111514"/>
                  <a:pt x="965200" y="135546"/>
                  <a:pt x="976339" y="142972"/>
                </a:cubicBezTo>
                <a:cubicBezTo>
                  <a:pt x="994300" y="154946"/>
                  <a:pt x="1018672" y="151439"/>
                  <a:pt x="1039839" y="155672"/>
                </a:cubicBezTo>
                <a:cubicBezTo>
                  <a:pt x="1069472" y="151439"/>
                  <a:pt x="1101965" y="156359"/>
                  <a:pt x="1128739" y="142972"/>
                </a:cubicBezTo>
                <a:cubicBezTo>
                  <a:pt x="1140713" y="136985"/>
                  <a:pt x="1130986" y="113235"/>
                  <a:pt x="1141439" y="104872"/>
                </a:cubicBezTo>
                <a:cubicBezTo>
                  <a:pt x="1155069" y="93968"/>
                  <a:pt x="1175306" y="96405"/>
                  <a:pt x="1192239" y="92172"/>
                </a:cubicBezTo>
                <a:cubicBezTo>
                  <a:pt x="1208515" y="96241"/>
                  <a:pt x="1262919" y="108462"/>
                  <a:pt x="1281139" y="117572"/>
                </a:cubicBezTo>
                <a:cubicBezTo>
                  <a:pt x="1379616" y="166811"/>
                  <a:pt x="1261574" y="123750"/>
                  <a:pt x="1357339" y="155672"/>
                </a:cubicBezTo>
                <a:cubicBezTo>
                  <a:pt x="1378691" y="123644"/>
                  <a:pt x="1387133" y="97328"/>
                  <a:pt x="1433539" y="92172"/>
                </a:cubicBezTo>
                <a:cubicBezTo>
                  <a:pt x="1454993" y="89788"/>
                  <a:pt x="1475872" y="100639"/>
                  <a:pt x="1497039" y="104872"/>
                </a:cubicBezTo>
                <a:cubicBezTo>
                  <a:pt x="1506648" y="133700"/>
                  <a:pt x="1507627" y="162627"/>
                  <a:pt x="1547839" y="168372"/>
                </a:cubicBezTo>
                <a:cubicBezTo>
                  <a:pt x="1565118" y="170840"/>
                  <a:pt x="1581706" y="159905"/>
                  <a:pt x="1598639" y="155672"/>
                </a:cubicBezTo>
                <a:cubicBezTo>
                  <a:pt x="1602872" y="142972"/>
                  <a:pt x="1601055" y="126142"/>
                  <a:pt x="1611339" y="117572"/>
                </a:cubicBezTo>
                <a:cubicBezTo>
                  <a:pt x="1659163" y="77719"/>
                  <a:pt x="1677133" y="92745"/>
                  <a:pt x="1725639" y="104872"/>
                </a:cubicBezTo>
                <a:cubicBezTo>
                  <a:pt x="1748546" y="127779"/>
                  <a:pt x="1765080" y="155672"/>
                  <a:pt x="1801839" y="155672"/>
                </a:cubicBezTo>
                <a:cubicBezTo>
                  <a:pt x="1815226" y="155672"/>
                  <a:pt x="1827239" y="147205"/>
                  <a:pt x="1839939" y="142972"/>
                </a:cubicBezTo>
                <a:cubicBezTo>
                  <a:pt x="1844172" y="109105"/>
                  <a:pt x="1828505" y="65506"/>
                  <a:pt x="1852639" y="41372"/>
                </a:cubicBezTo>
                <a:cubicBezTo>
                  <a:pt x="1858867" y="35144"/>
                  <a:pt x="1962957" y="62602"/>
                  <a:pt x="1979639" y="66772"/>
                </a:cubicBezTo>
                <a:cubicBezTo>
                  <a:pt x="1993494" y="87554"/>
                  <a:pt x="2012351" y="126424"/>
                  <a:pt x="2043139" y="130272"/>
                </a:cubicBezTo>
                <a:cubicBezTo>
                  <a:pt x="2064558" y="132949"/>
                  <a:pt x="2085472" y="121805"/>
                  <a:pt x="2106639" y="117572"/>
                </a:cubicBezTo>
                <a:cubicBezTo>
                  <a:pt x="2110872" y="96405"/>
                  <a:pt x="2108629" y="72814"/>
                  <a:pt x="2119339" y="54072"/>
                </a:cubicBezTo>
                <a:cubicBezTo>
                  <a:pt x="2150237" y="0"/>
                  <a:pt x="2202841" y="46240"/>
                  <a:pt x="2233639" y="66772"/>
                </a:cubicBezTo>
                <a:cubicBezTo>
                  <a:pt x="2237872" y="79472"/>
                  <a:pt x="2236873" y="95406"/>
                  <a:pt x="2246339" y="104872"/>
                </a:cubicBezTo>
                <a:cubicBezTo>
                  <a:pt x="2264394" y="122927"/>
                  <a:pt x="2316727" y="117572"/>
                  <a:pt x="2335239" y="11757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00166" y="2786058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43240" y="2786058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1549400" y="3390900"/>
            <a:ext cx="114300" cy="0"/>
          </a:xfrm>
          <a:custGeom>
            <a:avLst/>
            <a:gdLst>
              <a:gd name="connsiteX0" fmla="*/ 0 w 114300"/>
              <a:gd name="connsiteY0" fmla="*/ 0 h 0"/>
              <a:gd name="connsiteX1" fmla="*/ 114300 w 114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828800" y="3378200"/>
            <a:ext cx="101600" cy="0"/>
          </a:xfrm>
          <a:custGeom>
            <a:avLst/>
            <a:gdLst>
              <a:gd name="connsiteX0" fmla="*/ 0 w 101600"/>
              <a:gd name="connsiteY0" fmla="*/ 0 h 0"/>
              <a:gd name="connsiteX1" fmla="*/ 101600 w 1016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600">
                <a:moveTo>
                  <a:pt x="0" y="0"/>
                </a:moveTo>
                <a:lnTo>
                  <a:pt x="10160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2071670" y="3357562"/>
            <a:ext cx="214314" cy="45719"/>
          </a:xfrm>
          <a:custGeom>
            <a:avLst/>
            <a:gdLst>
              <a:gd name="connsiteX0" fmla="*/ 0 w 88900"/>
              <a:gd name="connsiteY0" fmla="*/ 0 h 0"/>
              <a:gd name="connsiteX1" fmla="*/ 88900 w 88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900">
                <a:moveTo>
                  <a:pt x="0" y="0"/>
                </a:moveTo>
                <a:lnTo>
                  <a:pt x="8890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2357422" y="3357562"/>
            <a:ext cx="169878" cy="58738"/>
          </a:xfrm>
          <a:custGeom>
            <a:avLst/>
            <a:gdLst>
              <a:gd name="connsiteX0" fmla="*/ 0 w 165100"/>
              <a:gd name="connsiteY0" fmla="*/ 0 h 0"/>
              <a:gd name="connsiteX1" fmla="*/ 165100 w 1651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628900" y="3340100"/>
            <a:ext cx="215900" cy="25400"/>
          </a:xfrm>
          <a:custGeom>
            <a:avLst/>
            <a:gdLst>
              <a:gd name="connsiteX0" fmla="*/ 0 w 215900"/>
              <a:gd name="connsiteY0" fmla="*/ 25400 h 25400"/>
              <a:gd name="connsiteX1" fmla="*/ 139700 w 215900"/>
              <a:gd name="connsiteY1" fmla="*/ 12700 h 25400"/>
              <a:gd name="connsiteX2" fmla="*/ 177800 w 215900"/>
              <a:gd name="connsiteY2" fmla="*/ 0 h 25400"/>
              <a:gd name="connsiteX3" fmla="*/ 215900 w 215900"/>
              <a:gd name="connsiteY3" fmla="*/ 12700 h 2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900" h="25400">
                <a:moveTo>
                  <a:pt x="0" y="25400"/>
                </a:moveTo>
                <a:cubicBezTo>
                  <a:pt x="46567" y="21167"/>
                  <a:pt x="93411" y="19313"/>
                  <a:pt x="139700" y="12700"/>
                </a:cubicBezTo>
                <a:cubicBezTo>
                  <a:pt x="152952" y="10807"/>
                  <a:pt x="164413" y="0"/>
                  <a:pt x="177800" y="0"/>
                </a:cubicBezTo>
                <a:cubicBezTo>
                  <a:pt x="191187" y="0"/>
                  <a:pt x="215900" y="12700"/>
                  <a:pt x="215900" y="127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441700" y="3340100"/>
            <a:ext cx="139700" cy="0"/>
          </a:xfrm>
          <a:custGeom>
            <a:avLst/>
            <a:gdLst>
              <a:gd name="connsiteX0" fmla="*/ 0 w 139700"/>
              <a:gd name="connsiteY0" fmla="*/ 0 h 0"/>
              <a:gd name="connsiteX1" fmla="*/ 139700 w 1397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700">
                <a:moveTo>
                  <a:pt x="0" y="0"/>
                </a:moveTo>
                <a:lnTo>
                  <a:pt x="13970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71900" y="3340100"/>
            <a:ext cx="139700" cy="0"/>
          </a:xfrm>
          <a:custGeom>
            <a:avLst/>
            <a:gdLst>
              <a:gd name="connsiteX0" fmla="*/ 0 w 139700"/>
              <a:gd name="connsiteY0" fmla="*/ 0 h 0"/>
              <a:gd name="connsiteX1" fmla="*/ 139700 w 1397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700">
                <a:moveTo>
                  <a:pt x="0" y="0"/>
                </a:moveTo>
                <a:lnTo>
                  <a:pt x="13970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4089400" y="3302000"/>
            <a:ext cx="165100" cy="48746"/>
          </a:xfrm>
          <a:custGeom>
            <a:avLst/>
            <a:gdLst>
              <a:gd name="connsiteX0" fmla="*/ 0 w 165100"/>
              <a:gd name="connsiteY0" fmla="*/ 25400 h 48746"/>
              <a:gd name="connsiteX1" fmla="*/ 165100 w 165100"/>
              <a:gd name="connsiteY1" fmla="*/ 0 h 4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100" h="48746">
                <a:moveTo>
                  <a:pt x="0" y="25400"/>
                </a:moveTo>
                <a:cubicBezTo>
                  <a:pt x="158366" y="12203"/>
                  <a:pt x="116354" y="48746"/>
                  <a:pt x="16510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4394200" y="3327400"/>
            <a:ext cx="139700" cy="0"/>
          </a:xfrm>
          <a:custGeom>
            <a:avLst/>
            <a:gdLst>
              <a:gd name="connsiteX0" fmla="*/ 0 w 139700"/>
              <a:gd name="connsiteY0" fmla="*/ 0 h 0"/>
              <a:gd name="connsiteX1" fmla="*/ 139700 w 1397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700">
                <a:moveTo>
                  <a:pt x="0" y="0"/>
                </a:moveTo>
                <a:lnTo>
                  <a:pt x="13970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5572132" y="3857628"/>
            <a:ext cx="1285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643570" y="4000504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714744" y="4429132"/>
            <a:ext cx="1714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714744" y="4572008"/>
            <a:ext cx="1714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олилиния 48"/>
          <p:cNvSpPr/>
          <p:nvPr/>
        </p:nvSpPr>
        <p:spPr>
          <a:xfrm>
            <a:off x="6667500" y="4533900"/>
            <a:ext cx="330200" cy="0"/>
          </a:xfrm>
          <a:custGeom>
            <a:avLst/>
            <a:gdLst>
              <a:gd name="connsiteX0" fmla="*/ 0 w 330200"/>
              <a:gd name="connsiteY0" fmla="*/ 0 h 0"/>
              <a:gd name="connsiteX1" fmla="*/ 330200 w 3302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7188200" y="4513745"/>
            <a:ext cx="457200" cy="45555"/>
          </a:xfrm>
          <a:custGeom>
            <a:avLst/>
            <a:gdLst>
              <a:gd name="connsiteX0" fmla="*/ 0 w 457200"/>
              <a:gd name="connsiteY0" fmla="*/ 45555 h 45555"/>
              <a:gd name="connsiteX1" fmla="*/ 457200 w 457200"/>
              <a:gd name="connsiteY1" fmla="*/ 32855 h 4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45555">
                <a:moveTo>
                  <a:pt x="0" y="45555"/>
                </a:moveTo>
                <a:cubicBezTo>
                  <a:pt x="182222" y="0"/>
                  <a:pt x="33346" y="32855"/>
                  <a:pt x="457200" y="3285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7823200" y="4495800"/>
            <a:ext cx="304800" cy="50800"/>
          </a:xfrm>
          <a:custGeom>
            <a:avLst/>
            <a:gdLst>
              <a:gd name="connsiteX0" fmla="*/ 0 w 304800"/>
              <a:gd name="connsiteY0" fmla="*/ 50800 h 50800"/>
              <a:gd name="connsiteX1" fmla="*/ 50800 w 304800"/>
              <a:gd name="connsiteY1" fmla="*/ 25400 h 50800"/>
              <a:gd name="connsiteX2" fmla="*/ 127000 w 304800"/>
              <a:gd name="connsiteY2" fmla="*/ 0 h 50800"/>
              <a:gd name="connsiteX3" fmla="*/ 304800 w 304800"/>
              <a:gd name="connsiteY3" fmla="*/ 12700 h 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" h="50800">
                <a:moveTo>
                  <a:pt x="0" y="50800"/>
                </a:moveTo>
                <a:cubicBezTo>
                  <a:pt x="16933" y="42333"/>
                  <a:pt x="33222" y="32431"/>
                  <a:pt x="50800" y="25400"/>
                </a:cubicBezTo>
                <a:cubicBezTo>
                  <a:pt x="75659" y="15456"/>
                  <a:pt x="127000" y="0"/>
                  <a:pt x="127000" y="0"/>
                </a:cubicBezTo>
                <a:cubicBezTo>
                  <a:pt x="296321" y="13025"/>
                  <a:pt x="236904" y="12700"/>
                  <a:pt x="304800" y="127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1447800" y="5009692"/>
            <a:ext cx="292100" cy="32208"/>
          </a:xfrm>
          <a:custGeom>
            <a:avLst/>
            <a:gdLst>
              <a:gd name="connsiteX0" fmla="*/ 0 w 292100"/>
              <a:gd name="connsiteY0" fmla="*/ 32208 h 32208"/>
              <a:gd name="connsiteX1" fmla="*/ 292100 w 292100"/>
              <a:gd name="connsiteY1" fmla="*/ 19508 h 3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2100" h="32208">
                <a:moveTo>
                  <a:pt x="0" y="32208"/>
                </a:moveTo>
                <a:cubicBezTo>
                  <a:pt x="128832" y="0"/>
                  <a:pt x="33346" y="19508"/>
                  <a:pt x="292100" y="1950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1892300" y="4983265"/>
            <a:ext cx="342900" cy="58635"/>
          </a:xfrm>
          <a:custGeom>
            <a:avLst/>
            <a:gdLst>
              <a:gd name="connsiteX0" fmla="*/ 0 w 342900"/>
              <a:gd name="connsiteY0" fmla="*/ 58635 h 58635"/>
              <a:gd name="connsiteX1" fmla="*/ 38100 w 342900"/>
              <a:gd name="connsiteY1" fmla="*/ 33235 h 58635"/>
              <a:gd name="connsiteX2" fmla="*/ 342900 w 342900"/>
              <a:gd name="connsiteY2" fmla="*/ 20535 h 5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58635">
                <a:moveTo>
                  <a:pt x="0" y="58635"/>
                </a:moveTo>
                <a:cubicBezTo>
                  <a:pt x="12700" y="50168"/>
                  <a:pt x="24071" y="39248"/>
                  <a:pt x="38100" y="33235"/>
                </a:cubicBezTo>
                <a:cubicBezTo>
                  <a:pt x="115648" y="0"/>
                  <a:pt x="340132" y="20535"/>
                  <a:pt x="342900" y="2053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2413000" y="5005103"/>
            <a:ext cx="266700" cy="36797"/>
          </a:xfrm>
          <a:custGeom>
            <a:avLst/>
            <a:gdLst>
              <a:gd name="connsiteX0" fmla="*/ 0 w 266700"/>
              <a:gd name="connsiteY0" fmla="*/ 36797 h 36797"/>
              <a:gd name="connsiteX1" fmla="*/ 266700 w 266700"/>
              <a:gd name="connsiteY1" fmla="*/ 24097 h 36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6700" h="36797">
                <a:moveTo>
                  <a:pt x="0" y="36797"/>
                </a:moveTo>
                <a:cubicBezTo>
                  <a:pt x="110390" y="0"/>
                  <a:pt x="24713" y="24097"/>
                  <a:pt x="266700" y="2409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2870200" y="5007781"/>
            <a:ext cx="241300" cy="34119"/>
          </a:xfrm>
          <a:custGeom>
            <a:avLst/>
            <a:gdLst>
              <a:gd name="connsiteX0" fmla="*/ 0 w 241300"/>
              <a:gd name="connsiteY0" fmla="*/ 34119 h 34119"/>
              <a:gd name="connsiteX1" fmla="*/ 241300 w 241300"/>
              <a:gd name="connsiteY1" fmla="*/ 21419 h 34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1300" h="34119">
                <a:moveTo>
                  <a:pt x="0" y="34119"/>
                </a:moveTo>
                <a:cubicBezTo>
                  <a:pt x="102357" y="0"/>
                  <a:pt x="24713" y="21419"/>
                  <a:pt x="241300" y="2141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1" y="332656"/>
            <a:ext cx="7416825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Закончите предложения:</a:t>
            </a:r>
            <a:b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- Сегодня на уроке я узнал…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- Я научился…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- Особенно интересно…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- Было трудно…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- Я работал …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- Свою работу на уроке я оцениваю …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12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071546"/>
            <a:ext cx="7498080" cy="528641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  <a:effectLst/>
              </a:rPr>
              <a:t>                       </a:t>
            </a:r>
            <a:r>
              <a:rPr lang="ru-RU" sz="2700" dirty="0" smtClean="0">
                <a:solidFill>
                  <a:srgbClr val="FF0000"/>
                </a:solidFill>
                <a:effectLst/>
              </a:rPr>
              <a:t>Дополнительный материал</a:t>
            </a:r>
            <a:br>
              <a:rPr lang="ru-RU" sz="2700" dirty="0" smtClean="0">
                <a:solidFill>
                  <a:srgbClr val="FF0000"/>
                </a:solidFill>
                <a:effectLst/>
              </a:rPr>
            </a:br>
            <a:r>
              <a:rPr lang="ru-RU" sz="270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700" dirty="0" smtClean="0">
                <a:solidFill>
                  <a:srgbClr val="002060"/>
                </a:solidFill>
                <a:effectLst/>
              </a:rPr>
            </a:br>
            <a:r>
              <a:rPr lang="ru-RU" sz="2700" dirty="0" smtClean="0">
                <a:solidFill>
                  <a:srgbClr val="002060"/>
                </a:solidFill>
                <a:effectLst/>
              </a:rPr>
              <a:t>Спишите, вставляя пропущенные буквы. Подчеркните однородные члены предложения</a:t>
            </a:r>
            <a:r>
              <a:rPr lang="ru-RU" sz="2700" dirty="0" smtClean="0">
                <a:effectLst/>
              </a:rPr>
              <a:t>.</a:t>
            </a:r>
            <a:br>
              <a:rPr lang="ru-RU" sz="2700" dirty="0" smtClean="0">
                <a:effectLst/>
              </a:rPr>
            </a:br>
            <a:r>
              <a:rPr lang="ru-RU" sz="2700" dirty="0" smtClean="0">
                <a:effectLst/>
              </a:rPr>
              <a:t/>
            </a:r>
            <a:br>
              <a:rPr lang="ru-RU" sz="2700" dirty="0" smtClean="0">
                <a:effectLst/>
              </a:rPr>
            </a:br>
            <a:r>
              <a:rPr lang="ru-RU" sz="3100" dirty="0" smtClean="0">
                <a:effectLst/>
              </a:rPr>
              <a:t>Для своей работы </a:t>
            </a:r>
            <a:r>
              <a:rPr lang="ru-RU" sz="3100" dirty="0" err="1" smtClean="0">
                <a:effectLst/>
              </a:rPr>
              <a:t>вз</a:t>
            </a:r>
            <a:r>
              <a:rPr lang="ru-RU" sz="3100" dirty="0" smtClean="0">
                <a:effectLst/>
              </a:rPr>
              <a:t>…</a:t>
            </a:r>
            <a:r>
              <a:rPr lang="ru-RU" sz="3100" dirty="0" err="1" smtClean="0">
                <a:effectLst/>
              </a:rPr>
              <a:t>ла</a:t>
            </a:r>
            <a:r>
              <a:rPr lang="ru-RU" sz="3100" dirty="0" smtClean="0">
                <a:effectLst/>
              </a:rPr>
              <a:t> художница Осень самые яркие краски и отправилась с ними в лес. Берёзы и клёны покрыла она лимонной желтизной, а листья осины разрумянила, как спелые яблоки.</a:t>
            </a:r>
            <a:br>
              <a:rPr lang="ru-RU" sz="3100" dirty="0" smtClean="0">
                <a:effectLst/>
              </a:rPr>
            </a:br>
            <a:r>
              <a:rPr lang="ru-RU" sz="3100" dirty="0" smtClean="0">
                <a:effectLst/>
              </a:rPr>
              <a:t>Из леса отправилась Осень в п…ля, в луга. Убрала с п…лей хлеба, а в лугах душ…</a:t>
            </a:r>
            <a:r>
              <a:rPr lang="ru-RU" sz="3100" dirty="0" err="1" smtClean="0">
                <a:effectLst/>
              </a:rPr>
              <a:t>стые</a:t>
            </a:r>
            <a:r>
              <a:rPr lang="ru-RU" sz="3100" dirty="0" smtClean="0">
                <a:effectLst/>
              </a:rPr>
              <a:t> копны сена смела в высокие ст…га.</a:t>
            </a:r>
            <a:br>
              <a:rPr lang="ru-RU" sz="3100" dirty="0" smtClean="0">
                <a:effectLst/>
              </a:rPr>
            </a:br>
            <a:r>
              <a:rPr lang="ru-RU" sz="3100" dirty="0" smtClean="0">
                <a:effectLst/>
              </a:rPr>
              <a:t>Опустели п…ля и л…</a:t>
            </a:r>
            <a:r>
              <a:rPr lang="ru-RU" sz="3100" dirty="0" err="1" smtClean="0">
                <a:effectLst/>
              </a:rPr>
              <a:t>са</a:t>
            </a:r>
            <a:r>
              <a:rPr lang="ru-RU" sz="3100" dirty="0" smtClean="0">
                <a:effectLst/>
              </a:rPr>
              <a:t>. И пот…</a:t>
            </a:r>
            <a:r>
              <a:rPr lang="ru-RU" sz="3100" dirty="0" err="1" smtClean="0">
                <a:effectLst/>
              </a:rPr>
              <a:t>нулись</a:t>
            </a:r>
            <a:r>
              <a:rPr lang="ru-RU" sz="3100" dirty="0" smtClean="0">
                <a:effectLst/>
              </a:rPr>
              <a:t> над ними косяки журавлей, гусей, уток.</a:t>
            </a:r>
            <a:br>
              <a:rPr lang="ru-RU" sz="3100" dirty="0" smtClean="0">
                <a:effectLst/>
              </a:rPr>
            </a:br>
            <a:r>
              <a:rPr lang="ru-RU" sz="3100" dirty="0" smtClean="0">
                <a:effectLst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461472" cy="602473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Спишите текст. Вставьте пропущенные буквы. Подчеркните однородные члены. </a:t>
            </a:r>
            <a:r>
              <a:rPr lang="ru-RU" sz="32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На зал…</a:t>
            </a:r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ных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лугах растут ценные к…</a:t>
            </a:r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рмовые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растения. Это клевер лисохвост мышиный горошек. Они д…ют сено и уд…</a:t>
            </a:r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бряют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землю.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На х…</a:t>
            </a:r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лмах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и  склонах р…</a:t>
            </a:r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чных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долин встречаются одуванчик конский щавель ромашка колокольчик. Это луговые </a:t>
            </a:r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…ты. Они не г…</a:t>
            </a:r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дятся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для сена но радуют глаз. 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15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46704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C00000"/>
                </a:solidFill>
                <a:effectLst/>
              </a:rPr>
              <a:t>Проверь себя!</a:t>
            </a:r>
            <a:br>
              <a:rPr lang="ru-RU" sz="3200" dirty="0">
                <a:solidFill>
                  <a:srgbClr val="C00000"/>
                </a:solidFill>
                <a:effectLst/>
              </a:rPr>
            </a:b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На зал</a:t>
            </a:r>
            <a:r>
              <a:rPr lang="ru-RU" sz="32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вных лугах растут ценные к</a:t>
            </a:r>
            <a:r>
              <a:rPr lang="ru-RU" sz="32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рмовые растения. Это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клевер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лисохвост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мышиный горошек. Они д</a:t>
            </a:r>
            <a:r>
              <a:rPr lang="ru-RU" sz="32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ют сено и уд</a:t>
            </a:r>
            <a:r>
              <a:rPr lang="ru-RU" sz="32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бряют землю.</a:t>
            </a:r>
            <a:b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На х</a:t>
            </a:r>
            <a:r>
              <a:rPr lang="ru-RU" sz="32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лмах и  склонах р</a:t>
            </a:r>
            <a:r>
              <a:rPr lang="ru-RU" sz="32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чных долин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встречаются одуванчик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конский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щавель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ромашка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колокольчик. Это луговые цв</a:t>
            </a:r>
            <a:r>
              <a:rPr lang="ru-RU" sz="32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ты. Они не г</a:t>
            </a:r>
            <a:r>
              <a:rPr lang="ru-RU" sz="320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дятся для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сена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но радуют глаз. </a:t>
            </a:r>
            <a:b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786446" y="2285992"/>
            <a:ext cx="1071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00166" y="2786058"/>
            <a:ext cx="1785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00430" y="2786058"/>
            <a:ext cx="3286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786710" y="2786058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858148" y="2857496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786050" y="3214686"/>
            <a:ext cx="157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786050" y="3286124"/>
            <a:ext cx="157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олилиния 35"/>
          <p:cNvSpPr/>
          <p:nvPr/>
        </p:nvSpPr>
        <p:spPr>
          <a:xfrm>
            <a:off x="2489200" y="3784216"/>
            <a:ext cx="304800" cy="13084"/>
          </a:xfrm>
          <a:custGeom>
            <a:avLst/>
            <a:gdLst>
              <a:gd name="connsiteX0" fmla="*/ 0 w 304800"/>
              <a:gd name="connsiteY0" fmla="*/ 13084 h 13084"/>
              <a:gd name="connsiteX1" fmla="*/ 304800 w 304800"/>
              <a:gd name="connsiteY1" fmla="*/ 384 h 1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800" h="13084">
                <a:moveTo>
                  <a:pt x="0" y="13084"/>
                </a:moveTo>
                <a:cubicBezTo>
                  <a:pt x="287858" y="0"/>
                  <a:pt x="186171" y="384"/>
                  <a:pt x="304800" y="38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857620" y="4214818"/>
            <a:ext cx="1643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929322" y="4214818"/>
            <a:ext cx="2428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571604" y="4714884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357554" y="4714884"/>
            <a:ext cx="2000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071934" y="5143512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143372" y="5214950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571604" y="5715016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571604" y="5786454"/>
            <a:ext cx="1071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олилиния 67"/>
          <p:cNvSpPr/>
          <p:nvPr/>
        </p:nvSpPr>
        <p:spPr>
          <a:xfrm>
            <a:off x="3873500" y="3784600"/>
            <a:ext cx="215900" cy="0"/>
          </a:xfrm>
          <a:custGeom>
            <a:avLst/>
            <a:gdLst>
              <a:gd name="connsiteX0" fmla="*/ 0 w 215900"/>
              <a:gd name="connsiteY0" fmla="*/ 0 h 0"/>
              <a:gd name="connsiteX1" fmla="*/ 215900 w 2159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4357686" y="378619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929190" y="378619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3071802" y="378619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Блок-схема: узел 83"/>
          <p:cNvSpPr/>
          <p:nvPr/>
        </p:nvSpPr>
        <p:spPr>
          <a:xfrm>
            <a:off x="2954645" y="378619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2000232" y="378619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Блок-схема: узел 85"/>
          <p:cNvSpPr/>
          <p:nvPr/>
        </p:nvSpPr>
        <p:spPr>
          <a:xfrm>
            <a:off x="2357422" y="378619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Блок-схема: узел 86"/>
          <p:cNvSpPr/>
          <p:nvPr/>
        </p:nvSpPr>
        <p:spPr>
          <a:xfrm>
            <a:off x="4143372" y="378619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Блок-схема: узел 87"/>
          <p:cNvSpPr/>
          <p:nvPr/>
        </p:nvSpPr>
        <p:spPr>
          <a:xfrm>
            <a:off x="4786314" y="378619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82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336704" cy="352839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Угадай </a:t>
            </a:r>
            <a:r>
              <a:rPr lang="ru-RU" sz="3200" dirty="0">
                <a:solidFill>
                  <a:srgbClr val="C00000"/>
                </a:solidFill>
                <a:effectLst/>
                <a:cs typeface="Times New Roman" pitchFamily="18" charset="0"/>
              </a:rPr>
              <a:t>член предложения</a:t>
            </a:r>
            <a:r>
              <a:rPr lang="ru-RU" sz="32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.</a:t>
            </a:r>
            <a:br>
              <a:rPr lang="ru-RU" sz="3200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Вопросы косвенных падежей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Ты безошибочно знаешь уже.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Если задашь их без промедленья,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Тут же отыщутся …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180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552728" cy="410445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Угадай </a:t>
            </a:r>
            <a:r>
              <a:rPr lang="ru-RU" sz="3600" dirty="0">
                <a:solidFill>
                  <a:srgbClr val="C00000"/>
                </a:solidFill>
                <a:effectLst/>
                <a:cs typeface="Times New Roman" pitchFamily="18" charset="0"/>
              </a:rPr>
              <a:t>член предложения</a:t>
            </a:r>
            <a: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.</a:t>
            </a:r>
            <a:b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Признак предмета или явленья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Обозначают …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Чей? и какой?- ответы просты,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Лишь не хватает волнистой черты. 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04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656620" cy="381642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Угадай член предложения.</a:t>
            </a:r>
            <a:b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600" dirty="0">
                <a:solidFill>
                  <a:srgbClr val="C00000"/>
                </a:solidFill>
                <a:effectLst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 вопросы где? когда?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Как? откуда? и куда?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……………… ответ  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Даст тебе всегда.                         </a:t>
            </a:r>
            <a:endParaRPr lang="ru-RU" sz="3200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23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00808"/>
            <a:ext cx="7128792" cy="273630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         Найди « четвертое лишнее».</a:t>
            </a:r>
            <a:b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1.Подлежащее, глагол, дополнение, определение.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2.Существительное,наречие,сказуемое,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предлог.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3.Обстоятельство,прилагательное,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местоимение, числительное.</a:t>
            </a:r>
            <a:b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12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645333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Слова есть в русской речи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Не очень –то похожие,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Но полномочия на них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Поровну возложены.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 подчеркнуть в строке их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Нужно одинаково.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 между ними правильно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Должны расставить знаки мы.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Шагают вереницею они за словом главным,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Оно ими командует и за собою тянет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Наверное, вы поняли, слова те благородные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Все называют в языке, конечно, …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Вот привожу пример я вам,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Прошу, понаблюдайте: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«К хоккею, лыжам и конькам к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Себя вы приучайте».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67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320"/>
            <a:ext cx="7314016" cy="39467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Если стоят однородные члены,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Их запятой раздели непременно: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Дети рисуют, играют, сидят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Спорят, смеются, поют ,говорят.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47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62265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/>
              </a:rPr>
              <a:t>Однородные члены предложения отвечают на один и тот же вопрос и относятся к одному и тому же члену предложения.</a:t>
            </a:r>
            <a:r>
              <a:rPr lang="ru-RU" sz="3200" b="1" u="wavy" dirty="0" smtClean="0">
                <a:effectLst/>
              </a:rPr>
              <a:t/>
            </a:r>
            <a:br>
              <a:rPr lang="ru-RU" sz="3200" b="1" u="wavy" dirty="0" smtClean="0">
                <a:effectLst/>
              </a:rPr>
            </a:br>
            <a:r>
              <a:rPr lang="ru-RU" sz="3200" b="1" dirty="0" smtClean="0">
                <a:effectLst/>
              </a:rPr>
              <a:t>Однородные члены не зависят друг от друга и произносятся с интонацией перечисления.</a:t>
            </a:r>
            <a:r>
              <a:rPr lang="ru-RU" sz="3200" b="1" u="wavy" dirty="0" smtClean="0">
                <a:effectLst/>
              </a:rPr>
              <a:t/>
            </a:r>
            <a:br>
              <a:rPr lang="ru-RU" sz="3200" b="1" u="wavy" dirty="0" smtClean="0">
                <a:effectLst/>
              </a:rPr>
            </a:br>
            <a:r>
              <a:rPr lang="ru-RU" sz="3200" b="1" dirty="0" smtClean="0">
                <a:effectLst/>
              </a:rPr>
              <a:t>Однородными могут быть и главные, и второстепенные члены предложения.</a:t>
            </a:r>
            <a:r>
              <a:rPr lang="ru-RU" sz="3200" b="1" u="wavy" dirty="0" smtClean="0">
                <a:effectLst/>
              </a:rPr>
              <a:t/>
            </a:r>
            <a:br>
              <a:rPr lang="ru-RU" sz="3200" b="1" u="wavy" dirty="0" smtClean="0">
                <a:effectLst/>
              </a:rPr>
            </a:br>
            <a:r>
              <a:rPr lang="ru-RU" sz="3200" b="1" dirty="0" smtClean="0">
                <a:effectLst/>
              </a:rPr>
              <a:t> </a:t>
            </a:r>
            <a:r>
              <a:rPr lang="ru-RU" sz="3200" b="1" u="wavy" dirty="0" smtClean="0">
                <a:effectLst/>
              </a:rPr>
              <a:t/>
            </a:r>
            <a:br>
              <a:rPr lang="ru-RU" sz="3200" b="1" u="wavy" dirty="0" smtClean="0">
                <a:effectLst/>
              </a:rPr>
            </a:br>
            <a:endParaRPr lang="ru-RU" sz="3200" b="1" dirty="0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200800" cy="547260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>Найдите однородные члены.</a:t>
            </a:r>
            <a:br>
              <a:rPr lang="ru-RU" sz="3200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effectLst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1.Раскрывали звезды очи и желали доброй ночи.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2.И слушал я без слез, без сил.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3. Отошла и страда, и жара.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4.Ребята выполнили работу  быстро, чисто, аккуратно.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05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575</TotalTime>
  <Words>173</Words>
  <Application>Microsoft Office PowerPoint</Application>
  <PresentationFormat>Экран (4:3)</PresentationFormat>
  <Paragraphs>41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Однородные члены предложения. Знаки препинания между однородными членами предложения.</vt:lpstr>
      <vt:lpstr>Угадай член предложения.  Вопросы косвенных падежей Ты безошибочно знаешь уже. Если задашь их без промедленья, Тут же отыщутся …</vt:lpstr>
      <vt:lpstr>Угадай член предложения.  Признак предмета или явленья Обозначают … Чей? и какой?- ответы просты, Лишь не хватает волнистой черты.  </vt:lpstr>
      <vt:lpstr>Угадай член предложения.  На вопросы где? когда? Как? откуда? и куда? ……………… ответ   Даст тебе всегда.                         </vt:lpstr>
      <vt:lpstr>         Найди « четвертое лишнее».  1.Подлежащее, глагол, дополнение, определение. 2.Существительное,наречие,сказуемое, предлог. 3.Обстоятельство,прилагательное, местоимение, числительное. </vt:lpstr>
      <vt:lpstr>Слова есть в русской речи Не очень –то похожие, Но полномочия на них  Поровну возложены. И подчеркнуть в строке их  Нужно одинаково. И между ними правильно  Должны расставить знаки мы. Шагают вереницею они за словом главным, Оно ими командует и за собою тянет  Наверное, вы поняли, слова те благородные Все называют в языке, конечно, … Вот привожу пример я вам, Прошу, понаблюдайте: «К хоккею, лыжам и конькам к  Себя вы приучайте».</vt:lpstr>
      <vt:lpstr>Если стоят однородные члены, Их запятой раздели непременно: Дети рисуют, играют, сидят Спорят, смеются, поют ,говорят.</vt:lpstr>
      <vt:lpstr>Однородные члены предложения отвечают на один и тот же вопрос и относятся к одному и тому же члену предложения. Однородные члены не зависят друг от друга и произносятся с интонацией перечисления. Однородными могут быть и главные, и второстепенные члены предложения.   </vt:lpstr>
      <vt:lpstr>Найдите однородные члены.  1.Раскрывали звезды очи и желали доброй ночи. 2.И слушал я без слез, без сил. 3. Отошла и страда, и жара. 4.Ребята выполнили работу  быстро, чисто, аккуратно. </vt:lpstr>
      <vt:lpstr>Соотнесите предложения со схемами.</vt:lpstr>
      <vt:lpstr>Спишите. Расставьте знаки препинания. Начертите схемы.  1.Текла извивалась блестела река. 2.По воде плыли желтые красные оранжевые листья. 3.Между деревьями светились травы и низкий кустарник. </vt:lpstr>
      <vt:lpstr>Слайд 12</vt:lpstr>
      <vt:lpstr>Спишите, вставляя пропущенные буквы, подчеркните однородные члены. Ст…яли последние дни теплой, но д…ждливой осени. На березе с…дели чижи и щеглы. Они кл…вали с…мена березы и ольхи. Вдруг подул х…лодный ветер. Он срывал листья с д…ревьев и разн…сил их по рощам, по дорогам.   </vt:lpstr>
      <vt:lpstr>Проверь себя! Стояли последние дни теплой, но дождливой осени. На березе сидели чижи и щеглы. Они клевали семена березы и ольхи. Вдруг подул холодный ветер. Он срывал листья с деревьев и разносил их по рощам, по дорогам.  </vt:lpstr>
      <vt:lpstr>Закончите предложения:  - Сегодня на уроке я узнал… - Я научился… - Особенно интересно… - Было трудно… - Я работал … - Свою работу на уроке я оцениваю …</vt:lpstr>
      <vt:lpstr>                       Дополнительный материал  Спишите, вставляя пропущенные буквы. Подчеркните однородные члены предложения.  Для своей работы вз…ла художница Осень самые яркие краски и отправилась с ними в лес. Берёзы и клёны покрыла она лимонной желтизной, а листья осины разрумянила, как спелые яблоки. Из леса отправилась Осень в п…ля, в луга. Убрала с п…лей хлеба, а в лугах душ…стые копны сена смела в высокие ст…га. Опустели п…ля и л…са. И пот…нулись над ними косяки журавлей, гусей, уток.   </vt:lpstr>
      <vt:lpstr>Спишите текст. Вставьте пропущенные буквы. Подчеркните однородные члены.  На зал…ных лугах растут ценные к…рмовые растения. Это клевер лисохвост мышиный горошек. Они д…ют сено и уд…бряют землю. На х…лмах и  склонах р…чных долин встречаются одуванчик конский щавель ромашка колокольчик. Это луговые цв…ты. Они не г…дятся для сена но радуют глаз.  </vt:lpstr>
      <vt:lpstr>Проверь себя! На заливных лугах растут ценные кормовые растения. Это клевер, лисохвост, мышиный горошек. Они дают сено и удобряют землю. На холмах и  склонах речных долин встречаются одуванчик, конский щавель, ромашка, колокольчик. Это луговые цветы. Они не годятся для сена, но радуют глаз.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Однородные члены предложения. Знаки препинания между однородными членами.</dc:title>
  <dc:creator>448</dc:creator>
  <cp:lastModifiedBy>User</cp:lastModifiedBy>
  <cp:revision>51</cp:revision>
  <dcterms:created xsi:type="dcterms:W3CDTF">2012-11-18T13:44:40Z</dcterms:created>
  <dcterms:modified xsi:type="dcterms:W3CDTF">2013-03-29T10:46:33Z</dcterms:modified>
</cp:coreProperties>
</file>