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7" r:id="rId2"/>
    <p:sldId id="258" r:id="rId3"/>
    <p:sldId id="265" r:id="rId4"/>
    <p:sldId id="260" r:id="rId5"/>
    <p:sldId id="261" r:id="rId6"/>
    <p:sldId id="262" r:id="rId7"/>
    <p:sldId id="263" r:id="rId8"/>
    <p:sldId id="259" r:id="rId9"/>
    <p:sldId id="264" r:id="rId10"/>
    <p:sldId id="273" r:id="rId11"/>
    <p:sldId id="266" r:id="rId12"/>
    <p:sldId id="267" r:id="rId13"/>
    <p:sldId id="268" r:id="rId14"/>
    <p:sldId id="269" r:id="rId15"/>
    <p:sldId id="277" r:id="rId16"/>
    <p:sldId id="278" r:id="rId17"/>
    <p:sldId id="271" r:id="rId18"/>
    <p:sldId id="272" r:id="rId19"/>
    <p:sldId id="287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 sz="1100" dirty="0"/>
              <a:t>УРОВНИ ЗНАНИЙ ДЕТЕЙ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16149097948715"/>
          <c:y val="0.23608210382896141"/>
          <c:w val="0.40729905134003774"/>
          <c:h val="0.733138292412068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 ЗНАНИЙ ДЕТЕЙ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-3.2921580277329391E-3"/>
                  <c:y val="-6.5184728949112133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 </c:v>
                </c:pt>
                <c:pt idx="2">
                  <c:v>Низкий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0.66000000000000092</c:v>
                </c:pt>
                <c:pt idx="2">
                  <c:v>0.34000000000000047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layout/>
      <c:txPr>
        <a:bodyPr/>
        <a:lstStyle/>
        <a:p>
          <a:pPr>
            <a:defRPr sz="11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4554603792299453"/>
          <c:y val="0.23608210382896141"/>
          <c:w val="0.40545098047057787"/>
          <c:h val="0.752066127271199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 УМЕНИЙ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0.13</c:v>
                </c:pt>
                <c:pt idx="1">
                  <c:v>0.87000000000000066</c:v>
                </c:pt>
                <c:pt idx="2">
                  <c:v>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layout/>
      <c:txPr>
        <a:bodyPr/>
        <a:lstStyle/>
        <a:p>
          <a:pPr>
            <a:defRPr sz="11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7283793539252837"/>
          <c:y val="0.1886750282296068"/>
          <c:w val="0.39910181855995053"/>
          <c:h val="0.7449900613119068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 УМЕНИЙ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Высокий</c:v>
                </c:pt>
                <c:pt idx="1">
                  <c:v>Средний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layout/>
      <c:txPr>
        <a:bodyPr/>
        <a:lstStyle/>
        <a:p>
          <a:pPr>
            <a:defRPr sz="11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7857092863741986"/>
          <c:y val="0.2586354601192643"/>
          <c:w val="0.39715957493610848"/>
          <c:h val="0.741364539880735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 ЗНАНИЙ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Высокий</c:v>
                </c:pt>
                <c:pt idx="1">
                  <c:v>Средний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0.43000000000000033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C3FC5-EDFC-4958-90B1-07E676A60A3B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F43B-2594-4F9F-975E-E51B74A1B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F43B-2594-4F9F-975E-E51B74A1B6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F43B-2594-4F9F-975E-E51B74A1B68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F43B-2594-4F9F-975E-E51B74A1B68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53536"/>
            <a:ext cx="3757610" cy="11752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«Забота о здоровье детей – важнейший труд воспитателя»</a:t>
            </a:r>
            <a:br>
              <a:rPr lang="ru-RU" sz="1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1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В.А.Сухомлинский</a:t>
            </a:r>
            <a:endParaRPr lang="ru-RU" sz="1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Тема:</a:t>
            </a:r>
          </a:p>
          <a:p>
            <a:pPr algn="ctr">
              <a:buNone/>
            </a:pPr>
            <a:r>
              <a:rPr lang="ru-RU" sz="3200" dirty="0" smtClean="0"/>
              <a:t>«Приобщение дошкольников </a:t>
            </a:r>
          </a:p>
          <a:p>
            <a:pPr algn="ctr">
              <a:buNone/>
            </a:pPr>
            <a:r>
              <a:rPr lang="ru-RU" sz="3200" dirty="0" smtClean="0"/>
              <a:t>к здоровому образу жизни»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Творческое название:</a:t>
            </a:r>
          </a:p>
          <a:p>
            <a:pPr algn="ctr">
              <a:buNone/>
            </a:pPr>
            <a:r>
              <a:rPr lang="ru-RU" sz="2800" i="1" dirty="0" smtClean="0"/>
              <a:t>«Если хочешь быть здоров…..»</a:t>
            </a:r>
          </a:p>
          <a:p>
            <a:pPr algn="ctr">
              <a:buNone/>
            </a:pPr>
            <a:endParaRPr lang="ru-RU" sz="2800" i="1" dirty="0" smtClean="0"/>
          </a:p>
          <a:p>
            <a:pPr algn="r">
              <a:buNone/>
            </a:pPr>
            <a:r>
              <a:rPr lang="ru-RU" sz="1800" i="1" dirty="0" smtClean="0"/>
              <a:t>Выполнила Евсикова  М.В., </a:t>
            </a:r>
          </a:p>
          <a:p>
            <a:pPr algn="r">
              <a:buNone/>
            </a:pPr>
            <a:r>
              <a:rPr lang="ru-RU" sz="1800" i="1" dirty="0" smtClean="0"/>
              <a:t>воспитатель МДОУ ЦРР </a:t>
            </a:r>
          </a:p>
          <a:p>
            <a:pPr algn="r">
              <a:buNone/>
            </a:pPr>
            <a:r>
              <a:rPr lang="ru-RU" sz="1800" i="1" dirty="0" smtClean="0"/>
              <a:t>– д/с №43 «Яблонька» </a:t>
            </a:r>
          </a:p>
          <a:p>
            <a:pPr algn="r">
              <a:buNone/>
            </a:pPr>
            <a:r>
              <a:rPr lang="ru-RU" sz="1800" i="1" dirty="0" smtClean="0"/>
              <a:t>города Тамбова, </a:t>
            </a:r>
            <a:r>
              <a:rPr lang="ru-RU" sz="1800" i="1" dirty="0" smtClean="0"/>
              <a:t>2013г</a:t>
            </a:r>
            <a:r>
              <a:rPr lang="ru-RU" sz="1050" i="1" dirty="0" smtClean="0"/>
              <a:t>.</a:t>
            </a:r>
            <a:endParaRPr lang="ru-RU" sz="105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РЕЗУЛЬТАТЫ ПРОЕКТА: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marL="651510" indent="-514350">
              <a:buClr>
                <a:srgbClr val="7030A0"/>
              </a:buClr>
              <a:buSzPct val="62000"/>
              <a:buFont typeface="Wingdings" pitchFamily="2" charset="2"/>
              <a:buChar char="v"/>
            </a:pPr>
            <a:r>
              <a:rPr lang="ru-RU" dirty="0" smtClean="0"/>
              <a:t>Расширены знания детей о полезности сна, правилах личной гигиены, правильном питании, важности физических упражнений</a:t>
            </a:r>
          </a:p>
          <a:p>
            <a:pPr marL="651510" indent="-514350">
              <a:buClr>
                <a:srgbClr val="7030A0"/>
              </a:buClr>
              <a:buSzPct val="62000"/>
              <a:buFont typeface="Wingdings" pitchFamily="2" charset="2"/>
              <a:buChar char="v"/>
            </a:pPr>
            <a:r>
              <a:rPr lang="ru-RU" dirty="0" smtClean="0"/>
              <a:t>Оформлены </a:t>
            </a:r>
            <a:r>
              <a:rPr lang="ru-RU" dirty="0" err="1" smtClean="0"/>
              <a:t>фотогалереи</a:t>
            </a:r>
            <a:r>
              <a:rPr lang="ru-RU" dirty="0" smtClean="0"/>
              <a:t> на темы «Уход за собой в детском саду» и «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технологии»</a:t>
            </a:r>
          </a:p>
          <a:p>
            <a:pPr marL="651510" indent="-514350">
              <a:buClr>
                <a:srgbClr val="7030A0"/>
              </a:buClr>
              <a:buSzPct val="62000"/>
              <a:buFont typeface="Wingdings" pitchFamily="2" charset="2"/>
              <a:buChar char="v"/>
            </a:pPr>
            <a:r>
              <a:rPr lang="ru-RU" dirty="0" smtClean="0"/>
              <a:t>Оформлены выставки детских  рисунков «Полезные продукты» и аппликаций «Кроватка»</a:t>
            </a:r>
          </a:p>
          <a:p>
            <a:pPr marL="651510" indent="-514350">
              <a:buClr>
                <a:srgbClr val="7030A0"/>
              </a:buClr>
              <a:buSzPct val="62000"/>
              <a:buFont typeface="Wingdings" pitchFamily="2" charset="2"/>
              <a:buChar char="v"/>
            </a:pPr>
            <a:r>
              <a:rPr lang="ru-RU" dirty="0" smtClean="0"/>
              <a:t>61% детей самостоятельно используют правила личной гигиены в детском саду и дома</a:t>
            </a:r>
          </a:p>
          <a:p>
            <a:pPr marL="651510" indent="-514350">
              <a:buClr>
                <a:srgbClr val="7030A0"/>
              </a:buClr>
              <a:buSzPct val="62000"/>
              <a:buFont typeface="Wingdings" pitchFamily="2" charset="2"/>
              <a:buChar char="v"/>
            </a:pPr>
            <a:r>
              <a:rPr lang="ru-RU" dirty="0" smtClean="0"/>
              <a:t>57% детей в домашних условиях самостоятельно творчески используют основные виды движений (ползание, прыжки, игры с мячом)</a:t>
            </a:r>
          </a:p>
          <a:p>
            <a:pPr marL="651510" indent="-514350">
              <a:buClr>
                <a:srgbClr val="7030A0"/>
              </a:buClr>
              <a:buSzPct val="62000"/>
              <a:buFont typeface="Wingdings" pitchFamily="2" charset="2"/>
              <a:buChar char="v"/>
            </a:pPr>
            <a:r>
              <a:rPr lang="ru-RU" dirty="0" smtClean="0"/>
              <a:t>Достигнуто единомыслие с родителями по данной теме через анкетирование, консультации, круглый стол, открытые занятия, оформленные  папки-передвижки</a:t>
            </a:r>
          </a:p>
          <a:p>
            <a:pPr marL="651510" indent="-514350">
              <a:buClr>
                <a:srgbClr val="7030A0"/>
              </a:buClr>
              <a:buSzPct val="62000"/>
              <a:buFont typeface="Wingdings" pitchFamily="2" charset="2"/>
              <a:buChar char="v"/>
            </a:pPr>
            <a:r>
              <a:rPr lang="ru-RU" dirty="0" smtClean="0"/>
              <a:t>Налажена тесная взаимосвязь с воспитателем по физкультурно-оздоровительной работе посредством проведения тематических дней, спортивного досуга, подвижных игр, анализа анкет родителей</a:t>
            </a:r>
          </a:p>
          <a:p>
            <a:pPr marL="651510" indent="-514350">
              <a:buClr>
                <a:srgbClr val="7030A0"/>
              </a:buClr>
              <a:buSzPct val="62000"/>
              <a:buFont typeface="Wingdings" pitchFamily="2" charset="2"/>
              <a:buChar char="v"/>
            </a:pPr>
            <a:r>
              <a:rPr lang="ru-RU" dirty="0" smtClean="0"/>
              <a:t>Разработаны  и оформлены методические рекомендации для родителей и воспитателей</a:t>
            </a:r>
          </a:p>
          <a:p>
            <a:pPr marL="651510" indent="-514350">
              <a:buClr>
                <a:srgbClr val="7030A0"/>
              </a:buCl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ДИДАКТИЧЕСКИЕ ЗАДАЧИ: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57216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Расширить знания детей о полезности сна, правилах личной гигиены, правильном питании, важности физических упражнений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Приобщить детей к использованию правил личной гигиены в детском саду и дома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Способствовать творческому освоению детьми основных движений (ходьба, прыжки, лазание, и т.д.) и воспитывать двигательную самостоятельность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Формировать чувство ответственности за свое здоровье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Установить тесную взаимосвязь с родителями для достижения единомыслия  по данной проблеме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МЕТОДИЧЕСКИЕ ЗАДАЧИ: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endParaRPr lang="ru-RU" sz="32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8000" dirty="0" smtClean="0">
                <a:solidFill>
                  <a:schemeClr val="tx2"/>
                </a:solidFill>
              </a:rPr>
              <a:t>Проанализировать педагогическую, медицинскую, методическую  литературу, периодические издания и нормативные документы по проблеме исследования</a:t>
            </a:r>
          </a:p>
          <a:p>
            <a:pPr>
              <a:buNone/>
            </a:pPr>
            <a:endParaRPr lang="ru-RU" sz="80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8000" dirty="0" smtClean="0">
                <a:solidFill>
                  <a:schemeClr val="tx2"/>
                </a:solidFill>
              </a:rPr>
              <a:t>Изучить передовой педагогический опыт по теме исследования</a:t>
            </a:r>
          </a:p>
          <a:p>
            <a:pPr>
              <a:buNone/>
            </a:pPr>
            <a:endParaRPr lang="ru-RU" sz="80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8000" dirty="0" smtClean="0">
                <a:solidFill>
                  <a:schemeClr val="tx2"/>
                </a:solidFill>
              </a:rPr>
              <a:t>Разработать дидактические материалы</a:t>
            </a:r>
          </a:p>
          <a:p>
            <a:pPr>
              <a:buNone/>
            </a:pPr>
            <a:endParaRPr lang="ru-RU" sz="80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8000" dirty="0" smtClean="0">
                <a:solidFill>
                  <a:schemeClr val="tx2"/>
                </a:solidFill>
              </a:rPr>
              <a:t>Разработать диагностический инструментарий для  выявления уровня детьми практического и теоретического материала в рамках проекта</a:t>
            </a:r>
          </a:p>
          <a:p>
            <a:pPr>
              <a:buNone/>
            </a:pPr>
            <a:endParaRPr lang="ru-RU" sz="80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8000" dirty="0" smtClean="0">
                <a:solidFill>
                  <a:schemeClr val="tx2"/>
                </a:solidFill>
              </a:rPr>
              <a:t>Разработать методические рекомендации для  воспитателей и родителей</a:t>
            </a:r>
          </a:p>
          <a:p>
            <a:pPr>
              <a:buFont typeface="Wingdings" pitchFamily="2" charset="2"/>
              <a:buChar char="q"/>
            </a:pPr>
            <a:endParaRPr lang="ru-RU" sz="80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8000" dirty="0" smtClean="0">
                <a:solidFill>
                  <a:schemeClr val="tx2"/>
                </a:solidFill>
              </a:rPr>
              <a:t>Организовать проектную и исследовательскую деятельность детей</a:t>
            </a:r>
          </a:p>
          <a:p>
            <a:pPr>
              <a:buNone/>
            </a:pPr>
            <a:endParaRPr lang="ru-RU" sz="80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8000" dirty="0" smtClean="0">
                <a:solidFill>
                  <a:schemeClr val="tx2"/>
                </a:solidFill>
              </a:rPr>
              <a:t>Подвести  итог проектной деятельности</a:t>
            </a:r>
          </a:p>
          <a:p>
            <a:pPr>
              <a:buNone/>
            </a:pPr>
            <a:endParaRPr lang="ru-RU" sz="8000" dirty="0" smtClean="0">
              <a:solidFill>
                <a:schemeClr val="tx2"/>
              </a:solidFill>
            </a:endParaRPr>
          </a:p>
          <a:p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ОСНОВНЫЕ ОЖИДАЕМЫЕ РЕЗУЛЬТАТЫ:</a:t>
            </a:r>
            <a:endParaRPr lang="ru-RU" sz="4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Расширение знаний детей о полезности сна, правилах личной гигиены, важности физических упражнений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Использование детьми правил личной гигиены в детском саду и дома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Самостоятельное творческое  использование детьми основных движений в свободной деятельности в детском саду и дома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Отражение впечатлений детей в продуктивной деятельности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Установление тесной взаимосвязи с родителями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Высокие результаты диагностического обследования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Выпуск рекомендаций для родителей и воспитателей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ЭТАПЫ ПРОЕКТА: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15837" cy="562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2286016"/>
                <a:gridCol w="2115075"/>
                <a:gridCol w="2057400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</a:p>
                    <a:p>
                      <a:pPr algn="ctr"/>
                      <a:r>
                        <a:rPr lang="ru-RU" dirty="0" smtClean="0"/>
                        <a:t>выполнения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 лица</a:t>
                      </a:r>
                      <a:endParaRPr lang="ru-RU" dirty="0"/>
                    </a:p>
                  </a:txBody>
                  <a:tcPr/>
                </a:tc>
              </a:tr>
              <a:tr h="246888">
                <a:tc rowSpan="3">
                  <a:txBody>
                    <a:bodyPr/>
                    <a:lstStyle/>
                    <a:p>
                      <a:r>
                        <a:rPr lang="ru-RU" dirty="0" err="1" smtClean="0"/>
                        <a:t>Подготови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Изучение литературы по теме проекта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неделя сентября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600" baseline="0" dirty="0" smtClean="0"/>
                        <a:t>Евсикова  М.В.</a:t>
                      </a:r>
                      <a:endParaRPr lang="ru-RU" sz="1600" dirty="0"/>
                    </a:p>
                  </a:txBody>
                  <a:tcPr/>
                </a:tc>
              </a:tr>
              <a:tr h="118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Составление проекта (плана, диагностического инструментария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неделя сентября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Беседа</a:t>
                      </a:r>
                      <a:r>
                        <a:rPr lang="ru-RU" sz="1600" baseline="0" dirty="0" smtClean="0"/>
                        <a:t> с родителями о содержании проекта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неделя сентября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Реализация проекта: </a:t>
                      </a:r>
                      <a:r>
                        <a:rPr lang="ru-RU" sz="1600" b="1" i="1" dirty="0" smtClean="0"/>
                        <a:t>«Приобщение</a:t>
                      </a:r>
                      <a:r>
                        <a:rPr lang="ru-RU" sz="1600" b="1" i="1" baseline="0" dirty="0" smtClean="0"/>
                        <a:t> дошкольников к здоровому образу жизни»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неделя сентября-3 неделя декабря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Евсикова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М.В., Мусатова С.П.,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Заключи-</a:t>
                      </a:r>
                    </a:p>
                    <a:p>
                      <a:r>
                        <a:rPr lang="ru-RU" dirty="0" smtClean="0"/>
                        <a:t>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Обобщение результатов работы. Анализ деятельности.</a:t>
                      </a:r>
                    </a:p>
                    <a:p>
                      <a:r>
                        <a:rPr lang="ru-RU" sz="1600" dirty="0" smtClean="0"/>
                        <a:t>Беседа</a:t>
                      </a:r>
                      <a:r>
                        <a:rPr lang="ru-RU" sz="1600" baseline="0" dirty="0" smtClean="0"/>
                        <a:t> с родителями о результатах проекта.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4-5 неделя декабря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Евсикова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М.В.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978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ПЕРСПЕКТИВНОЕ ПЛАНИРОВАНИЕ ПО РЕАЛИЗАЦИИ ОСНОВНОГО ЭТАПА ПРОЕКТА 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6305"/>
          <a:ext cx="8574723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857256"/>
                <a:gridCol w="2357454"/>
                <a:gridCol w="2314620"/>
                <a:gridCol w="2002427"/>
              </a:tblGrid>
              <a:tr h="265766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Неделя, </a:t>
                      </a:r>
                    </a:p>
                    <a:p>
                      <a:r>
                        <a:rPr lang="ru-RU" sz="1600" dirty="0" smtClean="0"/>
                        <a:t>месяц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Тема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работы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детьми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родителями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Работа с воспитателем</a:t>
                      </a:r>
                      <a:r>
                        <a:rPr lang="ru-RU" sz="1100" baseline="0" dirty="0" smtClean="0"/>
                        <a:t> по физкультурно-оздоровительной работе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35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неделя</a:t>
                      </a:r>
                    </a:p>
                    <a:p>
                      <a:r>
                        <a:rPr lang="ru-RU" sz="1400" dirty="0" smtClean="0"/>
                        <a:t> сентября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Диагностическое обследование детей по теме проекта.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Анкетирование «Приобщение детей к здоровому образу жизни»».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Совместный анализ анкетирования</a:t>
                      </a:r>
                      <a:r>
                        <a:rPr lang="ru-RU" sz="1200" baseline="0" dirty="0" smtClean="0"/>
                        <a:t> родителей.</a:t>
                      </a:r>
                      <a:endParaRPr lang="ru-RU" sz="1200" dirty="0"/>
                    </a:p>
                  </a:txBody>
                  <a:tcPr/>
                </a:tc>
              </a:tr>
              <a:tr h="22894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неделя </a:t>
                      </a:r>
                    </a:p>
                    <a:p>
                      <a:r>
                        <a:rPr lang="ru-RU" sz="1400" dirty="0" smtClean="0"/>
                        <a:t>сентября-</a:t>
                      </a:r>
                    </a:p>
                    <a:p>
                      <a:r>
                        <a:rPr lang="ru-RU" sz="1400" dirty="0" smtClean="0"/>
                        <a:t>2 неделя октября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Уход за собой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Занятие по ознакомлению с окружающим миром</a:t>
                      </a:r>
                      <a:r>
                        <a:rPr lang="ru-RU" sz="1200" baseline="0" dirty="0" smtClean="0"/>
                        <a:t> «Солнце, воздух и вода – наши верные друзья».</a:t>
                      </a:r>
                    </a:p>
                    <a:p>
                      <a:r>
                        <a:rPr lang="ru-RU" sz="1200" dirty="0" smtClean="0"/>
                        <a:t>Беседа</a:t>
                      </a:r>
                      <a:r>
                        <a:rPr lang="ru-RU" sz="1200" baseline="0" dirty="0" smtClean="0"/>
                        <a:t> по прочтении произведений К.И.Чуковского и «Мойдодыр» и «Доктор Айболит».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Фотогалерея</a:t>
                      </a:r>
                      <a:r>
                        <a:rPr lang="ru-RU" sz="1200" baseline="0" dirty="0" smtClean="0"/>
                        <a:t> «Уход за собой в детском саду».</a:t>
                      </a:r>
                    </a:p>
                    <a:p>
                      <a:r>
                        <a:rPr lang="ru-RU" sz="1200" baseline="0" dirty="0" smtClean="0"/>
                        <a:t>Экскурсия в </a:t>
                      </a:r>
                      <a:r>
                        <a:rPr lang="ru-RU" sz="1200" baseline="0" dirty="0" err="1" smtClean="0"/>
                        <a:t>мед.кабинет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r>
                        <a:rPr lang="ru-RU" sz="1200" baseline="0" dirty="0" smtClean="0"/>
                        <a:t>Сюжетно-ролевые игры «Доктор Айболит», «Я – парикмахер».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Выпуск папки-передвижки</a:t>
                      </a:r>
                      <a:r>
                        <a:rPr lang="ru-RU" sz="1200" baseline="0" dirty="0" smtClean="0"/>
                        <a:t> «Правила личной гигиены дошкольника».</a:t>
                      </a:r>
                    </a:p>
                    <a:p>
                      <a:r>
                        <a:rPr lang="ru-RU" sz="1200" baseline="0" dirty="0" smtClean="0"/>
                        <a:t>Выступление на групповом родительском собрании по теме:«Физиологические особенности детей 4-5 лет».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336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неделя</a:t>
                      </a:r>
                    </a:p>
                    <a:p>
                      <a:r>
                        <a:rPr lang="ru-RU" sz="1400" dirty="0" smtClean="0"/>
                        <a:t> октября-</a:t>
                      </a:r>
                    </a:p>
                    <a:p>
                      <a:r>
                        <a:rPr lang="ru-RU" sz="1400" dirty="0" smtClean="0"/>
                        <a:t>5 неделя октября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Правильное питание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Беседа о полезных</a:t>
                      </a:r>
                      <a:r>
                        <a:rPr lang="ru-RU" sz="1200" baseline="0" dirty="0" smtClean="0"/>
                        <a:t> и вредных продуктах.</a:t>
                      </a:r>
                    </a:p>
                    <a:p>
                      <a:r>
                        <a:rPr lang="ru-RU" sz="1200" baseline="0" dirty="0" smtClean="0"/>
                        <a:t>Занятие по </a:t>
                      </a:r>
                      <a:r>
                        <a:rPr lang="ru-RU" sz="1200" baseline="0" dirty="0" err="1" smtClean="0"/>
                        <a:t>изодеятельности</a:t>
                      </a:r>
                      <a:r>
                        <a:rPr lang="ru-RU" sz="1200" baseline="0" dirty="0" smtClean="0"/>
                        <a:t> и выставка рисунков «Полезные и вредные продукты».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Беседа</a:t>
                      </a:r>
                      <a:r>
                        <a:rPr lang="ru-RU" sz="1200" baseline="0" dirty="0" smtClean="0"/>
                        <a:t> по прочтении произведения К.И.Чуковского «</a:t>
                      </a:r>
                      <a:r>
                        <a:rPr lang="ru-RU" sz="1200" baseline="0" dirty="0" err="1" smtClean="0"/>
                        <a:t>Федорино</a:t>
                      </a:r>
                      <a:r>
                        <a:rPr lang="ru-RU" sz="1200" baseline="0" dirty="0" smtClean="0"/>
                        <a:t> горе».</a:t>
                      </a:r>
                    </a:p>
                    <a:p>
                      <a:r>
                        <a:rPr lang="ru-RU" sz="1200" dirty="0" smtClean="0"/>
                        <a:t>Экскурсия на пищеблок.</a:t>
                      </a:r>
                    </a:p>
                    <a:p>
                      <a:r>
                        <a:rPr lang="ru-RU" sz="1200" dirty="0" smtClean="0"/>
                        <a:t>Сюжетно-ролевая игра «Я</a:t>
                      </a:r>
                      <a:r>
                        <a:rPr lang="ru-RU" sz="1200" baseline="0" dirty="0" smtClean="0"/>
                        <a:t> повар», «</a:t>
                      </a:r>
                      <a:r>
                        <a:rPr lang="ru-RU" sz="1200" baseline="0" dirty="0" err="1" smtClean="0"/>
                        <a:t>Я-покупатель</a:t>
                      </a:r>
                      <a:r>
                        <a:rPr lang="ru-RU" sz="1200" baseline="0" dirty="0" smtClean="0"/>
                        <a:t>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Круглый стол «Запрещенные</a:t>
                      </a:r>
                      <a:r>
                        <a:rPr lang="ru-RU" sz="1200" baseline="0" dirty="0" smtClean="0"/>
                        <a:t> блюда».</a:t>
                      </a:r>
                    </a:p>
                    <a:p>
                      <a:r>
                        <a:rPr lang="ru-RU" sz="1200" baseline="0" dirty="0" smtClean="0"/>
                        <a:t>Индивидуальная консультация (по запросу) на тему: «Организация питания в детском саду»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/>
          </a:bodyPr>
          <a:lstStyle/>
          <a:p>
            <a:pPr fontAlgn="t">
              <a:buNone/>
            </a:pPr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280" cy="652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357322"/>
                <a:gridCol w="2143140"/>
                <a:gridCol w="2143140"/>
                <a:gridCol w="2000232"/>
              </a:tblGrid>
              <a:tr h="428605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Неделя, </a:t>
                      </a:r>
                    </a:p>
                    <a:p>
                      <a:r>
                        <a:rPr lang="ru-RU" sz="1600" dirty="0" smtClean="0"/>
                        <a:t>месяц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Тема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работы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детьми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родителями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воспитателем</a:t>
                      </a:r>
                      <a:r>
                        <a:rPr lang="ru-RU" sz="1400" baseline="0" dirty="0" smtClean="0"/>
                        <a:t> по физкультурно-оздоровительной работе</a:t>
                      </a:r>
                      <a:endParaRPr lang="ru-RU" sz="1400" dirty="0"/>
                    </a:p>
                  </a:txBody>
                  <a:tcPr/>
                </a:tc>
              </a:tr>
              <a:tr h="53223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неделя ноября-</a:t>
                      </a:r>
                    </a:p>
                    <a:p>
                      <a:r>
                        <a:rPr lang="ru-RU" sz="1400" dirty="0" smtClean="0"/>
                        <a:t>3 неделя ноября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</a:t>
                      </a:r>
                      <a:r>
                        <a:rPr lang="ru-RU" sz="1400" baseline="0" dirty="0" smtClean="0"/>
                        <a:t> активность и </a:t>
                      </a:r>
                      <a:r>
                        <a:rPr lang="ru-RU" sz="1400" baseline="0" dirty="0" err="1" smtClean="0"/>
                        <a:t>здоровьесбе</a:t>
                      </a:r>
                      <a:r>
                        <a:rPr lang="ru-RU" sz="1400" baseline="0" dirty="0" smtClean="0"/>
                        <a:t>-</a:t>
                      </a:r>
                    </a:p>
                    <a:p>
                      <a:r>
                        <a:rPr lang="ru-RU" sz="1400" baseline="0" dirty="0" err="1" smtClean="0"/>
                        <a:t>регающие</a:t>
                      </a:r>
                      <a:r>
                        <a:rPr lang="ru-RU" sz="1400" baseline="0" dirty="0" smtClean="0"/>
                        <a:t> технологии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Занятие по</a:t>
                      </a:r>
                      <a:r>
                        <a:rPr lang="ru-RU" sz="1400" baseline="0" dirty="0" smtClean="0"/>
                        <a:t> развитию речи «Наш режим дня».</a:t>
                      </a:r>
                    </a:p>
                    <a:p>
                      <a:r>
                        <a:rPr lang="ru-RU" sz="1400" baseline="0" dirty="0" smtClean="0"/>
                        <a:t>Подвижные игры «Волшебные превращения», «Фигуры», «Король».</a:t>
                      </a:r>
                    </a:p>
                    <a:p>
                      <a:r>
                        <a:rPr lang="ru-RU" sz="1400" baseline="0" dirty="0" smtClean="0"/>
                        <a:t>Заучивание стихотворений о режиме дня.</a:t>
                      </a:r>
                    </a:p>
                    <a:p>
                      <a:r>
                        <a:rPr lang="ru-RU" sz="1400" baseline="0" dirty="0" err="1" smtClean="0"/>
                        <a:t>Фотогалерея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baseline="0" dirty="0" err="1" smtClean="0"/>
                        <a:t>Здоровьесберегающие</a:t>
                      </a:r>
                      <a:r>
                        <a:rPr lang="ru-RU" sz="1400" baseline="0" dirty="0" smtClean="0"/>
                        <a:t> технологии».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Выпуск</a:t>
                      </a:r>
                      <a:r>
                        <a:rPr lang="ru-RU" sz="1400" baseline="0" dirty="0" smtClean="0"/>
                        <a:t> папки-передвижки «Здоровье в порядке-спасибо зарядке!».</a:t>
                      </a:r>
                    </a:p>
                    <a:p>
                      <a:r>
                        <a:rPr lang="ru-RU" sz="1400" baseline="0" dirty="0" smtClean="0"/>
                        <a:t>Показ занятий на «Неделе открытых дверей».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Проведение тематического дня «Если</a:t>
                      </a:r>
                      <a:r>
                        <a:rPr lang="ru-RU" sz="1400" baseline="0" dirty="0" smtClean="0"/>
                        <a:t> хочешь быть здоров…».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Оздоровительный</a:t>
                      </a:r>
                      <a:r>
                        <a:rPr lang="ru-RU" sz="1400" baseline="0" dirty="0" smtClean="0"/>
                        <a:t> досуг «Я здоровье берегу – сам себе я помогу!».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неделя ноября-</a:t>
                      </a:r>
                    </a:p>
                    <a:p>
                      <a:r>
                        <a:rPr lang="ru-RU" sz="1400" dirty="0" smtClean="0"/>
                        <a:t>2 неделя декабря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Здоровый сон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Проведение беседы</a:t>
                      </a:r>
                      <a:r>
                        <a:rPr lang="ru-RU" sz="1400" baseline="0" dirty="0" smtClean="0"/>
                        <a:t> «Здоровый сон - как важен он!».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Занятие по подготовке к обучению письму и выставка аппликаций «Кроватка».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Выпуск</a:t>
                      </a:r>
                      <a:r>
                        <a:rPr lang="ru-RU" sz="1400" baseline="0" dirty="0" smtClean="0"/>
                        <a:t> папки-передвижки «Сон дошкольника».</a:t>
                      </a:r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Вечер</a:t>
                      </a:r>
                      <a:r>
                        <a:rPr lang="ru-RU" sz="1400" baseline="0" dirty="0" smtClean="0"/>
                        <a:t> вопросов и ответов</a:t>
                      </a:r>
                      <a:r>
                        <a:rPr lang="ru-RU" sz="1400" dirty="0" smtClean="0"/>
                        <a:t> «О</a:t>
                      </a:r>
                      <a:r>
                        <a:rPr lang="ru-RU" sz="1400" baseline="0" dirty="0" smtClean="0"/>
                        <a:t> здоровье всерьез»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133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неделя декабря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Диагностическое обследование детей по теме проекта.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Анкетирование «Мое мнение о результатах проекта»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Совместный анализ анкетирования</a:t>
                      </a:r>
                      <a:r>
                        <a:rPr lang="ru-RU" sz="1400" baseline="0" dirty="0" smtClean="0"/>
                        <a:t> родителей.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38" y="-73152"/>
            <a:ext cx="8229600" cy="128588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ДИАГНОСТИЧЕСКИЙ ИНСТРУМЕНТАРИЙ ДЛЯ ВЫЯВЛЕНИЯ УРОВНЯ УСВОЕНИЯ ДЕТЬМИ ПРАКТИЧЕСКОГО И ТЕОРЕТИЧЕСКОГО МАТЕРИАЛА ПРЕДЛАГАЕМОГО В РАМКАХ ПРОЕКТА</a:t>
            </a:r>
            <a:endParaRPr lang="ru-RU" sz="1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071561"/>
          <a:ext cx="8858312" cy="578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6009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Вопросы</a:t>
                      </a:r>
                      <a:r>
                        <a:rPr lang="ru-RU" sz="1600" baseline="0" dirty="0" smtClean="0"/>
                        <a:t> для оценки знаний детей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Основные</a:t>
                      </a:r>
                      <a:r>
                        <a:rPr lang="ru-RU" sz="1600" baseline="0" dirty="0" smtClean="0"/>
                        <a:t> виды умений</a:t>
                      </a:r>
                      <a:r>
                        <a:rPr lang="ru-RU" sz="1600" dirty="0" smtClean="0"/>
                        <a:t> для оценки сформированности</a:t>
                      </a:r>
                      <a:r>
                        <a:rPr lang="ru-RU" sz="1600" baseline="0" dirty="0" smtClean="0"/>
                        <a:t> навыка детей</a:t>
                      </a:r>
                      <a:endParaRPr lang="ru-RU" sz="1600" dirty="0"/>
                    </a:p>
                  </a:txBody>
                  <a:tcPr/>
                </a:tc>
              </a:tr>
              <a:tr h="47443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</a:t>
                      </a:r>
                      <a:r>
                        <a:rPr lang="ru-RU" sz="1200" baseline="0" dirty="0" smtClean="0"/>
                        <a:t> Что ты делаешь утром когда проснешься и вечером перед сном?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Покажи как ты умываешься.</a:t>
                      </a:r>
                      <a:endParaRPr lang="ru-RU" sz="1200" dirty="0"/>
                    </a:p>
                  </a:txBody>
                  <a:tcPr/>
                </a:tc>
              </a:tr>
              <a:tr h="2846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 Как</a:t>
                      </a:r>
                      <a:r>
                        <a:rPr lang="ru-RU" sz="1200" baseline="0" dirty="0" smtClean="0"/>
                        <a:t> ты закаливаешься</a:t>
                      </a:r>
                      <a:r>
                        <a:rPr lang="ru-RU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 Покажи как ты полощешь рот.</a:t>
                      </a:r>
                      <a:endParaRPr lang="ru-RU" sz="1200" dirty="0"/>
                    </a:p>
                  </a:txBody>
                  <a:tcPr/>
                </a:tc>
              </a:tr>
              <a:tr h="2846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Как ухаживать за полостью рта?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Покажи как ты</a:t>
                      </a:r>
                      <a:r>
                        <a:rPr lang="ru-RU" sz="1200" baseline="0" dirty="0" smtClean="0"/>
                        <a:t> умеешь правильно сидеть за столом.</a:t>
                      </a:r>
                      <a:endParaRPr lang="ru-RU" sz="1200" dirty="0"/>
                    </a:p>
                  </a:txBody>
                  <a:tcPr/>
                </a:tc>
              </a:tr>
              <a:tr h="296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 Для чего нужна утренняя гимнастика?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4.Покажи как</a:t>
                      </a:r>
                      <a:r>
                        <a:rPr lang="ru-RU" sz="1200" baseline="0" dirty="0" smtClean="0"/>
                        <a:t> ты чистишь зубы.</a:t>
                      </a:r>
                      <a:endParaRPr lang="ru-RU" sz="1200" dirty="0"/>
                    </a:p>
                  </a:txBody>
                  <a:tcPr/>
                </a:tc>
              </a:tr>
              <a:tr h="47443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 Для</a:t>
                      </a:r>
                      <a:r>
                        <a:rPr lang="ru-RU" sz="1200" baseline="0" dirty="0" smtClean="0"/>
                        <a:t> чего нужно спать</a:t>
                      </a:r>
                      <a:r>
                        <a:rPr lang="ru-RU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 Придумай свое движение</a:t>
                      </a:r>
                      <a:r>
                        <a:rPr lang="ru-RU" sz="1200" baseline="0" dirty="0" smtClean="0"/>
                        <a:t> для утренней гимнастики. Покажи его.</a:t>
                      </a:r>
                      <a:endParaRPr lang="ru-RU" sz="1200" dirty="0"/>
                    </a:p>
                  </a:txBody>
                  <a:tcPr/>
                </a:tc>
              </a:tr>
              <a:tr h="2846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 Для чего нужна прогулка на свежем</a:t>
                      </a:r>
                      <a:r>
                        <a:rPr lang="ru-RU" sz="1200" baseline="0" dirty="0" smtClean="0"/>
                        <a:t> воздухе?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6751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 Что необходимо надевать</a:t>
                      </a:r>
                      <a:r>
                        <a:rPr lang="ru-RU" sz="1200" baseline="0" dirty="0" smtClean="0"/>
                        <a:t> в солнечную погоду? Почему?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96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8. Чем нужно пользоваться</a:t>
                      </a:r>
                      <a:r>
                        <a:rPr lang="ru-RU" sz="1200" baseline="0" dirty="0" smtClean="0"/>
                        <a:t> при насморке?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96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9. Зачем нужно проветривать комнату?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96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10. Как сохранить глазки</a:t>
                      </a:r>
                      <a:r>
                        <a:rPr lang="ru-RU" sz="1200" baseline="0" dirty="0" smtClean="0"/>
                        <a:t> здоровыми</a:t>
                      </a:r>
                      <a:r>
                        <a:rPr lang="ru-RU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96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11. Какой твой рост и вес?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5467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12. Какая цифра на твоем стуле</a:t>
                      </a:r>
                      <a:r>
                        <a:rPr lang="ru-RU" sz="1200" baseline="0" dirty="0" smtClean="0"/>
                        <a:t> и столе за которым ты сидишь?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96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13. Как нужно правильно сидеть за столом? Зачем?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96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14. Какие продукты полезные?</a:t>
                      </a:r>
                      <a:r>
                        <a:rPr lang="ru-RU" sz="1200" baseline="0" dirty="0" smtClean="0"/>
                        <a:t> Какие вредные?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8481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15. Что нужно делать,</a:t>
                      </a:r>
                      <a:r>
                        <a:rPr lang="ru-RU" sz="1200" baseline="0" dirty="0" smtClean="0"/>
                        <a:t> чтобы быть здоровыми?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43438" y="3571876"/>
            <a:ext cx="4286280" cy="32861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ПАРАМЕТРЫ ДЛЯ ОЦЕНКИ ЗНАНИЙ И УМЕНИЙ ДЕТЕЙ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1 балл – ребенок не ответил на вопрос (не выполнил самостоятельно)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2 балла – ребенок ответил с помощью наводящих вопросов (выполнил с </a:t>
            </a:r>
            <a:r>
              <a:rPr lang="ru-RU" sz="1100" b="1" smtClean="0">
                <a:solidFill>
                  <a:schemeClr val="bg1"/>
                </a:solidFill>
              </a:rPr>
              <a:t>небольшой подсказкой воспитателя</a:t>
            </a:r>
            <a:r>
              <a:rPr lang="ru-RU" sz="11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3 балла -  ребенок ответил на вопрос самостоятельно ( выполнил самостоятельно)</a:t>
            </a:r>
          </a:p>
          <a:p>
            <a:endParaRPr lang="ru-RU" sz="1100" b="1" dirty="0" smtClean="0">
              <a:solidFill>
                <a:schemeClr val="bg1"/>
              </a:solidFill>
            </a:endParaRPr>
          </a:p>
          <a:p>
            <a:r>
              <a:rPr lang="ru-RU" sz="1100" b="1" dirty="0" smtClean="0">
                <a:solidFill>
                  <a:schemeClr val="bg1"/>
                </a:solidFill>
              </a:rPr>
              <a:t>Шкала оценки знаний детей (15 вопросов)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38-45 баллов – Высокий уровень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24-37 баллов – Средний уровень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15-23 баллов – Низкий уровень</a:t>
            </a:r>
          </a:p>
          <a:p>
            <a:endParaRPr lang="ru-RU" sz="1100" b="1" dirty="0" smtClean="0">
              <a:solidFill>
                <a:schemeClr val="bg1"/>
              </a:solidFill>
            </a:endParaRPr>
          </a:p>
          <a:p>
            <a:r>
              <a:rPr lang="ru-RU" sz="1100" b="1" dirty="0" smtClean="0">
                <a:solidFill>
                  <a:schemeClr val="bg1"/>
                </a:solidFill>
              </a:rPr>
              <a:t>Шкала для оценки умений детей ( 5 заданий)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13-15 баллов – Высокий уровень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8-12 баллов – Средний уровень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5-7 баллов – Низкий уровень</a:t>
            </a:r>
          </a:p>
          <a:p>
            <a:endParaRPr lang="ru-RU" sz="1100" dirty="0" smtClean="0"/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Результаты диагностического обследования</a:t>
            </a:r>
            <a:endParaRPr lang="ru-RU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 rot="10800000">
            <a:off x="-428660" y="785794"/>
            <a:ext cx="5286412" cy="5929330"/>
          </a:xfrm>
          <a:prstGeom prst="vertic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643050"/>
          <a:ext cx="385765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Вертикальный свиток 7"/>
          <p:cNvSpPr/>
          <p:nvPr/>
        </p:nvSpPr>
        <p:spPr>
          <a:xfrm rot="10800000">
            <a:off x="4214810" y="785794"/>
            <a:ext cx="5286412" cy="5929330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3857628"/>
          <a:ext cx="400052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857752" y="3929066"/>
          <a:ext cx="400052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857752" y="1643050"/>
          <a:ext cx="400052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857752" y="857232"/>
            <a:ext cx="385765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 КОНЦЕ</a:t>
            </a:r>
          </a:p>
          <a:p>
            <a:pPr algn="ctr"/>
            <a:r>
              <a:rPr lang="ru-RU" dirty="0" smtClean="0"/>
              <a:t> ОСНОВНОГО ЭТАПА ПРОЕКТА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857232"/>
            <a:ext cx="385765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 НАЧАЛЕ</a:t>
            </a:r>
          </a:p>
          <a:p>
            <a:pPr algn="ctr"/>
            <a:r>
              <a:rPr lang="ru-RU" dirty="0" smtClean="0"/>
              <a:t> ОСНОВНОГО ЭТАПА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АНКЕТЫ для родителей</a:t>
            </a:r>
            <a:endParaRPr lang="ru-RU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7400"/>
          <a:ext cx="8858312" cy="60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«Приобщение детей к здоровому образу жизни»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100" dirty="0" smtClean="0"/>
                        <a:t>(проведено в начале</a:t>
                      </a:r>
                      <a:r>
                        <a:rPr lang="ru-RU" sz="1100" baseline="0" dirty="0" smtClean="0"/>
                        <a:t> основного этапа проекта)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«Мое мнение о результатах</a:t>
                      </a:r>
                      <a:r>
                        <a:rPr lang="ru-RU" sz="1600" baseline="0" dirty="0" smtClean="0"/>
                        <a:t> проекта»</a:t>
                      </a:r>
                    </a:p>
                    <a:p>
                      <a:pPr algn="ctr"/>
                      <a:r>
                        <a:rPr lang="ru-RU" sz="1100" baseline="0" dirty="0" smtClean="0"/>
                        <a:t>(проведено в конце основного этапа проекта)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 Как вы считаете, почему Ваш</a:t>
                      </a:r>
                      <a:r>
                        <a:rPr lang="ru-RU" sz="1100" baseline="0" dirty="0" smtClean="0"/>
                        <a:t> ребенок болеет? Что по вашему мнению будет способствовать укреплению его здоровья?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 Ваше</a:t>
                      </a:r>
                      <a:r>
                        <a:rPr lang="ru-RU" sz="1100" baseline="0" dirty="0" smtClean="0"/>
                        <a:t> мнение о проекте в целом и его результатах.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2. Как </a:t>
                      </a:r>
                      <a:r>
                        <a:rPr lang="ru-RU" sz="1100" baseline="0" dirty="0" smtClean="0"/>
                        <a:t> Вы понимаете выражение «здоровый образ жизни»?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2. Какую</a:t>
                      </a:r>
                      <a:r>
                        <a:rPr lang="ru-RU" sz="1100" baseline="0" dirty="0" smtClean="0"/>
                        <a:t> пользу Вы для себя извлекли из проекта?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3.</a:t>
                      </a:r>
                      <a:r>
                        <a:rPr lang="ru-RU" sz="1100" baseline="0" dirty="0" smtClean="0"/>
                        <a:t> Знаете ли Вы физиологические особенности детей 4-5 лет?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3.</a:t>
                      </a:r>
                      <a:r>
                        <a:rPr lang="ru-RU" sz="1100" baseline="0" dirty="0" smtClean="0"/>
                        <a:t> Какую пользу , по Вашему мнению, этот проект принес детям?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 Что такое здоровый сон и для чего он нужен?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 Какие правила личной гигиены Ваш</a:t>
                      </a:r>
                      <a:r>
                        <a:rPr lang="ru-RU" sz="1100" baseline="0" dirty="0" smtClean="0"/>
                        <a:t> ребенок использует в домашних условиях самостоятельно?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</a:t>
                      </a:r>
                      <a:r>
                        <a:rPr lang="ru-RU" sz="1100" baseline="0" dirty="0" smtClean="0"/>
                        <a:t> Какая минимальная продолжительность сна детей 4-5 лет?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 Какие основные виды движений</a:t>
                      </a:r>
                      <a:r>
                        <a:rPr lang="ru-RU" sz="1100" baseline="0" dirty="0" smtClean="0"/>
                        <a:t> Ваш ребенок использует самостоятельно в домашних условиях?(ходьба, прыжки, бег, лазание, ползание, метание, ловля, бросание, катание)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6. Какие продукты</a:t>
                      </a:r>
                      <a:r>
                        <a:rPr lang="ru-RU" sz="1100" baseline="0" dirty="0" smtClean="0"/>
                        <a:t> Вы считаете полезными, а какие вредными? Перечислите.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6. Подходят ли они к</a:t>
                      </a:r>
                      <a:r>
                        <a:rPr lang="ru-RU" sz="1100" baseline="0" dirty="0" smtClean="0"/>
                        <a:t> этому творчески?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 Что предпочитает кушать дома Ваш ребенок? Перечислите.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 Ваши</a:t>
                      </a:r>
                      <a:r>
                        <a:rPr lang="ru-RU" sz="1100" baseline="0" dirty="0" smtClean="0"/>
                        <a:t> пожелания для дальнейшей работы воспитателей по данной проблеме.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8. Какие </a:t>
                      </a:r>
                      <a:r>
                        <a:rPr lang="ru-RU" sz="1100" dirty="0" err="1" smtClean="0"/>
                        <a:t>здоровьесберегающие</a:t>
                      </a:r>
                      <a:r>
                        <a:rPr lang="ru-RU" sz="1100" dirty="0" smtClean="0"/>
                        <a:t> технологии Вы знаете? Перечислите.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8. Если</a:t>
                      </a:r>
                      <a:r>
                        <a:rPr lang="ru-RU" sz="1100" baseline="0" dirty="0" smtClean="0"/>
                        <a:t> мы Вам предложим участие в следующем проекте, то над какой проблемой Вы хотели бы поработать вместе с нами?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9. Для чего нужны прогулки на свежем воздухе?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10. Какие виды</a:t>
                      </a:r>
                      <a:r>
                        <a:rPr lang="ru-RU" sz="1100" baseline="0" dirty="0" smtClean="0"/>
                        <a:t> закаливания Вы используете дома?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11. Есть ли у Вас дома оборудование для занятий спортом? Перечислите.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12. Какие</a:t>
                      </a:r>
                      <a:r>
                        <a:rPr lang="ru-RU" sz="1100" baseline="0" dirty="0" smtClean="0"/>
                        <a:t> вопросы </a:t>
                      </a:r>
                      <a:r>
                        <a:rPr lang="ru-RU" sz="1100" baseline="0" dirty="0" err="1" smtClean="0"/>
                        <a:t>физвоспитания</a:t>
                      </a:r>
                      <a:r>
                        <a:rPr lang="ru-RU" sz="1100" baseline="0" dirty="0" smtClean="0"/>
                        <a:t> и оздоровления детского организма Вас интересуют?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13. </a:t>
                      </a:r>
                      <a:r>
                        <a:rPr lang="ru-RU" sz="1100" dirty="0" err="1" smtClean="0"/>
                        <a:t>Считате</a:t>
                      </a:r>
                      <a:r>
                        <a:rPr lang="ru-RU" sz="1100" dirty="0" smtClean="0"/>
                        <a:t> ли Вы необходимым формирование здорового образа жизни среди детей и родителей?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ТИП ПРОЕКТА:</a:t>
            </a:r>
          </a:p>
          <a:p>
            <a:pPr algn="ctr">
              <a:buNone/>
            </a:pPr>
            <a:r>
              <a:rPr lang="ru-RU" sz="2800" dirty="0" smtClean="0"/>
              <a:t>Информационно-творческий</a:t>
            </a:r>
          </a:p>
          <a:p>
            <a:pPr algn="ctr"/>
            <a:endParaRPr lang="ru-RU" sz="28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 ХАРАКТЕРУ СОДЕРЖАНИЯ:</a:t>
            </a:r>
          </a:p>
          <a:p>
            <a:pPr algn="ctr">
              <a:buNone/>
            </a:pPr>
            <a:r>
              <a:rPr lang="ru-RU" sz="2800" dirty="0" smtClean="0"/>
              <a:t>Ребенок, здоровье – будущее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 КОЛИЧЕСТВУ УЧАСТНИКОВ:</a:t>
            </a:r>
          </a:p>
          <a:p>
            <a:pPr algn="ctr">
              <a:buNone/>
            </a:pPr>
            <a:r>
              <a:rPr lang="ru-RU" sz="2800" dirty="0" smtClean="0"/>
              <a:t>Групповой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ПРОДОЛЖИТЕЛЬНОСТЬ:</a:t>
            </a:r>
          </a:p>
          <a:p>
            <a:pPr algn="ctr">
              <a:buNone/>
            </a:pPr>
            <a:r>
              <a:rPr lang="ru-RU" sz="2800" dirty="0" smtClean="0"/>
              <a:t>4 месяца</a:t>
            </a:r>
          </a:p>
          <a:p>
            <a:pPr algn="ctr">
              <a:buNone/>
            </a:pPr>
            <a:r>
              <a:rPr lang="ru-RU" sz="2000" dirty="0" smtClean="0"/>
              <a:t>(с 1 сентября по 31 декабря </a:t>
            </a:r>
            <a:r>
              <a:rPr lang="ru-RU" sz="2000" dirty="0" smtClean="0"/>
              <a:t>2013 </a:t>
            </a:r>
            <a:r>
              <a:rPr lang="ru-RU" sz="2000" dirty="0" smtClean="0"/>
              <a:t>года)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ИНФОРМАЦИОННЫЕ РЕСУРСЫ: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0916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err="1" smtClean="0"/>
              <a:t>Чаморова</a:t>
            </a:r>
            <a:r>
              <a:rPr lang="ru-RU" sz="1600" dirty="0" smtClean="0"/>
              <a:t> Н.В. Подвижные игры и </a:t>
            </a:r>
            <a:r>
              <a:rPr lang="ru-RU" sz="1600" dirty="0" err="1" smtClean="0"/>
              <a:t>забавы.-М</a:t>
            </a:r>
            <a:r>
              <a:rPr lang="ru-RU" sz="1600" dirty="0" smtClean="0"/>
              <a:t>: АСТ, 2006г.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/>
              <a:t>Лысоева</a:t>
            </a:r>
            <a:r>
              <a:rPr lang="ru-RU" sz="1600" dirty="0" smtClean="0"/>
              <a:t> В.Я.Спорт праздники и развлечения для детей. –М: АРКТИ,  2000 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/>
              <a:t>Богина</a:t>
            </a:r>
            <a:r>
              <a:rPr lang="ru-RU" sz="1600" dirty="0" smtClean="0"/>
              <a:t> Т.Л.Охрана здоровья детей в дошкольном учреждении./Методическое пособие. -М: Мозаика –Синтез, 2006 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Антонов Ю.В.Кузнецова М.Н. Здоровье дошкольника. Социально-оздоровительные технологии./Пособие для исследовательских и практических работ. -М: 2000г.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Азбука питания. Методические рекомендации по организации и контролю качества  питания в ДОУ./Составитель </a:t>
            </a:r>
            <a:r>
              <a:rPr lang="ru-RU" sz="1600" dirty="0" err="1" smtClean="0"/>
              <a:t>Таргонская</a:t>
            </a:r>
            <a:r>
              <a:rPr lang="ru-RU" sz="1600" dirty="0" smtClean="0"/>
              <a:t> Н.А. -М: </a:t>
            </a:r>
            <a:r>
              <a:rPr lang="ru-RU" sz="1600" dirty="0" err="1" smtClean="0"/>
              <a:t>Линка-Пресс</a:t>
            </a:r>
            <a:r>
              <a:rPr lang="ru-RU" sz="1600" dirty="0" smtClean="0"/>
              <a:t> , 2002г.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Организация питания в ДОУ/Методические рекомендации. -Тамбов: ТОИПКРО,  2008г.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Организация воспитания и оздоровительной работы в ДОУ/Коллектив авторов . –М: ТЦ Сфера , 2006 г. (Приложение к журналу «Управление ДОУ»)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/>
              <a:t>Ковалько</a:t>
            </a:r>
            <a:r>
              <a:rPr lang="ru-RU" sz="1600" dirty="0" smtClean="0"/>
              <a:t> В.И. Азбука физкультминуток для дошкольников. -М: ВАКО, 2005г.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Журнал «Управление ДОУ» 2006 год, №4.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Журнал «Воспитатель ДОУ» 2007 год, №6.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Чуковский К.И. Мойдодыр. –М: «</a:t>
            </a:r>
            <a:r>
              <a:rPr lang="ru-RU" sz="1600" dirty="0" err="1" smtClean="0"/>
              <a:t>Астрель</a:t>
            </a:r>
            <a:r>
              <a:rPr lang="ru-RU" sz="1600" dirty="0" smtClean="0"/>
              <a:t>», 2005г.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Чуковский К.И.Сборник стихов.- М: «АИСТ»,1993г.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Чуковский К.И.Сказки (Айболит. </a:t>
            </a:r>
            <a:r>
              <a:rPr lang="ru-RU" sz="1600" dirty="0" err="1" smtClean="0"/>
              <a:t>Тараканище</a:t>
            </a:r>
            <a:r>
              <a:rPr lang="ru-RU" sz="1600" dirty="0" smtClean="0"/>
              <a:t>. Путаница).М: «Омега-Пресс» 2007г.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8800" i="1" dirty="0" smtClean="0">
                <a:latin typeface="Arial Narrow" pitchFamily="34" charset="0"/>
              </a:rPr>
              <a:t>СПАСИБО </a:t>
            </a:r>
          </a:p>
          <a:p>
            <a:pPr algn="ctr">
              <a:buNone/>
            </a:pPr>
            <a:r>
              <a:rPr lang="ru-RU" sz="8800" i="1" dirty="0" smtClean="0">
                <a:latin typeface="Arial Narrow" pitchFamily="34" charset="0"/>
              </a:rPr>
              <a:t>ЗА </a:t>
            </a:r>
          </a:p>
          <a:p>
            <a:pPr algn="ctr">
              <a:buNone/>
            </a:pPr>
            <a:r>
              <a:rPr lang="ru-RU" sz="8800" i="1" dirty="0" smtClean="0">
                <a:latin typeface="Arial Narrow" pitchFamily="34" charset="0"/>
              </a:rPr>
              <a:t>ВНИМАНИЕ!</a:t>
            </a:r>
            <a:endParaRPr lang="ru-RU" sz="8800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АКТУАЛЬНОСТЬ: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8579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Проблемы здоровья населения России, в частности, здоровья российских детей в последние годы, являются причиной для беспокойства, как государственных организаций, так и общества, самих граждан. В настоящее время эта проблема обсуждается достаточно часто и решение  ее необходимо начинать с дошкольных учреждений (с самого раннего возраста) через проведение с детьми ряда мероприятий,  направленных на формирование навыков и расширение знаний  о физических упражнениях,  правильном питании, правилах личной гигиены и здоровом сне. Все это, включая тесную взаимосвязь детского сада и семьи, поможет воспитать у детей привычку думать и заботиться о своем здоровье. Использование данного проекта в других дошкольных учреждениях будет способствовать приобщению  детей к здоровому образу жизни и уменьшению их заболеваемости.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ЦЕЛЬ ПРОЕКТА: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229600" cy="3643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4000" dirty="0" smtClean="0"/>
              <a:t>Научить ребенка беречь себя через воспитание привычки думать и заботиться о своем здоровье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ОСНОВОПОЛАГАЮЩИЙ ВОПРОС: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Как </a:t>
            </a:r>
          </a:p>
          <a:p>
            <a:pPr>
              <a:buNone/>
            </a:pPr>
            <a:r>
              <a:rPr lang="ru-RU" sz="4000" dirty="0" smtClean="0"/>
              <a:t>            заботиться </a:t>
            </a:r>
          </a:p>
          <a:p>
            <a:pPr>
              <a:buNone/>
            </a:pPr>
            <a:r>
              <a:rPr lang="ru-RU" sz="4000" dirty="0" smtClean="0"/>
              <a:t>                       о своем</a:t>
            </a:r>
          </a:p>
          <a:p>
            <a:pPr>
              <a:buNone/>
            </a:pPr>
            <a:r>
              <a:rPr lang="ru-RU" sz="4000" dirty="0" smtClean="0"/>
              <a:t>                                     здоровье?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ПРОБЛЕМНЫЕ ВОПРОСЫ: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Возможно ли у детей среднего дошкольного возраста воспитать привычку думать и заботиться о своем здоровье?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Каким образом у ребенка формируется представление о здоровом образе жизни?</a:t>
            </a:r>
          </a:p>
          <a:p>
            <a:pPr>
              <a:buNone/>
            </a:pPr>
            <a:endParaRPr lang="ru-R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/>
              <a:t>Каковы преимущества дошкольного учреждения в воспитании привычки здорового образа жизни и формировании представлений о нем?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ГИПОТЕЗА: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Если в воспитательно-образовательный процесс ввести дополнительную систему мероприятий по формированию навыков и расширению знаний  о физических упражнениях,  правильном питании, правилах личной гигиены и здоровом сне, то это позволит сформировать у детей умения и значительно повысить их осведомленность  в этой области, что будет способствовать эффективности приобщения дошкольников к здоровому образу жизни.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УЧАСТНИКИ ПРОЕКТА: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ВОСПИТАННИКИ СРЕДНЕЙ ГРУППЫ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ВОСПИТАТЕЛИ ГРУППЫ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ВОСПИТАТЕЛЬ ПО ФИЗКУЛЬТУРНО-ОЗДОРОВИТЕЛЬНОЙ РАБОТЕ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РОДИТЕЛИ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АННОТАЦИЯ: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  Приобщение детей среднего дошкольного возраста к здоровому образу жизни неразрывно связано с процессом формирования навыков и расширения знаний  детей о физических упражнениях,  правильном питании, правилах личной гигиены и здоровом сне.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3200" b="1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1214422"/>
            <a:ext cx="8229600" cy="5643578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lang="ru-RU" sz="1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3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lang="ru-RU" sz="2300" b="1" dirty="0" smtClean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lang="ru-RU" sz="3800" b="1" dirty="0" smtClean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3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Данный проект осуществляется в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регламентированной деятельности:  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занятия по ознакомлению с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                                                                    окружающим, изобразительной</a:t>
            </a: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                                                                    деятельности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подготовке</a:t>
            </a: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ru-RU" sz="7200" b="1" dirty="0" smtClean="0"/>
              <a:t> к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                                                                    обучению письму, </a:t>
            </a:r>
            <a:endParaRPr lang="ru-RU" sz="7200" b="1" dirty="0" smtClean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                                                                    развитию речи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частично регламентированной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         деятельности:                                        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прогулки, экскурсии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                        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свободной деятельности:                     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игры, самостоятельная</a:t>
            </a: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 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ru-RU" sz="7200" b="1" dirty="0" smtClean="0"/>
              <a:t>                                                                         </a:t>
            </a: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деятельность 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детей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                                                                </a:t>
            </a: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(в детском саду и дома)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ru-RU" sz="7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     В ходе работы над проектом у детей </a:t>
            </a:r>
            <a:r>
              <a:rPr lang="ru-RU" sz="7200" b="1" dirty="0" smtClean="0"/>
              <a:t>воспитывается привычка думать и заботиться о своем здоровье; укрепляется взаимосвязь детского сада и семьи.</a:t>
            </a:r>
            <a:endParaRPr kumimoji="0" lang="ru-RU" sz="72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marR="0" lvl="0" indent="-4114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7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9726AA"/>
      </a:dk1>
      <a:lt1>
        <a:srgbClr val="9726AA"/>
      </a:lt1>
      <a:dk2>
        <a:srgbClr val="E1A5EA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1462</TotalTime>
  <Words>2137</Words>
  <Application>Microsoft Office PowerPoint</Application>
  <PresentationFormat>Экран (4:3)</PresentationFormat>
  <Paragraphs>338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«Забота о здоровье детей – важнейший труд воспитателя» В.А.Сухомлинский</vt:lpstr>
      <vt:lpstr>Слайд 2</vt:lpstr>
      <vt:lpstr>АКТУАЛЬНОСТЬ:</vt:lpstr>
      <vt:lpstr>ЦЕЛЬ ПРОЕКТА:</vt:lpstr>
      <vt:lpstr>ОСНОВОПОЛАГАЮЩИЙ ВОПРОС:</vt:lpstr>
      <vt:lpstr>ПРОБЛЕМНЫЕ ВОПРОСЫ:</vt:lpstr>
      <vt:lpstr>ГИПОТЕЗА: </vt:lpstr>
      <vt:lpstr>УЧАСТНИКИ ПРОЕКТА:</vt:lpstr>
      <vt:lpstr>АННОТАЦИЯ:</vt:lpstr>
      <vt:lpstr>РЕЗУЛЬТАТЫ ПРОЕКТА:</vt:lpstr>
      <vt:lpstr>ДИДАКТИЧЕСКИЕ ЗАДАЧИ:</vt:lpstr>
      <vt:lpstr>МЕТОДИЧЕСКИЕ ЗАДАЧИ:</vt:lpstr>
      <vt:lpstr>ОСНОВНЫЕ ОЖИДАЕМЫЕ РЕЗУЛЬТАТЫ:</vt:lpstr>
      <vt:lpstr>ЭТАПЫ ПРОЕКТА:</vt:lpstr>
      <vt:lpstr>ПЕРСПЕКТИВНОЕ ПЛАНИРОВАНИЕ ПО РЕАЛИЗАЦИИ ОСНОВНОГО ЭТАПА ПРОЕКТА </vt:lpstr>
      <vt:lpstr>Слайд 16</vt:lpstr>
      <vt:lpstr>ДИАГНОСТИЧЕСКИЙ ИНСТРУМЕНТАРИЙ ДЛЯ ВЫЯВЛЕНИЯ УРОВНЯ УСВОЕНИЯ ДЕТЬМИ ПРАКТИЧЕСКОГО И ТЕОРЕТИЧЕСКОГО МАТЕРИАЛА ПРЕДЛАГАЕМОГО В РАМКАХ ПРОЕКТА</vt:lpstr>
      <vt:lpstr>Результаты диагностического обследования</vt:lpstr>
      <vt:lpstr>АНКЕТЫ для родителей</vt:lpstr>
      <vt:lpstr>ИНФОРМАЦИОННЫЕ РЕСУРСЫ: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Марина</cp:lastModifiedBy>
  <cp:revision>150</cp:revision>
  <dcterms:modified xsi:type="dcterms:W3CDTF">2015-07-15T10:15:38Z</dcterms:modified>
</cp:coreProperties>
</file>