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4" r:id="rId2"/>
    <p:sldId id="279" r:id="rId3"/>
    <p:sldId id="281" r:id="rId4"/>
    <p:sldId id="275" r:id="rId5"/>
    <p:sldId id="282" r:id="rId6"/>
    <p:sldId id="289" r:id="rId7"/>
    <p:sldId id="286" r:id="rId8"/>
    <p:sldId id="264" r:id="rId9"/>
    <p:sldId id="287" r:id="rId10"/>
    <p:sldId id="288" r:id="rId11"/>
    <p:sldId id="29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7697" autoAdjust="0"/>
  </p:normalViewPr>
  <p:slideViewPr>
    <p:cSldViewPr>
      <p:cViewPr varScale="1">
        <p:scale>
          <a:sx n="80" d="100"/>
          <a:sy n="80" d="100"/>
        </p:scale>
        <p:origin x="-126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FA7C9-FEFE-49DD-A5C1-26C7E6C9B76A}" type="datetimeFigureOut">
              <a:rPr lang="ru-RU" smtClean="0"/>
              <a:pPr/>
              <a:t>19.07.2015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1C543-F611-4C36-A5CB-9E524620E6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2388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1C543-F611-4C36-A5CB-9E524620E626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8EEE18-2162-49AA-B303-E38E6D1449A6}" type="datetimeFigureOut">
              <a:rPr lang="ru-RU" smtClean="0"/>
              <a:pPr/>
              <a:t>19.07.2015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C279F-7D54-41D2-99B0-6173A490C3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8EEE18-2162-49AA-B303-E38E6D1449A6}" type="datetimeFigureOut">
              <a:rPr lang="ru-RU" smtClean="0"/>
              <a:pPr/>
              <a:t>19.07.2015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C279F-7D54-41D2-99B0-6173A490C3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8EEE18-2162-49AA-B303-E38E6D1449A6}" type="datetimeFigureOut">
              <a:rPr lang="ru-RU" smtClean="0"/>
              <a:pPr/>
              <a:t>19.07.2015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C279F-7D54-41D2-99B0-6173A490C3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8EEE18-2162-49AA-B303-E38E6D1449A6}" type="datetimeFigureOut">
              <a:rPr lang="ru-RU" smtClean="0"/>
              <a:pPr/>
              <a:t>19.07.2015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C279F-7D54-41D2-99B0-6173A490C3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8EEE18-2162-49AA-B303-E38E6D1449A6}" type="datetimeFigureOut">
              <a:rPr lang="ru-RU" smtClean="0"/>
              <a:pPr/>
              <a:t>19.07.2015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C279F-7D54-41D2-99B0-6173A490C3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8EEE18-2162-49AA-B303-E38E6D1449A6}" type="datetimeFigureOut">
              <a:rPr lang="ru-RU" smtClean="0"/>
              <a:pPr/>
              <a:t>19.07.2015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C279F-7D54-41D2-99B0-6173A490C3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8EEE18-2162-49AA-B303-E38E6D1449A6}" type="datetimeFigureOut">
              <a:rPr lang="ru-RU" smtClean="0"/>
              <a:pPr/>
              <a:t>19.07.2015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C279F-7D54-41D2-99B0-6173A490C3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8EEE18-2162-49AA-B303-E38E6D1449A6}" type="datetimeFigureOut">
              <a:rPr lang="ru-RU" smtClean="0"/>
              <a:pPr/>
              <a:t>19.07.2015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C279F-7D54-41D2-99B0-6173A490C3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8EEE18-2162-49AA-B303-E38E6D1449A6}" type="datetimeFigureOut">
              <a:rPr lang="ru-RU" smtClean="0"/>
              <a:pPr/>
              <a:t>19.07.2015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C279F-7D54-41D2-99B0-6173A490C3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8EEE18-2162-49AA-B303-E38E6D1449A6}" type="datetimeFigureOut">
              <a:rPr lang="ru-RU" smtClean="0"/>
              <a:pPr/>
              <a:t>19.07.2015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C279F-7D54-41D2-99B0-6173A490C3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8EEE18-2162-49AA-B303-E38E6D1449A6}" type="datetimeFigureOut">
              <a:rPr lang="ru-RU" smtClean="0"/>
              <a:pPr/>
              <a:t>19.07.2015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C279F-7D54-41D2-99B0-6173A490C3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38EEE18-2162-49AA-B303-E38E6D1449A6}" type="datetimeFigureOut">
              <a:rPr lang="ru-RU" smtClean="0"/>
              <a:pPr/>
              <a:t>19.07.2015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AC279F-7D54-41D2-99B0-6173A490C3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1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500042"/>
            <a:ext cx="7429552" cy="6429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«Использование ТРИЗ-РТВ технологии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игровой деятельности детей раннего возраста»</a:t>
            </a:r>
            <a:endParaRPr lang="ru-RU" dirty="0"/>
          </a:p>
        </p:txBody>
      </p:sp>
      <p:pic>
        <p:nvPicPr>
          <p:cNvPr id="5" name="Содержимое 4" descr="DSCN16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8" y="1428736"/>
            <a:ext cx="4429156" cy="3280973"/>
          </a:xfrm>
        </p:spPr>
      </p:pic>
      <p:sp>
        <p:nvSpPr>
          <p:cNvPr id="6" name="Прямоугольник 5"/>
          <p:cNvSpPr/>
          <p:nvPr/>
        </p:nvSpPr>
        <p:spPr>
          <a:xfrm>
            <a:off x="428596" y="1714488"/>
            <a:ext cx="33575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игровая деятельность предоставляет огромные возможности для развития у детей раннего возраста умения сравнивать, различать, обобщать, устанавливать причинную зависимость, что в дальнейшем послужит основой для развития детского воображения и творчества.</a:t>
            </a:r>
            <a:endParaRPr lang="ru-RU" sz="14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N16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4002578" cy="3000895"/>
          </a:xfrm>
        </p:spPr>
      </p:pic>
      <p:pic>
        <p:nvPicPr>
          <p:cNvPr id="8" name="Содержимое 7" descr="DSCN16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214422"/>
            <a:ext cx="4038600" cy="302895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1428728" y="357166"/>
            <a:ext cx="6072230" cy="7143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Дидактическая игра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«</a:t>
            </a:r>
            <a:r>
              <a:rPr lang="ru-RU" sz="2000" dirty="0" smtClean="0">
                <a:solidFill>
                  <a:schemeClr val="tx1"/>
                </a:solidFill>
              </a:rPr>
              <a:t>ОПРЕДЕЛИ ФОРМУ</a:t>
            </a:r>
            <a:r>
              <a:rPr lang="ru-RU" sz="2400" dirty="0" smtClean="0">
                <a:solidFill>
                  <a:schemeClr val="tx1"/>
                </a:solidFill>
              </a:rPr>
              <a:t>»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dirty="0" smtClean="0"/>
              <a:t>Метод системного анализа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Игра «Паровозик»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>
            <a:off x="4286248" y="1600200"/>
            <a:ext cx="4400552" cy="3829063"/>
          </a:xfrm>
        </p:spPr>
        <p:txBody>
          <a:bodyPr/>
          <a:lstStyle/>
          <a:p>
            <a:r>
              <a:rPr lang="ru-RU" sz="1800" dirty="0" smtClean="0"/>
              <a:t>Метод « системного анализа» способствует формированию системного мышления, позволяет выделять функцию, признаки объекта, рассматривать его место и взаимосвязи с другими объектами, а также возможности преобразования во времени.</a:t>
            </a:r>
          </a:p>
          <a:p>
            <a:endParaRPr lang="ru-RU" dirty="0"/>
          </a:p>
        </p:txBody>
      </p:sp>
      <p:pic>
        <p:nvPicPr>
          <p:cNvPr id="7" name="Рисунок 6" descr="DSCN1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214554"/>
            <a:ext cx="3333741" cy="2500306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14554"/>
            <a:ext cx="8229600" cy="2900370"/>
          </a:xfrm>
        </p:spPr>
        <p:txBody>
          <a:bodyPr/>
          <a:lstStyle/>
          <a:p>
            <a:pPr algn="just"/>
            <a:r>
              <a:rPr lang="ru-RU" sz="2000" b="1" i="1" dirty="0" smtClean="0"/>
              <a:t>Круги </a:t>
            </a:r>
            <a:r>
              <a:rPr lang="ru-RU" sz="2000" b="1" i="1" dirty="0" err="1" smtClean="0"/>
              <a:t>Луллия</a:t>
            </a:r>
            <a:r>
              <a:rPr lang="ru-RU" sz="2000" dirty="0" smtClean="0"/>
              <a:t>, придуманные </a:t>
            </a:r>
            <a:r>
              <a:rPr lang="ru-RU" sz="2000" dirty="0" err="1" smtClean="0"/>
              <a:t>Раймондом</a:t>
            </a:r>
            <a:r>
              <a:rPr lang="ru-RU" sz="2000" dirty="0" smtClean="0"/>
              <a:t> </a:t>
            </a:r>
            <a:r>
              <a:rPr lang="ru-RU" sz="2000" dirty="0" err="1" smtClean="0"/>
              <a:t>Луллия</a:t>
            </a:r>
            <a:r>
              <a:rPr lang="ru-RU" sz="2000" dirty="0" smtClean="0"/>
              <a:t>  используем при проведении игровых обучающих ситуаций и в процессе совместной игровой деятельности, где необходимо получить ответы на имеющиеся вопросы.</a:t>
            </a:r>
          </a:p>
          <a:p>
            <a:pPr algn="just"/>
            <a:r>
              <a:rPr lang="ru-RU" sz="2000" i="1" dirty="0" smtClean="0"/>
              <a:t>Суть метода</a:t>
            </a:r>
            <a:r>
              <a:rPr lang="ru-RU" sz="2000" dirty="0" smtClean="0"/>
              <a:t>: раскрутить круги и прочитать ответ на вопрос, зафиксированный в секторах, указанных стрелкой. Каждый сектор имеет своё обозначение: рисунок, слово, фразу. В верхней части стержня устанавливается стрелка. </a:t>
            </a:r>
          </a:p>
          <a:p>
            <a:endParaRPr lang="ru-RU" dirty="0"/>
          </a:p>
        </p:txBody>
      </p:sp>
      <p:pic>
        <p:nvPicPr>
          <p:cNvPr id="4" name="Рисунок 3" descr="DSCN12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357167"/>
            <a:ext cx="3190865" cy="191094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214414" y="785794"/>
            <a:ext cx="3786214" cy="9286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Круги </a:t>
            </a:r>
            <a:r>
              <a:rPr lang="ru-RU" sz="2000" b="1" dirty="0" err="1" smtClean="0"/>
              <a:t>Луллия</a:t>
            </a:r>
            <a:endParaRPr lang="ru-RU" sz="2000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latin typeface="+mn-lt"/>
              </a:rPr>
              <a:t>Использование данного метода в работе с детьми позволяет в процессе игровой деятельности</a:t>
            </a:r>
            <a:r>
              <a:rPr lang="ru-RU" dirty="0" smtClean="0">
                <a:latin typeface="+mn-lt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600" dirty="0" smtClean="0"/>
              <a:t>-уточнять знания детей о различных объектах животного и растительного мира,</a:t>
            </a:r>
          </a:p>
          <a:p>
            <a:r>
              <a:rPr lang="ru-RU" sz="1600" dirty="0" smtClean="0"/>
              <a:t>-развивать вариативность воображаемых образов,</a:t>
            </a:r>
          </a:p>
          <a:p>
            <a:r>
              <a:rPr lang="ru-RU" sz="1600" dirty="0" smtClean="0"/>
              <a:t>-</a:t>
            </a:r>
            <a:r>
              <a:rPr lang="ru-RU" sz="1600" i="1" dirty="0" smtClean="0"/>
              <a:t> </a:t>
            </a:r>
            <a:r>
              <a:rPr lang="ru-RU" sz="1600" dirty="0" smtClean="0"/>
              <a:t>развивать связную речь, совершенствовать грамматический строй речи; развивать словообразование, а также решать воспитательные задачи.</a:t>
            </a:r>
          </a:p>
          <a:p>
            <a:endParaRPr lang="ru-RU" dirty="0"/>
          </a:p>
        </p:txBody>
      </p:sp>
      <p:pic>
        <p:nvPicPr>
          <p:cNvPr id="5" name="Содержимое 4" descr="DSCN168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785926"/>
            <a:ext cx="4038600" cy="3028950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71612"/>
            <a:ext cx="4602242" cy="345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1500166" y="500042"/>
            <a:ext cx="5643602" cy="10001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br>
              <a:rPr lang="ru-RU" sz="2400" kern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«Помоги детёнышу найти свою маму</a:t>
            </a:r>
            <a:r>
              <a:rPr lang="ru-RU" sz="2400" kern="0" dirty="0" smtClean="0"/>
              <a:t>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DSCN166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428736"/>
            <a:ext cx="4383232" cy="3286148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1785918" y="428604"/>
            <a:ext cx="6429420" cy="78581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Дидактическая игра </a:t>
            </a:r>
          </a:p>
          <a:p>
            <a:pPr algn="ctr"/>
            <a:r>
              <a:rPr lang="ru-RU" sz="2800" dirty="0" smtClean="0"/>
              <a:t>«Предмет и его части»</a:t>
            </a:r>
            <a:endParaRPr lang="ru-RU" sz="28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143108" y="428604"/>
            <a:ext cx="6143668" cy="10001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«Кто, где живет?»</a:t>
            </a:r>
            <a:endParaRPr lang="ru-RU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SCN12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786058"/>
            <a:ext cx="3333773" cy="2500330"/>
          </a:xfrm>
          <a:prstGeom prst="rect">
            <a:avLst/>
          </a:prstGeom>
        </p:spPr>
      </p:pic>
      <p:pic>
        <p:nvPicPr>
          <p:cNvPr id="12" name="Рисунок 11" descr="DSCN12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1500174"/>
            <a:ext cx="5525576" cy="1270743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428604"/>
            <a:ext cx="4500594" cy="10001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«Найди пару»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5" descr="DSCN16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714488"/>
            <a:ext cx="4040757" cy="3429024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572560" cy="1214446"/>
          </a:xfrm>
        </p:spPr>
        <p:txBody>
          <a:bodyPr/>
          <a:lstStyle/>
          <a:p>
            <a:r>
              <a:rPr lang="ru-RU" sz="2000" dirty="0" smtClean="0"/>
              <a:t>Универсальность игрового пособия позволяет использовать разные варианты игры, добавляя круги или меняя сюжет картинок. </a:t>
            </a:r>
          </a:p>
        </p:txBody>
      </p:sp>
      <p:pic>
        <p:nvPicPr>
          <p:cNvPr id="6" name="Рисунок 5" descr="DSCN12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214554"/>
            <a:ext cx="3333741" cy="2500306"/>
          </a:xfrm>
          <a:prstGeom prst="rect">
            <a:avLst/>
          </a:prstGeom>
        </p:spPr>
      </p:pic>
      <p:pic>
        <p:nvPicPr>
          <p:cNvPr id="9" name="Рисунок 8" descr="DSCN12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3491" y="3429000"/>
            <a:ext cx="4760443" cy="1308584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4286248" y="2285992"/>
            <a:ext cx="3286148" cy="8572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Накорми животное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00298" y="357166"/>
            <a:ext cx="4786346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Дидактическая игра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«ОРЕДЕЛИ ЦВЕТ»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Максим\Рабочий стол\DSCN1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4000077" cy="3000396"/>
          </a:xfrm>
          <a:prstGeom prst="rect">
            <a:avLst/>
          </a:prstGeom>
          <a:noFill/>
        </p:spPr>
      </p:pic>
      <p:pic>
        <p:nvPicPr>
          <p:cNvPr id="12" name="Содержимое 11" descr="DSCN167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500174"/>
            <a:ext cx="4038600" cy="3028950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детских презентаций</Template>
  <TotalTime>759</TotalTime>
  <Words>226</Words>
  <Application>Microsoft Office PowerPoint</Application>
  <PresentationFormat>Экран (4:3)</PresentationFormat>
  <Paragraphs>24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Diseño predeterminado</vt:lpstr>
      <vt:lpstr>Слайд 1</vt:lpstr>
      <vt:lpstr>Слайд 2</vt:lpstr>
      <vt:lpstr>  Использование данного метода в работе с детьми позволяет в процессе игровой деятельности: </vt:lpstr>
      <vt:lpstr>Слайд 4</vt:lpstr>
      <vt:lpstr>Слайд 5</vt:lpstr>
      <vt:lpstr>Слайд 6</vt:lpstr>
      <vt:lpstr>Дидактическая игра  «Найди пару»</vt:lpstr>
      <vt:lpstr>Слайд 8</vt:lpstr>
      <vt:lpstr>Слайд 9</vt:lpstr>
      <vt:lpstr>Слайд 10</vt:lpstr>
      <vt:lpstr>Метод системного анализа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Maxim</cp:lastModifiedBy>
  <cp:revision>85</cp:revision>
  <dcterms:created xsi:type="dcterms:W3CDTF">2013-12-08T20:05:45Z</dcterms:created>
  <dcterms:modified xsi:type="dcterms:W3CDTF">2015-07-19T15:59:30Z</dcterms:modified>
</cp:coreProperties>
</file>