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58" r:id="rId4"/>
    <p:sldId id="260" r:id="rId5"/>
    <p:sldId id="261" r:id="rId6"/>
    <p:sldId id="262" r:id="rId7"/>
    <p:sldId id="265" r:id="rId8"/>
    <p:sldId id="263" r:id="rId9"/>
    <p:sldId id="266" r:id="rId10"/>
    <p:sldId id="267" r:id="rId11"/>
    <p:sldId id="268" r:id="rId12"/>
    <p:sldId id="272" r:id="rId13"/>
    <p:sldId id="276" r:id="rId14"/>
    <p:sldId id="277" r:id="rId15"/>
    <p:sldId id="271" r:id="rId16"/>
    <p:sldId id="270" r:id="rId17"/>
    <p:sldId id="274"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8" autoAdjust="0"/>
    <p:restoredTop sz="94660" autoAdjust="0"/>
  </p:normalViewPr>
  <p:slideViewPr>
    <p:cSldViewPr>
      <p:cViewPr varScale="1">
        <p:scale>
          <a:sx n="67" d="100"/>
          <a:sy n="67" d="100"/>
        </p:scale>
        <p:origin x="-438" y="-108"/>
      </p:cViewPr>
      <p:guideLst>
        <p:guide orient="horz" pos="2160"/>
        <p:guide pos="2880"/>
      </p:guideLst>
    </p:cSldViewPr>
  </p:slideViewPr>
  <p:outlineViewPr>
    <p:cViewPr>
      <p:scale>
        <a:sx n="33" d="100"/>
        <a:sy n="33" d="100"/>
      </p:scale>
      <p:origin x="210" y="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EA49E04-C616-4222-9DB8-F010B02DAE38}" type="datetimeFigureOut">
              <a:rPr lang="ru-RU"/>
              <a:pPr>
                <a:defRPr/>
              </a:pPr>
              <a:t>19.07.2015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BEC0CBE-050C-4280-9D9F-2A1758F6989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D:\Presentations\newear\blue\newyear41.jpg"/>
          <p:cNvPicPr>
            <a:picLocks noChangeAspect="1" noChangeArrowheads="1"/>
          </p:cNvPicPr>
          <p:nvPr/>
        </p:nvPicPr>
        <p:blipFill>
          <a:blip r:embed="rId2"/>
          <a:srcRect/>
          <a:stretch>
            <a:fillRect/>
          </a:stretch>
        </p:blipFill>
        <p:spPr bwMode="auto">
          <a:xfrm>
            <a:off x="12700" y="0"/>
            <a:ext cx="9131300" cy="6873875"/>
          </a:xfrm>
          <a:prstGeom prst="rect">
            <a:avLst/>
          </a:prstGeom>
          <a:noFill/>
          <a:ln w="9525">
            <a:noFill/>
            <a:miter lim="800000"/>
            <a:headEnd/>
            <a:tailEnd/>
          </a:ln>
        </p:spPr>
      </p:pic>
      <p:sp>
        <p:nvSpPr>
          <p:cNvPr id="2" name="Заголовок 1"/>
          <p:cNvSpPr>
            <a:spLocks noGrp="1"/>
          </p:cNvSpPr>
          <p:nvPr>
            <p:ph type="ctrTitle"/>
          </p:nvPr>
        </p:nvSpPr>
        <p:spPr>
          <a:xfrm>
            <a:off x="2699792" y="3140968"/>
            <a:ext cx="6116216" cy="1224136"/>
          </a:xfrm>
        </p:spPr>
        <p:style>
          <a:lnRef idx="1">
            <a:schemeClr val="accent5"/>
          </a:lnRef>
          <a:fillRef idx="2">
            <a:schemeClr val="accent5"/>
          </a:fillRef>
          <a:effectRef idx="1">
            <a:schemeClr val="accent5"/>
          </a:effectRef>
          <a:fontRef idx="none"/>
        </p:style>
        <p:txBody>
          <a:bodyPr/>
          <a:lstStyle>
            <a:lvl1pPr>
              <a:defRPr b="1" i="1" u="none" strike="noStrike">
                <a:solidFill>
                  <a:schemeClr val="accent5">
                    <a:lumMod val="50000"/>
                  </a:schemeClr>
                </a:solidFill>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491880" y="4509120"/>
            <a:ext cx="5320680" cy="720080"/>
          </a:xfrm>
        </p:spPr>
        <p:style>
          <a:lnRef idx="1">
            <a:schemeClr val="accent5"/>
          </a:lnRef>
          <a:fillRef idx="2">
            <a:schemeClr val="accent5"/>
          </a:fillRef>
          <a:effectRef idx="1">
            <a:schemeClr val="accent5"/>
          </a:effectRef>
          <a:fontRef idx="none"/>
        </p:style>
        <p:txBody>
          <a:bodyPr/>
          <a:lstStyle>
            <a:lvl1pPr marL="0" indent="0" algn="ctr">
              <a:buNone/>
              <a:defRPr b="1" i="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5" name="Дата 3"/>
          <p:cNvSpPr>
            <a:spLocks noGrp="1"/>
          </p:cNvSpPr>
          <p:nvPr>
            <p:ph type="dt" sz="half" idx="10"/>
          </p:nvPr>
        </p:nvSpPr>
        <p:spPr/>
        <p:txBody>
          <a:bodyPr/>
          <a:lstStyle>
            <a:lvl1pPr>
              <a:defRPr/>
            </a:lvl1pPr>
          </a:lstStyle>
          <a:p>
            <a:pPr>
              <a:defRPr/>
            </a:pPr>
            <a:fld id="{71931718-4437-44C8-8644-145654CFDDBE}" type="datetimeFigureOut">
              <a:rPr lang="ru-RU"/>
              <a:pPr>
                <a:defRPr/>
              </a:pPr>
              <a:t>19.07.2015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F12DF4-DD67-4042-B223-A306ABE3270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7B0D01A-B65A-4932-A4D8-71FE73B2B572}" type="datetimeFigureOut">
              <a:rPr lang="ru-RU"/>
              <a:pPr>
                <a:defRPr/>
              </a:pPr>
              <a:t>19.07.2015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76FB2E-05D0-4246-ADFE-CA04180B919B}"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CC13AD-BBDD-4A99-B58C-910303DD5A55}" type="datetimeFigureOut">
              <a:rPr lang="ru-RU"/>
              <a:pPr>
                <a:defRPr/>
              </a:pPr>
              <a:t>19.07.2015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494758-B932-4AA7-8E4A-B84B486EB26F}"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386B5B-21C5-4EBE-A8D4-2A15AFBA4FEF}" type="datetimeFigureOut">
              <a:rPr lang="ru-RU"/>
              <a:pPr>
                <a:defRPr/>
              </a:pPr>
              <a:t>19.07.2015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F4A821-52A6-4C1B-8D2C-58B03AA2F909}"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E549982-B58D-4362-B52A-71C41A0EEF67}" type="datetimeFigureOut">
              <a:rPr lang="ru-RU"/>
              <a:pPr>
                <a:defRPr/>
              </a:pPr>
              <a:t>19.07.2015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3FF937-53AD-4927-9A08-9085D8A7C8A4}"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0F51E0-601C-43B5-BA51-032D722A7BF9}" type="datetimeFigureOut">
              <a:rPr lang="ru-RU"/>
              <a:pPr>
                <a:defRPr/>
              </a:pPr>
              <a:t>19.07.2015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BDFCAC-1DDC-4F9B-A3CA-48B758A3DB98}"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132656E-A904-4B8A-8374-B023F7780CE0}" type="datetimeFigureOut">
              <a:rPr lang="ru-RU"/>
              <a:pPr>
                <a:defRPr/>
              </a:pPr>
              <a:t>19.07.2015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DE87CB9-4D79-48EA-937B-B93D6216C326}"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4861673-AECC-4414-82F1-2B13E5B20643}" type="datetimeFigureOut">
              <a:rPr lang="ru-RU"/>
              <a:pPr>
                <a:defRPr/>
              </a:pPr>
              <a:t>19.07.2015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9C9A73A-E91C-4409-AFCC-DA98B0FFA22C}"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D2C4A9-7073-41D6-97F2-4F2A20AB9598}" type="datetimeFigureOut">
              <a:rPr lang="ru-RU"/>
              <a:pPr>
                <a:defRPr/>
              </a:pPr>
              <a:t>19.07.2015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E314DDE-792C-43B7-96B3-71A5B82FAF0F}"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DC06D1-D839-40CA-9112-E869CF27F672}" type="datetimeFigureOut">
              <a:rPr lang="ru-RU"/>
              <a:pPr>
                <a:defRPr/>
              </a:pPr>
              <a:t>19.07.2015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0F7C77D-16EA-4857-ACD6-F579E7293859}"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B8A6E3-ECE5-484E-8CDD-B3FE970499FF}" type="datetimeFigureOut">
              <a:rPr lang="ru-RU"/>
              <a:pPr>
                <a:defRPr/>
              </a:pPr>
              <a:t>19.07.2015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C88C8A0-FFFE-401B-8B8A-E0BAE2C35E4F}"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1026" name="Picture 2" descr="D:\Presentations\newear\blue\blue-slaid1.jp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005C1DF2-274F-4E70-9301-D8A64BAD605F}" type="datetimeFigureOut">
              <a:rPr lang="ru-RU"/>
              <a:pPr>
                <a:defRPr/>
              </a:pPr>
              <a:t>19.07.2015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4BF0A81C-DEC9-4945-9E7F-0E820962E2E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3214686"/>
            <a:ext cx="7886726" cy="1216031"/>
          </a:xfrm>
        </p:spPr>
        <p:txBody>
          <a:bodyPr rtlCol="0">
            <a:normAutofit/>
          </a:bodyPr>
          <a:lstStyle/>
          <a:p>
            <a:pPr eaLnBrk="1" fontAlgn="auto" hangingPunct="1">
              <a:spcAft>
                <a:spcPts val="0"/>
              </a:spcAft>
              <a:defRPr/>
            </a:pPr>
            <a:r>
              <a:rPr lang="ru-RU" sz="2000" smtClean="0">
                <a:solidFill>
                  <a:srgbClr val="0070C0"/>
                </a:solidFill>
              </a:rPr>
              <a:t>Проект </a:t>
            </a:r>
            <a:r>
              <a:rPr lang="ru-RU" sz="2000" dirty="0" smtClean="0">
                <a:solidFill>
                  <a:srgbClr val="0070C0"/>
                </a:solidFill>
              </a:rPr>
              <a:t/>
            </a:r>
            <a:br>
              <a:rPr lang="ru-RU" sz="2000" dirty="0" smtClean="0">
                <a:solidFill>
                  <a:srgbClr val="0070C0"/>
                </a:solidFill>
              </a:rPr>
            </a:br>
            <a:r>
              <a:rPr lang="ru-RU" sz="3200" dirty="0" smtClean="0">
                <a:solidFill>
                  <a:srgbClr val="0070C0"/>
                </a:solidFill>
              </a:rPr>
              <a:t>«ЕЛОЧКА – КРАСАВИЦА»</a:t>
            </a:r>
          </a:p>
        </p:txBody>
      </p:sp>
      <p:sp>
        <p:nvSpPr>
          <p:cNvPr id="3" name="Подзаголовок 2"/>
          <p:cNvSpPr>
            <a:spLocks noGrp="1"/>
          </p:cNvSpPr>
          <p:nvPr>
            <p:ph type="subTitle" idx="1"/>
          </p:nvPr>
        </p:nvSpPr>
        <p:spPr>
          <a:xfrm>
            <a:off x="1571604" y="4857760"/>
            <a:ext cx="7383485" cy="1357322"/>
          </a:xfrm>
          <a:ln>
            <a:solidFill>
              <a:schemeClr val="bg1"/>
            </a:solidFill>
          </a:ln>
        </p:spPr>
        <p:txBody>
          <a:bodyPr rtlCol="0">
            <a:noAutofit/>
          </a:bodyPr>
          <a:lstStyle/>
          <a:p>
            <a:pPr eaLnBrk="1" fontAlgn="auto" hangingPunct="1">
              <a:spcAft>
                <a:spcPts val="0"/>
              </a:spcAft>
              <a:buFont typeface="Arial" pitchFamily="34" charset="0"/>
              <a:buNone/>
              <a:defRPr/>
            </a:pPr>
            <a:endParaRPr lang="ru-RU" sz="1800" dirty="0" smtClean="0">
              <a:solidFill>
                <a:schemeClr val="tx2">
                  <a:lumMod val="20000"/>
                  <a:lumOff val="80000"/>
                </a:schemeClr>
              </a:solidFill>
            </a:endParaRPr>
          </a:p>
          <a:p>
            <a:pPr eaLnBrk="1" fontAlgn="auto" hangingPunct="1">
              <a:spcAft>
                <a:spcPts val="0"/>
              </a:spcAft>
              <a:buFont typeface="Arial" pitchFamily="34" charset="0"/>
              <a:buNone/>
              <a:defRPr/>
            </a:pPr>
            <a:r>
              <a:rPr lang="ru-RU" sz="2100" dirty="0" smtClean="0">
                <a:solidFill>
                  <a:srgbClr val="0070C0"/>
                </a:solidFill>
                <a:effectLst/>
              </a:rPr>
              <a:t>Автор проекта: Татаринова Любовь Анатольевна</a:t>
            </a:r>
          </a:p>
          <a:p>
            <a:pPr eaLnBrk="1" fontAlgn="auto" hangingPunct="1">
              <a:spcAft>
                <a:spcPts val="0"/>
              </a:spcAft>
              <a:buFont typeface="Arial" pitchFamily="34" charset="0"/>
              <a:buNone/>
              <a:defRPr/>
            </a:pPr>
            <a:r>
              <a:rPr lang="ru-RU" sz="1800" dirty="0" smtClean="0">
                <a:solidFill>
                  <a:srgbClr val="0070C0"/>
                </a:solidFill>
                <a:effectLst/>
              </a:rPr>
              <a:t>МБДОУ «Детский сад №6 «Яблонька»</a:t>
            </a:r>
          </a:p>
          <a:p>
            <a:pPr eaLnBrk="1" fontAlgn="auto" hangingPunct="1">
              <a:spcAft>
                <a:spcPts val="0"/>
              </a:spcAft>
              <a:buFont typeface="Arial" pitchFamily="34" charset="0"/>
              <a:buNone/>
              <a:defRPr/>
            </a:pPr>
            <a:endParaRPr lang="ru-RU" sz="1800" dirty="0" smtClean="0">
              <a:solidFill>
                <a:srgbClr val="0070C0"/>
              </a:solidFill>
            </a:endParaRPr>
          </a:p>
        </p:txBody>
      </p:sp>
      <p:pic>
        <p:nvPicPr>
          <p:cNvPr id="3076" name="Picture 4" descr="D:\Presentations\newear\ded-moroz.gif"/>
          <p:cNvPicPr>
            <a:picLocks noChangeAspect="1" noChangeArrowheads="1" noCrop="1"/>
          </p:cNvPicPr>
          <p:nvPr/>
        </p:nvPicPr>
        <p:blipFill>
          <a:blip r:embed="rId2"/>
          <a:srcRect/>
          <a:stretch>
            <a:fillRect/>
          </a:stretch>
        </p:blipFill>
        <p:spPr bwMode="auto">
          <a:xfrm>
            <a:off x="6011863" y="981075"/>
            <a:ext cx="2857500"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72050"/>
            <a:ext cx="1905000" cy="1905000"/>
          </a:xfrm>
          <a:prstGeom prst="rect">
            <a:avLst/>
          </a:prstGeom>
          <a:noFill/>
          <a:ln w="9525">
            <a:noFill/>
            <a:miter lim="800000"/>
            <a:headEnd/>
            <a:tailEnd/>
          </a:ln>
        </p:spPr>
      </p:pic>
      <p:sp>
        <p:nvSpPr>
          <p:cNvPr id="7" name="Заголовок 6"/>
          <p:cNvSpPr>
            <a:spLocks noGrp="1"/>
          </p:cNvSpPr>
          <p:nvPr>
            <p:ph type="title" idx="4294967295"/>
          </p:nvPr>
        </p:nvSpPr>
        <p:spPr>
          <a:xfrm>
            <a:off x="1371600" y="1071546"/>
            <a:ext cx="7200928" cy="4697429"/>
          </a:xfrm>
        </p:spPr>
        <p:txBody>
          <a:bodyPr/>
          <a:lstStyle/>
          <a:p>
            <a:pPr marL="457200" lvl="0" indent="-457200" algn="l"/>
            <a:r>
              <a:rPr lang="ru-RU" sz="2000" b="1" dirty="0" smtClean="0">
                <a:latin typeface="Times New Roman" pitchFamily="18" charset="0"/>
                <a:cs typeface="Times New Roman" pitchFamily="18" charset="0"/>
              </a:rPr>
              <a:t>        2 этап: деятельный.</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 </a:t>
            </a:r>
            <a:r>
              <a:rPr lang="ru-RU" sz="1800" dirty="0" smtClean="0">
                <a:latin typeface="Times New Roman" pitchFamily="18" charset="0"/>
                <a:cs typeface="Times New Roman" pitchFamily="18" charset="0"/>
              </a:rPr>
              <a:t>Ввод детей в проблемную ситуацию;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 проведение познавательно-исследовательской деятельности;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 проведение продуктивной деятельности;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 чтение и разучивание произведений художественной литературы;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 разучивание Новогодних песенок, хороводов, музыкальных игр;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 организация сюжетно – </a:t>
            </a:r>
            <a:r>
              <a:rPr lang="ru-RU" sz="1800" dirty="0" err="1" smtClean="0">
                <a:latin typeface="Times New Roman" pitchFamily="18" charset="0"/>
                <a:cs typeface="Times New Roman" pitchFamily="18" charset="0"/>
              </a:rPr>
              <a:t>отобразительных</a:t>
            </a:r>
            <a:r>
              <a:rPr lang="ru-RU" sz="1800" dirty="0" smtClean="0">
                <a:latin typeface="Times New Roman" pitchFamily="18" charset="0"/>
                <a:cs typeface="Times New Roman" pitchFamily="18" charset="0"/>
              </a:rPr>
              <a:t>  игр;</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 проведение консультаций для родителей;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 изготовление поделок на конкурс «Новогодняя елка»    родителями совместно с детьми.</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72050"/>
            <a:ext cx="1905000" cy="1905000"/>
          </a:xfrm>
          <a:prstGeom prst="rect">
            <a:avLst/>
          </a:prstGeom>
          <a:noFill/>
          <a:ln w="9525">
            <a:noFill/>
            <a:miter lim="800000"/>
            <a:headEnd/>
            <a:tailEnd/>
          </a:ln>
        </p:spPr>
      </p:pic>
      <p:sp>
        <p:nvSpPr>
          <p:cNvPr id="24577" name="Rectangle 1"/>
          <p:cNvSpPr>
            <a:spLocks noChangeArrowheads="1"/>
          </p:cNvSpPr>
          <p:nvPr/>
        </p:nvSpPr>
        <p:spPr bwMode="auto">
          <a:xfrm>
            <a:off x="1428728" y="1000108"/>
            <a:ext cx="6357982"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3 этап:  заключительный.</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Обобщение результатов работы;</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формулировка выводов;</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ru-RU"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презентация проекта;</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организация выставки совместных работ детей и родителей «Ёлочка-красавица»;</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ru-RU" dirty="0" smtClean="0">
                <a:solidFill>
                  <a:schemeClr val="bg1"/>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оформление группы: «Ёлочка зелёная иголочка»; </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ru-RU" dirty="0" smtClean="0">
                <a:solidFill>
                  <a:schemeClr val="bg1"/>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оформление выставки: «Елочка -  красавица»;</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ru-RU"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вручение благодарственных писем участникам выставки;</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ru-RU" dirty="0" smtClean="0">
                <a:solidFill>
                  <a:schemeClr val="bg1"/>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Новогодний праздник «</a:t>
            </a:r>
            <a:r>
              <a:rPr lang="ru-RU" dirty="0" smtClean="0">
                <a:solidFill>
                  <a:schemeClr val="bg1"/>
                </a:solidFill>
                <a:latin typeface="Times New Roman" pitchFamily="18" charset="0"/>
                <a:ea typeface="Times New Roman" pitchFamily="18" charset="0"/>
                <a:cs typeface="Times New Roman" pitchFamily="18" charset="0"/>
              </a:rPr>
              <a:t>Дед мороз и Снегурочка в гостях у детей</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ru-RU" dirty="0" smtClean="0">
                <a:solidFill>
                  <a:schemeClr val="bg1"/>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Оформление </a:t>
            </a:r>
            <a:r>
              <a:rPr kumimoji="0" lang="ru-RU"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портфолио</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проекта.</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918" y="1571612"/>
            <a:ext cx="5929354" cy="2954655"/>
          </a:xfrm>
          <a:prstGeom prst="rect">
            <a:avLst/>
          </a:prstGeom>
        </p:spPr>
        <p:txBody>
          <a:bodyPr wrap="square">
            <a:spAutoFit/>
          </a:bodyPr>
          <a:lstStyle/>
          <a:p>
            <a:r>
              <a:rPr lang="ru-RU" sz="2400" u="sng" dirty="0" smtClean="0">
                <a:solidFill>
                  <a:schemeClr val="bg1"/>
                </a:solidFill>
                <a:latin typeface="Times New Roman" pitchFamily="18" charset="0"/>
                <a:cs typeface="Times New Roman" pitchFamily="18" charset="0"/>
              </a:rPr>
              <a:t>ПЕРСПЕКТИВА. </a:t>
            </a:r>
            <a:r>
              <a:rPr lang="ru-RU" sz="2400" dirty="0" smtClean="0">
                <a:solidFill>
                  <a:schemeClr val="bg1"/>
                </a:solidFill>
                <a:latin typeface="Times New Roman" pitchFamily="18" charset="0"/>
                <a:cs typeface="Times New Roman" pitchFamily="18" charset="0"/>
              </a:rPr>
              <a:t> В целях повышения познавательной активности детей и интереса к творческой деятельности при участии родителей оформить выставку необычных ёлочных украшений к старому Новому году.</a:t>
            </a:r>
          </a:p>
          <a:p>
            <a:r>
              <a:rPr lang="ru-RU" sz="2400" dirty="0" smtClean="0">
                <a:solidFill>
                  <a:schemeClr val="bg1"/>
                </a:solidFill>
                <a:latin typeface="Times New Roman" pitchFamily="18" charset="0"/>
                <a:cs typeface="Times New Roman" pitchFamily="18" charset="0"/>
              </a:rPr>
              <a:t> </a:t>
            </a:r>
          </a:p>
          <a:p>
            <a:endParaRPr lang="ru-RU" dirty="0"/>
          </a:p>
        </p:txBody>
      </p:sp>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ea typeface="Times New Roman" pitchFamily="18" charset="0"/>
              </a:rPr>
              <a:t>(Новогодний утренник в младшей группе).</a:t>
            </a:r>
            <a:endParaRPr kumimoji="0" lang="ru-RU" sz="1800" b="0" i="0" u="none" strike="noStrike" cap="none" normalizeH="0" baseline="0" smtClean="0">
              <a:ln>
                <a:noFill/>
              </a:ln>
              <a:solidFill>
                <a:schemeClr val="tx1"/>
              </a:solidFill>
              <a:effectLst/>
              <a:latin typeface="Arial" pitchFamily="34"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ea typeface="Times New Roman" pitchFamily="18" charset="0"/>
              </a:rPr>
              <a:t>(Новогодний утренник в младшей группе).</a:t>
            </a:r>
            <a:endParaRPr kumimoji="0" lang="ru-RU" sz="1800" b="0" i="0" u="none" strike="noStrike" cap="none" normalizeH="0" baseline="0" smtClean="0">
              <a:ln>
                <a:noFill/>
              </a:ln>
              <a:solidFill>
                <a:schemeClr val="tx1"/>
              </a:solidFill>
              <a:effectLst/>
              <a:latin typeface="Arial" pitchFamily="34" charset="0"/>
            </a:endParaRPr>
          </a:p>
        </p:txBody>
      </p:sp>
      <p:pic>
        <p:nvPicPr>
          <p:cNvPr id="5" name="Picture 3" descr="D:\Presentations\newear\novyj-god-125.gif"/>
          <p:cNvPicPr>
            <a:picLocks noChangeAspect="1" noChangeArrowheads="1" noCrop="1"/>
          </p:cNvPicPr>
          <p:nvPr/>
        </p:nvPicPr>
        <p:blipFill>
          <a:blip r:embed="rId2"/>
          <a:srcRect/>
          <a:stretch>
            <a:fillRect/>
          </a:stretch>
        </p:blipFill>
        <p:spPr bwMode="auto">
          <a:xfrm>
            <a:off x="0" y="4972050"/>
            <a:ext cx="1905000" cy="190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E:\Вторая младшая 2011-2012г.г\DSC03207.JPG"/>
          <p:cNvPicPr/>
          <p:nvPr/>
        </p:nvPicPr>
        <p:blipFill>
          <a:blip r:embed="rId2" cstate="print">
            <a:lum contrast="20000"/>
          </a:blip>
          <a:srcRect/>
          <a:stretch>
            <a:fillRect/>
          </a:stretch>
        </p:blipFill>
        <p:spPr bwMode="auto">
          <a:xfrm>
            <a:off x="5572132" y="1357298"/>
            <a:ext cx="2592288" cy="1760679"/>
          </a:xfrm>
          <a:prstGeom prst="rect">
            <a:avLst/>
          </a:prstGeom>
          <a:noFill/>
          <a:ln w="9525">
            <a:noFill/>
            <a:miter lim="800000"/>
            <a:headEnd/>
            <a:tailEnd/>
          </a:ln>
        </p:spPr>
      </p:pic>
      <p:pic>
        <p:nvPicPr>
          <p:cNvPr id="4" name="Рисунок 3" descr="E:\Вторая младшая 2011-2012г.г\DSC03205.JPG"/>
          <p:cNvPicPr/>
          <p:nvPr/>
        </p:nvPicPr>
        <p:blipFill>
          <a:blip r:embed="rId3" cstate="print">
            <a:lum contrast="20000"/>
          </a:blip>
          <a:srcRect/>
          <a:stretch>
            <a:fillRect/>
          </a:stretch>
        </p:blipFill>
        <p:spPr bwMode="auto">
          <a:xfrm>
            <a:off x="642910" y="4429132"/>
            <a:ext cx="2880320" cy="1976468"/>
          </a:xfrm>
          <a:prstGeom prst="rect">
            <a:avLst/>
          </a:prstGeom>
          <a:noFill/>
          <a:ln w="9525">
            <a:noFill/>
            <a:miter lim="800000"/>
            <a:headEnd/>
            <a:tailEnd/>
          </a:ln>
        </p:spPr>
      </p:pic>
      <p:pic>
        <p:nvPicPr>
          <p:cNvPr id="6" name="Рисунок 5" descr="C:\Documents and Settings\Нина Алексеевна\Local Settings\Temporary Internet Files\Content.Word\DSC03358.jpg"/>
          <p:cNvPicPr/>
          <p:nvPr/>
        </p:nvPicPr>
        <p:blipFill>
          <a:blip r:embed="rId4" cstate="print">
            <a:lum contrast="10000"/>
          </a:blip>
          <a:srcRect/>
          <a:stretch>
            <a:fillRect/>
          </a:stretch>
        </p:blipFill>
        <p:spPr bwMode="auto">
          <a:xfrm rot="20784824">
            <a:off x="771571" y="1677635"/>
            <a:ext cx="3589419" cy="2131200"/>
          </a:xfrm>
          <a:prstGeom prst="rect">
            <a:avLst/>
          </a:prstGeom>
          <a:noFill/>
          <a:ln w="9525">
            <a:noFill/>
            <a:miter lim="800000"/>
            <a:headEnd/>
            <a:tailEnd/>
          </a:ln>
        </p:spPr>
      </p:pic>
      <p:pic>
        <p:nvPicPr>
          <p:cNvPr id="7" name="Рисунок 6" descr="C:\Documents and Settings\Нина Алексеевна\Local Settings\Temporary Internet Files\Content.Word\DSC03209.jpg"/>
          <p:cNvPicPr/>
          <p:nvPr/>
        </p:nvPicPr>
        <p:blipFill>
          <a:blip r:embed="rId5" cstate="print">
            <a:lum contrast="20000"/>
          </a:blip>
          <a:srcRect/>
          <a:stretch>
            <a:fillRect/>
          </a:stretch>
        </p:blipFill>
        <p:spPr bwMode="auto">
          <a:xfrm>
            <a:off x="4000496" y="3786190"/>
            <a:ext cx="1533303" cy="2125054"/>
          </a:xfrm>
          <a:prstGeom prst="rect">
            <a:avLst/>
          </a:prstGeom>
          <a:noFill/>
          <a:ln w="9525">
            <a:noFill/>
            <a:miter lim="800000"/>
            <a:headEnd/>
            <a:tailEnd/>
          </a:ln>
        </p:spPr>
      </p:pic>
      <p:pic>
        <p:nvPicPr>
          <p:cNvPr id="8" name="Рисунок 7" descr="C:\Documents and Settings\Нина Алексеевна\Local Settings\Temporary Internet Files\Content.Word\DSC03209.jpg"/>
          <p:cNvPicPr/>
          <p:nvPr/>
        </p:nvPicPr>
        <p:blipFill>
          <a:blip r:embed="rId6" cstate="print">
            <a:lum contrast="20000"/>
          </a:blip>
          <a:srcRect/>
          <a:stretch>
            <a:fillRect/>
          </a:stretch>
        </p:blipFill>
        <p:spPr bwMode="auto">
          <a:xfrm rot="20932472">
            <a:off x="6078553" y="3692269"/>
            <a:ext cx="2232248" cy="2504628"/>
          </a:xfrm>
          <a:prstGeom prst="rect">
            <a:avLst/>
          </a:prstGeom>
          <a:noFill/>
          <a:ln w="9525">
            <a:noFill/>
            <a:miter lim="800000"/>
            <a:headEnd/>
            <a:tailEnd/>
          </a:ln>
        </p:spPr>
      </p:pic>
      <p:sp>
        <p:nvSpPr>
          <p:cNvPr id="9" name="Заголовок 8"/>
          <p:cNvSpPr>
            <a:spLocks noGrp="1"/>
          </p:cNvSpPr>
          <p:nvPr>
            <p:ph type="title"/>
          </p:nvPr>
        </p:nvSpPr>
        <p:spPr/>
        <p:txBody>
          <a:bodyPr/>
          <a:lstStyle/>
          <a:p>
            <a:r>
              <a:rPr lang="ru-RU" sz="2400" b="1" dirty="0" err="1" smtClean="0">
                <a:latin typeface="Times New Roman" pitchFamily="18" charset="0"/>
                <a:cs typeface="Times New Roman" pitchFamily="18" charset="0"/>
              </a:rPr>
              <a:t>Фотоотчет</a:t>
            </a:r>
            <a:r>
              <a:rPr lang="ru-RU" sz="2400" b="1" dirty="0" smtClean="0">
                <a:latin typeface="Times New Roman" pitchFamily="18" charset="0"/>
                <a:cs typeface="Times New Roman" pitchFamily="18" charset="0"/>
              </a:rPr>
              <a:t> о конкурсе «Елочка – красавица»</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71480"/>
            <a:ext cx="8229600" cy="1285884"/>
          </a:xfrm>
        </p:spPr>
        <p:txBody>
          <a:bodyPr/>
          <a:lstStyle/>
          <a:p>
            <a:r>
              <a:rPr lang="ru-RU" sz="2000" b="1" dirty="0" smtClean="0">
                <a:latin typeface="Times New Roman" pitchFamily="18" charset="0"/>
                <a:cs typeface="Times New Roman" pitchFamily="18" charset="0"/>
              </a:rPr>
              <a:t>Коллективные работы:</a:t>
            </a:r>
            <a:br>
              <a:rPr lang="ru-RU" sz="2000" b="1" dirty="0" smtClean="0">
                <a:latin typeface="Times New Roman" pitchFamily="18" charset="0"/>
                <a:cs typeface="Times New Roman" pitchFamily="18" charset="0"/>
              </a:rPr>
            </a:b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1. «Елочка из ладошек» - объемная аппликация</a:t>
            </a:r>
            <a:b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2. «Зимняя красавица» - рисование ладошкой и пальчиками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Рисунок 3" descr="C:\Documents and Settings\Нина Алексеевна\Local Settings\Temporary Internet Files\Content.Word\DSC00272.jpg"/>
          <p:cNvPicPr/>
          <p:nvPr/>
        </p:nvPicPr>
        <p:blipFill>
          <a:blip r:embed="rId2" cstate="print">
            <a:lum bright="5000" contrast="20000"/>
          </a:blip>
          <a:srcRect/>
          <a:stretch>
            <a:fillRect/>
          </a:stretch>
        </p:blipFill>
        <p:spPr bwMode="auto">
          <a:xfrm>
            <a:off x="1000100" y="2357430"/>
            <a:ext cx="2928958" cy="3571900"/>
          </a:xfrm>
          <a:prstGeom prst="rect">
            <a:avLst/>
          </a:prstGeom>
          <a:noFill/>
          <a:ln w="9525">
            <a:noFill/>
            <a:miter lim="800000"/>
            <a:headEnd/>
            <a:tailEnd/>
          </a:ln>
        </p:spPr>
      </p:pic>
      <p:pic>
        <p:nvPicPr>
          <p:cNvPr id="5" name="Рисунок 4" descr="C:\Documents and Settings\Нина Алексеевна\Local Settings\Temporary Internet Files\Content.Word\20131218_194834.jpg"/>
          <p:cNvPicPr/>
          <p:nvPr/>
        </p:nvPicPr>
        <p:blipFill>
          <a:blip r:embed="rId3" cstate="print">
            <a:lum bright="-4000" contrast="20000"/>
          </a:blip>
          <a:srcRect/>
          <a:stretch>
            <a:fillRect/>
          </a:stretch>
        </p:blipFill>
        <p:spPr bwMode="auto">
          <a:xfrm>
            <a:off x="4860032" y="2708920"/>
            <a:ext cx="3642893" cy="27363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4" name="Объект 2"/>
          <p:cNvSpPr>
            <a:spLocks noGrp="1"/>
          </p:cNvSpPr>
          <p:nvPr>
            <p:ph idx="4294967295"/>
          </p:nvPr>
        </p:nvSpPr>
        <p:spPr>
          <a:xfrm>
            <a:off x="928662" y="1000108"/>
            <a:ext cx="7300938" cy="5126055"/>
          </a:xfrm>
        </p:spPr>
        <p:txBody>
          <a:bodyPr/>
          <a:lstStyle/>
          <a:p>
            <a:pPr>
              <a:buNone/>
            </a:pPr>
            <a:r>
              <a:rPr lang="ru-RU" sz="2400" b="1" dirty="0" smtClean="0">
                <a:latin typeface="Times New Roman" pitchFamily="18" charset="0"/>
                <a:cs typeface="Times New Roman" pitchFamily="18" charset="0"/>
              </a:rPr>
              <a:t>                                Заключение.</a:t>
            </a:r>
            <a:endParaRPr lang="ru-RU" sz="24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Анализируя проделанную работу можно сделать выводы:</a:t>
            </a:r>
          </a:p>
          <a:p>
            <a:r>
              <a:rPr lang="ru-RU" sz="1800" dirty="0" smtClean="0">
                <a:latin typeface="Times New Roman" pitchFamily="18" charset="0"/>
                <a:cs typeface="Times New Roman" pitchFamily="18" charset="0"/>
              </a:rPr>
              <a:t>1.  Проект оказался актуальным, так как, помогает развивать познавательную сферу ребенка младшего дошкольного возраста, проект помог расширить кругозор каждого ребенка на базе ближайшего окружения, создать условия для развития самостоятельной познавательной деятельности. Проект способствовал расширению экологических представлений детьми, формированию  у детей  элементов экологической культуры.</a:t>
            </a:r>
          </a:p>
          <a:p>
            <a:r>
              <a:rPr lang="ru-RU" sz="18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2. Тема разработанного проекта выбрана с учетом возрастных особенностей детей младшего возраста и объема информации, которая может быть ими воспринята, что положительно повлияло на различные виды их деятельности (игровую, познавательную, художественно-речевую).</a:t>
            </a:r>
          </a:p>
          <a:p>
            <a:pPr eaLnBrk="1" hangingPunct="1"/>
            <a:endParaRPr lang="ru-RU" sz="1800" dirty="0" smtClean="0"/>
          </a:p>
        </p:txBody>
      </p:sp>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7205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571480"/>
            <a:ext cx="9144000" cy="6858000"/>
          </a:xfrm>
          <a:prstGeom prst="rect">
            <a:avLst/>
          </a:prstGeom>
          <a:noFill/>
          <a:ln w="9525">
            <a:noFill/>
            <a:miter lim="800000"/>
            <a:headEnd/>
            <a:tailEnd/>
          </a:ln>
        </p:spPr>
      </p:pic>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72050"/>
            <a:ext cx="1905000" cy="1905000"/>
          </a:xfrm>
          <a:prstGeom prst="rect">
            <a:avLst/>
          </a:prstGeom>
          <a:noFill/>
          <a:ln w="9525">
            <a:noFill/>
            <a:miter lim="800000"/>
            <a:headEnd/>
            <a:tailEnd/>
          </a:ln>
        </p:spPr>
      </p:pic>
      <p:sp>
        <p:nvSpPr>
          <p:cNvPr id="22529" name="Rectangle 1"/>
          <p:cNvSpPr>
            <a:spLocks noChangeArrowheads="1"/>
          </p:cNvSpPr>
          <p:nvPr/>
        </p:nvSpPr>
        <p:spPr bwMode="auto">
          <a:xfrm>
            <a:off x="857224" y="1428736"/>
            <a:ext cx="721523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 Отмечалась положительная реакция и эмоциональный отклик детей на знакомство с ёлочкой, во время проведения Новогоднего утренника, в процессе различных видов деятельности, проводимых в рамках проекта.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3. Возросла речевая активность детей, что положительно повлияло на самостоятельную игровую деятельность детей, дети включают в сюжет игры  и пытаются осуществлять ролевой диалог.</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4. Считаю, что удалось достигнуть хороших результатов взаимодействия</a:t>
            </a:r>
            <a:r>
              <a:rPr kumimoji="0" lang="ru-RU" b="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педагог - родители. Родители принимали активное участие в реализации проекта.</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ea typeface="Times New Roman" pitchFamily="18" charset="0"/>
              </a:rPr>
              <a:t>В целях повышения познавательной активности детей и интереса к творческой деятельности при участии родителей оформить выставку необычных ёлочных украшений к старому Новому году.</a:t>
            </a: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ea typeface="Times New Roman" pitchFamily="18" charset="0"/>
              </a:rPr>
              <a:t>В целях повышения познавательной активности детей и интереса к творческой деятельности при участии родителей оформить выставку необычных ёлочных украшений к старому Новому году.</a:t>
            </a: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ea typeface="Times New Roman" pitchFamily="18" charset="0"/>
              </a:rPr>
              <a:t>В целях повышения познавательной активности детей и интереса к творческой деятельности при участии родителей оформить выставку необычных ёлочных украшений к старому Новому году.</a:t>
            </a: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1071538" y="1785926"/>
            <a:ext cx="6786610" cy="923330"/>
          </a:xfrm>
          <a:prstGeom prst="rect">
            <a:avLst/>
          </a:prstGeom>
          <a:noFill/>
        </p:spPr>
        <p:txBody>
          <a:bodyPr wrap="square" rtlCol="0">
            <a:spAutoFit/>
          </a:bodyPr>
          <a:lstStyle/>
          <a:p>
            <a:r>
              <a:rPr lang="ru-RU" sz="5400" i="1" dirty="0" smtClean="0">
                <a:solidFill>
                  <a:schemeClr val="bg1"/>
                </a:solidFill>
                <a:latin typeface="+mj-lt"/>
                <a:cs typeface="Times New Roman" pitchFamily="18" charset="0"/>
              </a:rPr>
              <a:t>Спасибо за внимание!</a:t>
            </a:r>
            <a:endParaRPr lang="ru-RU" sz="5400" i="1" dirty="0">
              <a:solidFill>
                <a:schemeClr val="bg1"/>
              </a:solidFill>
              <a:latin typeface="+mj-lt"/>
              <a:cs typeface="Times New Roman" pitchFamily="18" charset="0"/>
            </a:endParaRPr>
          </a:p>
        </p:txBody>
      </p:sp>
      <p:pic>
        <p:nvPicPr>
          <p:cNvPr id="6" name="Picture 3" descr="D:\Presentations\newear\novyj-god-125.gif"/>
          <p:cNvPicPr>
            <a:picLocks noChangeAspect="1" noChangeArrowheads="1" noCrop="1"/>
          </p:cNvPicPr>
          <p:nvPr/>
        </p:nvPicPr>
        <p:blipFill>
          <a:blip r:embed="rId2"/>
          <a:srcRect/>
          <a:stretch>
            <a:fillRect/>
          </a:stretch>
        </p:blipFill>
        <p:spPr bwMode="auto">
          <a:xfrm>
            <a:off x="0" y="3162306"/>
            <a:ext cx="3714744" cy="37147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Объект 2"/>
          <p:cNvSpPr>
            <a:spLocks noGrp="1"/>
          </p:cNvSpPr>
          <p:nvPr>
            <p:ph idx="4294967295"/>
          </p:nvPr>
        </p:nvSpPr>
        <p:spPr>
          <a:xfrm>
            <a:off x="1357290" y="857232"/>
            <a:ext cx="7143800" cy="5197493"/>
          </a:xfrm>
        </p:spPr>
        <p:txBody>
          <a:bodyPr/>
          <a:lstStyle/>
          <a:p>
            <a:endParaRPr lang="ru-RU" sz="2000" dirty="0" smtClean="0"/>
          </a:p>
          <a:p>
            <a:pPr>
              <a:buNone/>
            </a:pPr>
            <a:r>
              <a:rPr lang="ru-RU" sz="2800" b="1" dirty="0" smtClean="0">
                <a:latin typeface="Times New Roman" pitchFamily="18" charset="0"/>
                <a:cs typeface="Times New Roman" pitchFamily="18" charset="0"/>
              </a:rPr>
              <a:t>Информационная карта проекта:</a:t>
            </a:r>
          </a:p>
          <a:p>
            <a:pPr>
              <a:buNone/>
            </a:pPr>
            <a:r>
              <a:rPr lang="ru-RU" sz="2000" u="sng" dirty="0" smtClean="0">
                <a:latin typeface="Times New Roman" pitchFamily="18" charset="0"/>
                <a:cs typeface="Times New Roman" pitchFamily="18" charset="0"/>
              </a:rPr>
              <a:t>Участники проекта: </a:t>
            </a:r>
          </a:p>
          <a:p>
            <a:pPr lvl="0"/>
            <a:r>
              <a:rPr lang="ru-RU" sz="2000" dirty="0" smtClean="0">
                <a:latin typeface="Times New Roman" pitchFamily="18" charset="0"/>
                <a:cs typeface="Times New Roman" pitchFamily="18" charset="0"/>
              </a:rPr>
              <a:t>дети младшей разновозрастной группы</a:t>
            </a:r>
          </a:p>
          <a:p>
            <a:pPr lvl="0"/>
            <a:r>
              <a:rPr lang="ru-RU" sz="2000" dirty="0" smtClean="0">
                <a:latin typeface="Times New Roman" pitchFamily="18" charset="0"/>
                <a:cs typeface="Times New Roman" pitchFamily="18" charset="0"/>
              </a:rPr>
              <a:t> воспитатель</a:t>
            </a:r>
          </a:p>
          <a:p>
            <a:pPr lvl="0"/>
            <a:r>
              <a:rPr lang="ru-RU" sz="2000" dirty="0" smtClean="0">
                <a:latin typeface="Times New Roman" pitchFamily="18" charset="0"/>
                <a:cs typeface="Times New Roman" pitchFamily="18" charset="0"/>
              </a:rPr>
              <a:t> родители</a:t>
            </a:r>
          </a:p>
          <a:p>
            <a:pPr lvl="0"/>
            <a:r>
              <a:rPr lang="ru-RU" sz="2000" dirty="0" smtClean="0">
                <a:latin typeface="Times New Roman" pitchFamily="18" charset="0"/>
                <a:cs typeface="Times New Roman" pitchFamily="18" charset="0"/>
              </a:rPr>
              <a:t>музыкальный руководитель.</a:t>
            </a:r>
          </a:p>
          <a:p>
            <a:pPr>
              <a:buNone/>
            </a:pPr>
            <a:r>
              <a:rPr lang="ru-RU" sz="2000" dirty="0" smtClean="0">
                <a:latin typeface="Times New Roman" pitchFamily="18" charset="0"/>
                <a:cs typeface="Times New Roman" pitchFamily="18" charset="0"/>
              </a:rPr>
              <a:t>  </a:t>
            </a:r>
            <a:r>
              <a:rPr lang="ru-RU" sz="2000" u="sng" dirty="0" smtClean="0">
                <a:latin typeface="Times New Roman" pitchFamily="18" charset="0"/>
                <a:cs typeface="Times New Roman" pitchFamily="18" charset="0"/>
              </a:rPr>
              <a:t>Вид проекта</a:t>
            </a:r>
            <a:r>
              <a:rPr lang="ru-RU" sz="2000" dirty="0" smtClean="0">
                <a:latin typeface="Times New Roman" pitchFamily="18" charset="0"/>
                <a:cs typeface="Times New Roman" pitchFamily="18" charset="0"/>
              </a:rPr>
              <a:t>: </a:t>
            </a:r>
          </a:p>
          <a:p>
            <a:pPr>
              <a:buNone/>
            </a:pPr>
            <a:r>
              <a:rPr lang="ru-RU" sz="2000" dirty="0" smtClean="0">
                <a:latin typeface="Times New Roman" pitchFamily="18" charset="0"/>
                <a:cs typeface="Times New Roman" pitchFamily="18" charset="0"/>
              </a:rPr>
              <a:t>краткосрочный, познавательный, творческий.</a:t>
            </a:r>
          </a:p>
          <a:p>
            <a:pPr>
              <a:buNone/>
            </a:pPr>
            <a:r>
              <a:rPr lang="ru-RU" sz="2000" u="sng" dirty="0" smtClean="0">
                <a:latin typeface="Times New Roman" pitchFamily="18" charset="0"/>
                <a:cs typeface="Times New Roman" pitchFamily="18" charset="0"/>
              </a:rPr>
              <a:t>Сроки проведения проекта</a:t>
            </a:r>
            <a:r>
              <a:rPr lang="ru-RU" sz="2000" dirty="0" smtClean="0">
                <a:latin typeface="Times New Roman" pitchFamily="18" charset="0"/>
                <a:cs typeface="Times New Roman" pitchFamily="18" charset="0"/>
              </a:rPr>
              <a:t>: с 11 по 26  декабря 2014г. </a:t>
            </a:r>
          </a:p>
          <a:p>
            <a:pPr>
              <a:buNone/>
            </a:pPr>
            <a:r>
              <a:rPr lang="ru-RU" sz="2000" u="sng" dirty="0" smtClean="0">
                <a:latin typeface="Times New Roman" pitchFamily="18" charset="0"/>
                <a:cs typeface="Times New Roman" pitchFamily="18" charset="0"/>
              </a:rPr>
              <a:t>Возраст детей</a:t>
            </a:r>
            <a:r>
              <a:rPr lang="ru-RU" sz="2000" dirty="0" smtClean="0">
                <a:latin typeface="Times New Roman" pitchFamily="18" charset="0"/>
                <a:cs typeface="Times New Roman" pitchFamily="18" charset="0"/>
              </a:rPr>
              <a:t>: 2 – 3,5 года.</a:t>
            </a:r>
          </a:p>
          <a:p>
            <a:pPr eaLnBrk="1" hangingPunct="1"/>
            <a:endParaRPr lang="ru-RU" sz="2000" dirty="0" smtClean="0"/>
          </a:p>
        </p:txBody>
      </p:sp>
      <p:pic>
        <p:nvPicPr>
          <p:cNvPr id="3" name="Picture 3" descr="D:\Presentations\newear\novyj-god-125.gif"/>
          <p:cNvPicPr>
            <a:picLocks noChangeAspect="1" noChangeArrowheads="1" noCrop="1"/>
          </p:cNvPicPr>
          <p:nvPr/>
        </p:nvPicPr>
        <p:blipFill>
          <a:blip r:embed="rId2"/>
          <a:srcRect/>
          <a:stretch>
            <a:fillRect/>
          </a:stretch>
        </p:blipFill>
        <p:spPr bwMode="auto">
          <a:xfrm>
            <a:off x="0" y="497205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72050"/>
            <a:ext cx="1905000" cy="1905000"/>
          </a:xfrm>
          <a:prstGeom prst="rect">
            <a:avLst/>
          </a:prstGeom>
          <a:noFill/>
          <a:ln w="9525">
            <a:noFill/>
            <a:miter lim="800000"/>
            <a:headEnd/>
            <a:tailEnd/>
          </a:ln>
        </p:spPr>
      </p:pic>
      <p:sp>
        <p:nvSpPr>
          <p:cNvPr id="6" name="Прямоугольник 5"/>
          <p:cNvSpPr/>
          <p:nvPr/>
        </p:nvSpPr>
        <p:spPr>
          <a:xfrm>
            <a:off x="1500166" y="1785926"/>
            <a:ext cx="6000792" cy="2308324"/>
          </a:xfrm>
          <a:prstGeom prst="rect">
            <a:avLst/>
          </a:prstGeom>
        </p:spPr>
        <p:txBody>
          <a:bodyPr wrap="square">
            <a:spAutoFit/>
          </a:bodyPr>
          <a:lstStyle/>
          <a:p>
            <a:pPr algn="ctr"/>
            <a:r>
              <a:rPr lang="ru-RU" sz="2400" u="sng" dirty="0" smtClean="0">
                <a:solidFill>
                  <a:schemeClr val="bg1"/>
                </a:solidFill>
                <a:latin typeface="Times New Roman" pitchFamily="18" charset="0"/>
                <a:cs typeface="Times New Roman" pitchFamily="18" charset="0"/>
              </a:rPr>
              <a:t>Проблема</a:t>
            </a:r>
            <a:r>
              <a:rPr lang="ru-RU" sz="2400" dirty="0" smtClean="0">
                <a:solidFill>
                  <a:schemeClr val="bg1"/>
                </a:solidFill>
                <a:latin typeface="Times New Roman" pitchFamily="18" charset="0"/>
                <a:cs typeface="Times New Roman" pitchFamily="18" charset="0"/>
              </a:rPr>
              <a:t>. Обострение экологической проблемы, диктует необходимость интенсивной просветительской работы по формированию у детей экологического сознания, культуры природопользования.</a:t>
            </a:r>
            <a:br>
              <a:rPr lang="ru-RU" sz="2400" dirty="0" smtClean="0">
                <a:solidFill>
                  <a:schemeClr val="bg1"/>
                </a:solidFill>
                <a:latin typeface="Times New Roman" pitchFamily="18" charset="0"/>
                <a:cs typeface="Times New Roman" pitchFamily="18" charset="0"/>
              </a:rPr>
            </a:b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142976" y="214290"/>
            <a:ext cx="685804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Цель проекта:</a:t>
            </a:r>
            <a:endParaRPr kumimoji="0" lang="ru-RU" b="1" i="0" u="none" strike="noStrike" cap="none" normalizeH="0" baseline="0" dirty="0" smtClean="0">
              <a:ln>
                <a:noFill/>
              </a:ln>
              <a:solidFill>
                <a:schemeClr val="bg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создание условий, раскрывающих интеллектуальный и творческий потенциал дошкольников, ориентированных на экологическое воспитание;  </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создание условий для формирования у ребенка элементов экологической культуры, экологически грамотного поведения в природе, гуманного отношения к живым объектам флоры и фауны; </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расширение экологических представлений детьми, формирование осознанного отношения к миру природы;</a:t>
            </a: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a:t>
            </a:r>
          </a:p>
          <a:p>
            <a:pPr lvl="0">
              <a:buFont typeface="Arial" pitchFamily="34" charset="0"/>
              <a:buChar char="•"/>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п</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ознакомить с живой елкой, ее особенностями и пользой, при различении характерных признаков пользоваться различными </a:t>
            </a:r>
            <a:r>
              <a:rPr lang="ru-RU" dirty="0" smtClean="0">
                <a:solidFill>
                  <a:schemeClr val="bg1"/>
                </a:solidFill>
                <a:latin typeface="Times New Roman" pitchFamily="18" charset="0"/>
                <a:cs typeface="Times New Roman" pitchFamily="18" charset="0"/>
              </a:rPr>
              <a:t>анализаторами, развить тактильную память, любознательность, наблюдательность, усидчивость;</a:t>
            </a:r>
          </a:p>
          <a:p>
            <a:pPr lvl="0">
              <a:buFont typeface="Arial" pitchFamily="34" charset="0"/>
              <a:buChar char="•"/>
            </a:pPr>
            <a:r>
              <a:rPr lang="ru-RU" dirty="0" smtClean="0">
                <a:solidFill>
                  <a:schemeClr val="bg1"/>
                </a:solidFill>
                <a:latin typeface="Times New Roman" pitchFamily="18" charset="0"/>
                <a:cs typeface="Times New Roman" pitchFamily="18" charset="0"/>
              </a:rPr>
              <a:t> обогащение социального опыта ребенка через различные виды деятельности; </a:t>
            </a:r>
          </a:p>
          <a:p>
            <a:pPr lvl="0">
              <a:buFont typeface="Arial" pitchFamily="34" charset="0"/>
              <a:buChar char="•"/>
            </a:pPr>
            <a:r>
              <a:rPr lang="ru-RU" dirty="0" smtClean="0">
                <a:solidFill>
                  <a:schemeClr val="bg1"/>
                </a:solidFill>
                <a:latin typeface="Times New Roman" pitchFamily="18" charset="0"/>
                <a:cs typeface="Times New Roman" pitchFamily="18" charset="0"/>
              </a:rPr>
              <a:t> приобщение детей к народной культуре посредством календарно-обрядовых праздников; </a:t>
            </a:r>
          </a:p>
          <a:p>
            <a:pPr lvl="0">
              <a:buFont typeface="Arial" pitchFamily="34" charset="0"/>
              <a:buChar char="•"/>
            </a:pPr>
            <a:r>
              <a:rPr lang="ru-RU" dirty="0" smtClean="0">
                <a:solidFill>
                  <a:schemeClr val="bg1"/>
                </a:solidFill>
                <a:latin typeface="Times New Roman" pitchFamily="18" charset="0"/>
                <a:cs typeface="Times New Roman" pitchFamily="18" charset="0"/>
              </a:rPr>
              <a:t> активизация творческого потенциала родителей и детей, научить совместно добиваться общего итога деятельности, работа над созданием коллектива дети + родители;</a:t>
            </a:r>
          </a:p>
          <a:p>
            <a:pPr marL="0" marR="0" lvl="0" indent="0"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92D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3" descr="D:\Presentations\newear\novyj-god-125.gif"/>
          <p:cNvPicPr>
            <a:picLocks noChangeAspect="1" noChangeArrowheads="1" noCrop="1"/>
          </p:cNvPicPr>
          <p:nvPr/>
        </p:nvPicPr>
        <p:blipFill>
          <a:blip r:embed="rId3"/>
          <a:srcRect/>
          <a:stretch>
            <a:fillRect/>
          </a:stretch>
        </p:blipFill>
        <p:spPr bwMode="auto">
          <a:xfrm>
            <a:off x="0" y="5429264"/>
            <a:ext cx="1447786" cy="1447786"/>
          </a:xfrm>
          <a:prstGeom prst="rect">
            <a:avLst/>
          </a:prstGeom>
          <a:noFill/>
          <a:ln w="9525">
            <a:noFill/>
            <a:miter lim="800000"/>
            <a:headEnd/>
            <a:tailEnd/>
          </a:ln>
        </p:spPr>
      </p:pic>
      <p:sp>
        <p:nvSpPr>
          <p:cNvPr id="3074" name="Rectangle 2"/>
          <p:cNvSpPr>
            <a:spLocks noChangeArrowheads="1"/>
          </p:cNvSpPr>
          <p:nvPr/>
        </p:nvSpPr>
        <p:spPr bwMode="auto">
          <a:xfrm>
            <a:off x="857224" y="357167"/>
            <a:ext cx="78581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Задачи проекта.</a:t>
            </a:r>
            <a:endParaRPr kumimoji="0" lang="ru-RU"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Для детей: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формировать целостную картину мира у детей младшего дошкольного  возраста;</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развивать познавательно-исследовательскую деятельность детей;</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создавать необходимые условия развивающей среды и доброжелательную атмосферу для всестороннего развития ребенка;</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создать позитивный настрой в преддверии Новогоднего праздника.</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Для родителей:</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расширить знания родителей о традиции Новогодней елки и важности</a:t>
            </a:r>
            <a:b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b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знакомства с ней детей; </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укрепить связи дошкольного учреждения с семьей; </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побуждать родителей к совместной творческой деятельности с детьми. </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Для воспитателя:</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формировать целостную картину мира у детей младшего дошкольного </a:t>
            </a:r>
            <a:b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b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возраста;</a:t>
            </a:r>
            <a:endParaRPr lang="ru-RU" dirty="0" smtClean="0">
              <a:solidFill>
                <a:schemeClr val="bg1"/>
              </a:solidFill>
              <a:latin typeface="Times New Roman" pitchFamily="18" charset="0"/>
              <a:ea typeface="Lucida Sans Unicode"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dirty="0" smtClean="0">
                <a:ln>
                  <a:noFill/>
                </a:ln>
                <a:solidFill>
                  <a:schemeClr val="bg1"/>
                </a:solidFill>
                <a:effectLst/>
                <a:latin typeface="Times New Roman" pitchFamily="18" charset="0"/>
                <a:ea typeface="Lucida Sans Unicode" pitchFamily="34" charset="0"/>
                <a:cs typeface="Times New Roman" pitchFamily="18" charset="0"/>
              </a:rPr>
              <a:t> </a:t>
            </a: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формировать у детей экологические знания и представления,  </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воспитывать интерес к народным традициям;</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 развивать творчество, фантазию, воображение детей.</a:t>
            </a:r>
            <a:endPar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3" descr="D:\Presentations\newear\novyj-god-125.gif"/>
          <p:cNvPicPr>
            <a:picLocks noChangeAspect="1" noChangeArrowheads="1" noCrop="1"/>
          </p:cNvPicPr>
          <p:nvPr/>
        </p:nvPicPr>
        <p:blipFill>
          <a:blip r:embed="rId3"/>
          <a:srcRect/>
          <a:stretch>
            <a:fillRect/>
          </a:stretch>
        </p:blipFill>
        <p:spPr bwMode="auto">
          <a:xfrm>
            <a:off x="0" y="4305314"/>
            <a:ext cx="2571736" cy="2571736"/>
          </a:xfrm>
          <a:prstGeom prst="rect">
            <a:avLst/>
          </a:prstGeom>
          <a:noFill/>
          <a:ln w="9525">
            <a:noFill/>
            <a:miter lim="800000"/>
            <a:headEnd/>
            <a:tailEnd/>
          </a:ln>
        </p:spPr>
      </p:pic>
      <p:sp>
        <p:nvSpPr>
          <p:cNvPr id="2049" name="Rectangle 1"/>
          <p:cNvSpPr>
            <a:spLocks noChangeArrowheads="1"/>
          </p:cNvSpPr>
          <p:nvPr/>
        </p:nvSpPr>
        <p:spPr bwMode="auto">
          <a:xfrm>
            <a:off x="714348" y="1285860"/>
            <a:ext cx="700092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Методы осуществления:</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b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наблюдение на участке, </a:t>
            </a:r>
            <a:b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ответы на вопросы детей, </a:t>
            </a:r>
            <a:b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тематические рассказывания, </a:t>
            </a:r>
            <a:b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рассматривание наглядного материала, </a:t>
            </a:r>
            <a:b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чтение художественной литературы, </a:t>
            </a:r>
            <a:b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практические,</a:t>
            </a:r>
            <a:b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игровые. </a:t>
            </a:r>
            <a:r>
              <a:rPr kumimoji="0" lang="ru-RU" sz="2400" b="0" i="0" u="none" strike="noStrike" cap="none" normalizeH="0" baseline="0" dirty="0" smtClean="0">
                <a:ln>
                  <a:noFill/>
                </a:ln>
                <a:solidFill>
                  <a:srgbClr val="FF0000"/>
                </a:solidFill>
                <a:effectLst/>
                <a:latin typeface="Arial" pitchFamily="34" charset="0"/>
                <a:ea typeface="Times New Roman" pitchFamily="18" charset="0"/>
              </a:rPr>
              <a:t/>
            </a:r>
            <a:br>
              <a:rPr kumimoji="0" lang="ru-RU" sz="2400" b="0" i="0" u="none" strike="noStrike" cap="none" normalizeH="0" baseline="0" dirty="0" smtClean="0">
                <a:ln>
                  <a:noFill/>
                </a:ln>
                <a:solidFill>
                  <a:srgbClr val="FF0000"/>
                </a:solidFill>
                <a:effectLst/>
                <a:latin typeface="Arial" pitchFamily="34" charset="0"/>
                <a:ea typeface="Times New Roman" pitchFamily="18" charset="0"/>
              </a:rPr>
            </a:b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400" b="0" i="0" u="none" strike="noStrike" cap="none" normalizeH="0" baseline="0" dirty="0" smtClean="0">
                <a:ln>
                  <a:noFill/>
                </a:ln>
                <a:solidFill>
                  <a:schemeClr val="tx1"/>
                </a:solidFill>
                <a:effectLst/>
                <a:latin typeface="Arial" pitchFamily="34" charset="0"/>
                <a:ea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72050"/>
            <a:ext cx="1905000" cy="1905000"/>
          </a:xfrm>
          <a:prstGeom prst="rect">
            <a:avLst/>
          </a:prstGeom>
          <a:noFill/>
          <a:ln w="9525">
            <a:noFill/>
            <a:miter lim="800000"/>
            <a:headEnd/>
            <a:tailEnd/>
          </a:ln>
        </p:spPr>
      </p:pic>
      <p:sp>
        <p:nvSpPr>
          <p:cNvPr id="6" name="Заголовок 5"/>
          <p:cNvSpPr>
            <a:spLocks noGrp="1"/>
          </p:cNvSpPr>
          <p:nvPr>
            <p:ph type="title"/>
          </p:nvPr>
        </p:nvSpPr>
        <p:spPr>
          <a:xfrm>
            <a:off x="457200" y="274638"/>
            <a:ext cx="8229600" cy="796908"/>
          </a:xfrm>
        </p:spPr>
        <p:txBody>
          <a:bodyPr/>
          <a:lstStyle/>
          <a:p>
            <a:r>
              <a:rPr lang="ru-RU" sz="2400" u="sng" dirty="0" smtClean="0">
                <a:latin typeface="Times New Roman" pitchFamily="18" charset="0"/>
                <a:cs typeface="Times New Roman" pitchFamily="18" charset="0"/>
              </a:rPr>
              <a:t>Ожидаемые результаты: </a:t>
            </a:r>
            <a:r>
              <a:rPr lang="ru-RU" sz="2400" dirty="0" smtClean="0"/>
              <a:t/>
            </a:r>
            <a:br>
              <a:rPr lang="ru-RU" sz="2400" dirty="0" smtClean="0"/>
            </a:br>
            <a:endParaRPr lang="ru-RU" sz="2400" dirty="0"/>
          </a:p>
        </p:txBody>
      </p:sp>
      <p:sp>
        <p:nvSpPr>
          <p:cNvPr id="7" name="Содержимое 6"/>
          <p:cNvSpPr>
            <a:spLocks noGrp="1"/>
          </p:cNvSpPr>
          <p:nvPr>
            <p:ph idx="1"/>
          </p:nvPr>
        </p:nvSpPr>
        <p:spPr>
          <a:xfrm>
            <a:off x="714348" y="928670"/>
            <a:ext cx="7715304" cy="5500726"/>
          </a:xfrm>
        </p:spPr>
        <p:txBody>
          <a:bodyPr/>
          <a:lstStyle/>
          <a:p>
            <a:pPr>
              <a:buNone/>
            </a:pPr>
            <a:r>
              <a:rPr lang="ru-RU" sz="1600" b="1" dirty="0" smtClean="0">
                <a:latin typeface="Times New Roman" pitchFamily="18" charset="0"/>
                <a:cs typeface="Times New Roman" pitchFamily="18" charset="0"/>
              </a:rPr>
              <a:t>для педагога:</a:t>
            </a:r>
          </a:p>
          <a:p>
            <a:pPr lvl="0"/>
            <a:r>
              <a:rPr lang="ru-RU" sz="1600" dirty="0" smtClean="0">
                <a:latin typeface="Times New Roman" pitchFamily="18" charset="0"/>
                <a:cs typeface="Times New Roman" pitchFamily="18" charset="0"/>
              </a:rPr>
              <a:t>возможность ознакомиться с опытом использования проектного метода в работе с детьми;</a:t>
            </a:r>
          </a:p>
          <a:p>
            <a:pPr lvl="0"/>
            <a:r>
              <a:rPr lang="ru-RU" sz="1600" dirty="0" smtClean="0">
                <a:latin typeface="Times New Roman" pitchFamily="18" charset="0"/>
                <a:cs typeface="Times New Roman" pitchFamily="18" charset="0"/>
              </a:rPr>
              <a:t>повышение уровня педагогической компетентности, профессиональный рост;</a:t>
            </a:r>
          </a:p>
          <a:p>
            <a:pPr lvl="0"/>
            <a:r>
              <a:rPr lang="ru-RU" sz="1600" dirty="0" smtClean="0">
                <a:latin typeface="Times New Roman" pitchFamily="18" charset="0"/>
                <a:cs typeface="Times New Roman" pitchFamily="18" charset="0"/>
              </a:rPr>
              <a:t>повышение качества работы с детьми через использование различных видов деятельности;</a:t>
            </a:r>
          </a:p>
          <a:p>
            <a:pPr lvl="0">
              <a:buNone/>
            </a:pPr>
            <a:r>
              <a:rPr lang="ru-RU" sz="1600" b="1" dirty="0" smtClean="0">
                <a:latin typeface="Times New Roman" pitchFamily="18" charset="0"/>
                <a:cs typeface="Times New Roman" pitchFamily="18" charset="0"/>
              </a:rPr>
              <a:t>для детей:</a:t>
            </a:r>
          </a:p>
          <a:p>
            <a:pPr lvl="0"/>
            <a:r>
              <a:rPr lang="ru-RU" sz="1600" dirty="0" smtClean="0">
                <a:latin typeface="Times New Roman" pitchFamily="18" charset="0"/>
                <a:cs typeface="Times New Roman" pitchFamily="18" charset="0"/>
              </a:rPr>
              <a:t>сформированы простейшие экологические представления; </a:t>
            </a:r>
          </a:p>
          <a:p>
            <a:pPr lvl="0"/>
            <a:r>
              <a:rPr lang="ru-RU" sz="1600" dirty="0" smtClean="0">
                <a:latin typeface="Times New Roman" pitchFamily="18" charset="0"/>
                <a:cs typeface="Times New Roman" pitchFamily="18" charset="0"/>
              </a:rPr>
              <a:t>повысился уровень познавательного развития;</a:t>
            </a:r>
          </a:p>
          <a:p>
            <a:pPr lvl="0"/>
            <a:r>
              <a:rPr lang="ru-RU" sz="1600" dirty="0" smtClean="0">
                <a:latin typeface="Times New Roman" pitchFamily="18" charset="0"/>
                <a:cs typeface="Times New Roman" pitchFamily="18" charset="0"/>
              </a:rPr>
              <a:t>развитие творческих способностей детей через разнообразные виды деятельности; </a:t>
            </a:r>
          </a:p>
          <a:p>
            <a:pPr lvl="0"/>
            <a:r>
              <a:rPr lang="ru-RU" sz="1600" dirty="0" smtClean="0">
                <a:latin typeface="Times New Roman" pitchFamily="18" charset="0"/>
                <a:cs typeface="Times New Roman" pitchFamily="18" charset="0"/>
              </a:rPr>
              <a:t>развитие умения работать в группе, навыков коммуникативного общении;</a:t>
            </a:r>
          </a:p>
          <a:p>
            <a:pPr>
              <a:buNone/>
            </a:pPr>
            <a:r>
              <a:rPr lang="ru-RU" sz="1600" b="1" dirty="0" smtClean="0">
                <a:latin typeface="Times New Roman" pitchFamily="18" charset="0"/>
                <a:cs typeface="Times New Roman" pitchFamily="18" charset="0"/>
              </a:rPr>
              <a:t>для родителей:</a:t>
            </a:r>
          </a:p>
          <a:p>
            <a:pPr lvl="0"/>
            <a:r>
              <a:rPr lang="ru-RU" sz="1600" dirty="0" smtClean="0">
                <a:latin typeface="Times New Roman" pitchFamily="18" charset="0"/>
                <a:cs typeface="Times New Roman" pitchFamily="18" charset="0"/>
              </a:rPr>
              <a:t>партнерские отношения родителей и педагогов в совместной организации жизни группы;</a:t>
            </a:r>
          </a:p>
          <a:p>
            <a:pPr lvl="0"/>
            <a:r>
              <a:rPr lang="ru-RU" sz="1600" dirty="0" smtClean="0">
                <a:latin typeface="Times New Roman" pitchFamily="18" charset="0"/>
                <a:cs typeface="Times New Roman" pitchFamily="18" charset="0"/>
              </a:rPr>
              <a:t>родители активно вовлечены в совместную с детьми познавательно-творческую деятельность, укреплены семейные связи;</a:t>
            </a:r>
          </a:p>
          <a:p>
            <a:pPr lvl="0"/>
            <a:r>
              <a:rPr lang="ru-RU" sz="1600" dirty="0" smtClean="0">
                <a:latin typeface="Times New Roman" pitchFamily="18" charset="0"/>
                <a:cs typeface="Times New Roman" pitchFamily="18" charset="0"/>
              </a:rPr>
              <a:t>приобретение возможности каждой желающей семье принять участие в конкурсе.</a:t>
            </a: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Заголовок 1"/>
          <p:cNvSpPr>
            <a:spLocks noGrp="1"/>
          </p:cNvSpPr>
          <p:nvPr>
            <p:ph type="title"/>
          </p:nvPr>
        </p:nvSpPr>
        <p:spPr>
          <a:xfrm>
            <a:off x="457200" y="274638"/>
            <a:ext cx="8229600" cy="1368412"/>
          </a:xfrm>
        </p:spPr>
        <p:txBody>
          <a:bodyPr/>
          <a:lstStyle/>
          <a:p>
            <a:r>
              <a:rPr lang="ru-RU" u="sng" dirty="0" smtClean="0"/>
              <a:t/>
            </a:r>
            <a:br>
              <a:rPr lang="ru-RU" u="sng" dirty="0" smtClean="0"/>
            </a:br>
            <a:r>
              <a:rPr lang="ru-RU" sz="2400" u="sng" dirty="0" smtClean="0">
                <a:latin typeface="Times New Roman" pitchFamily="18" charset="0"/>
                <a:cs typeface="Times New Roman" pitchFamily="18" charset="0"/>
              </a:rPr>
              <a:t>Продукты проекта:  </a:t>
            </a:r>
            <a:r>
              <a:rPr lang="ru-RU" sz="2400" dirty="0" smtClean="0"/>
              <a:t/>
            </a:r>
            <a:br>
              <a:rPr lang="ru-RU" sz="2400" dirty="0" smtClean="0"/>
            </a:br>
            <a:endParaRPr lang="ru-RU" sz="2400" dirty="0" smtClean="0"/>
          </a:p>
        </p:txBody>
      </p:sp>
      <p:sp>
        <p:nvSpPr>
          <p:cNvPr id="5124" name="Объект 2"/>
          <p:cNvSpPr>
            <a:spLocks noGrp="1"/>
          </p:cNvSpPr>
          <p:nvPr>
            <p:ph idx="1"/>
          </p:nvPr>
        </p:nvSpPr>
        <p:spPr>
          <a:xfrm>
            <a:off x="1785918" y="1600201"/>
            <a:ext cx="5572164" cy="3257560"/>
          </a:xfrm>
        </p:spPr>
        <p:txBody>
          <a:bodyPr/>
          <a:lstStyle/>
          <a:p>
            <a:pPr>
              <a:buNone/>
            </a:pPr>
            <a:r>
              <a:rPr lang="ru-RU" sz="2000" b="1" dirty="0" smtClean="0">
                <a:latin typeface="Times New Roman" pitchFamily="18" charset="0"/>
                <a:cs typeface="Times New Roman" pitchFamily="18" charset="0"/>
              </a:rPr>
              <a:t>Для детей:</a:t>
            </a:r>
          </a:p>
          <a:p>
            <a:pPr lvl="0"/>
            <a:r>
              <a:rPr lang="ru-RU" sz="2000" dirty="0" smtClean="0">
                <a:latin typeface="Times New Roman" pitchFamily="18" charset="0"/>
                <a:cs typeface="Times New Roman" pitchFamily="18" charset="0"/>
              </a:rPr>
              <a:t>иллюстрации, дидактические игры, рисунки, поделки.</a:t>
            </a:r>
          </a:p>
          <a:p>
            <a:pPr>
              <a:buNone/>
            </a:pPr>
            <a:r>
              <a:rPr lang="ru-RU" sz="2000" b="1" dirty="0" smtClean="0">
                <a:latin typeface="Times New Roman" pitchFamily="18" charset="0"/>
                <a:cs typeface="Times New Roman" pitchFamily="18" charset="0"/>
              </a:rPr>
              <a:t>Для педагога:</a:t>
            </a:r>
          </a:p>
          <a:p>
            <a:pPr lvl="0"/>
            <a:r>
              <a:rPr lang="ru-RU" sz="2000" dirty="0" smtClean="0">
                <a:latin typeface="Times New Roman" pitchFamily="18" charset="0"/>
                <a:cs typeface="Times New Roman" pitchFamily="18" charset="0"/>
              </a:rPr>
              <a:t>презентация проекта</a:t>
            </a:r>
          </a:p>
          <a:p>
            <a:pPr>
              <a:buNone/>
            </a:pPr>
            <a:r>
              <a:rPr lang="ru-RU" sz="2000" b="1" dirty="0" smtClean="0">
                <a:latin typeface="Times New Roman" pitchFamily="18" charset="0"/>
                <a:cs typeface="Times New Roman" pitchFamily="18" charset="0"/>
              </a:rPr>
              <a:t>Для родителей: </a:t>
            </a:r>
          </a:p>
          <a:p>
            <a:pPr lvl="0"/>
            <a:r>
              <a:rPr lang="ru-RU" sz="2000" dirty="0" smtClean="0">
                <a:latin typeface="Times New Roman" pitchFamily="18" charset="0"/>
                <a:cs typeface="Times New Roman" pitchFamily="18" charset="0"/>
              </a:rPr>
              <a:t>поделки на конкурс</a:t>
            </a:r>
            <a:endParaRPr lang="ru-RU" sz="2000" dirty="0">
              <a:latin typeface="Times New Roman" pitchFamily="18" charset="0"/>
              <a:cs typeface="Times New Roman" pitchFamily="18" charset="0"/>
            </a:endParaRPr>
          </a:p>
        </p:txBody>
      </p:sp>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7205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sentations\newear\blue\blue-slaid2.jpg"/>
          <p:cNvPicPr>
            <a:picLocks noChangeAspect="1" noChangeArrowheads="1"/>
          </p:cNvPicPr>
          <p:nvPr/>
        </p:nvPicPr>
        <p:blipFill>
          <a:blip r:embed="rId2"/>
          <a:srcRect/>
          <a:stretch>
            <a:fillRect/>
          </a:stretch>
        </p:blipFill>
        <p:spPr bwMode="auto">
          <a:xfrm>
            <a:off x="571472" y="0"/>
            <a:ext cx="9144000" cy="6858000"/>
          </a:xfrm>
          <a:prstGeom prst="rect">
            <a:avLst/>
          </a:prstGeom>
          <a:noFill/>
          <a:ln w="9525">
            <a:noFill/>
            <a:miter lim="800000"/>
            <a:headEnd/>
            <a:tailEnd/>
          </a:ln>
        </p:spPr>
      </p:pic>
      <p:sp>
        <p:nvSpPr>
          <p:cNvPr id="5123" name="Заголовок 1"/>
          <p:cNvSpPr>
            <a:spLocks noGrp="1"/>
          </p:cNvSpPr>
          <p:nvPr>
            <p:ph type="title"/>
          </p:nvPr>
        </p:nvSpPr>
        <p:spPr/>
        <p:txBody>
          <a:bodyPr/>
          <a:lstStyle/>
          <a:p>
            <a:r>
              <a:rPr lang="ru-RU" sz="2400" u="sng" dirty="0" smtClean="0">
                <a:latin typeface="Times New Roman" pitchFamily="18" charset="0"/>
                <a:cs typeface="Times New Roman" pitchFamily="18" charset="0"/>
              </a:rPr>
              <a:t>Этапы работы над проектом.</a:t>
            </a:r>
            <a:endParaRPr lang="ru-RU" sz="2400" dirty="0" smtClean="0">
              <a:latin typeface="Times New Roman" pitchFamily="18" charset="0"/>
              <a:cs typeface="Times New Roman" pitchFamily="18" charset="0"/>
            </a:endParaRPr>
          </a:p>
        </p:txBody>
      </p:sp>
      <p:sp>
        <p:nvSpPr>
          <p:cNvPr id="5124" name="Объект 2"/>
          <p:cNvSpPr>
            <a:spLocks noGrp="1"/>
          </p:cNvSpPr>
          <p:nvPr>
            <p:ph idx="1"/>
          </p:nvPr>
        </p:nvSpPr>
        <p:spPr>
          <a:xfrm>
            <a:off x="1214414" y="1428737"/>
            <a:ext cx="7358114" cy="4357718"/>
          </a:xfrm>
        </p:spPr>
        <p:txBody>
          <a:bodyPr/>
          <a:lstStyle/>
          <a:p>
            <a:pPr>
              <a:buNone/>
            </a:pPr>
            <a:r>
              <a:rPr lang="ru-RU"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1 этап: подготовительный.</a:t>
            </a:r>
          </a:p>
          <a:p>
            <a:pPr lvl="0">
              <a:buNone/>
            </a:pPr>
            <a:r>
              <a:rPr lang="ru-RU" sz="1800" dirty="0" smtClean="0">
                <a:latin typeface="Times New Roman" pitchFamily="18" charset="0"/>
                <a:cs typeface="Times New Roman" pitchFamily="18" charset="0"/>
              </a:rPr>
              <a:t>      - Выбор темы;</a:t>
            </a:r>
          </a:p>
          <a:p>
            <a:pPr lvl="0">
              <a:buNone/>
            </a:pPr>
            <a:r>
              <a:rPr lang="ru-RU" sz="1800" dirty="0" smtClean="0">
                <a:latin typeface="Times New Roman" pitchFamily="18" charset="0"/>
                <a:cs typeface="Times New Roman" pitchFamily="18" charset="0"/>
              </a:rPr>
              <a:t>      - постановка цели и задачи;</a:t>
            </a:r>
          </a:p>
          <a:p>
            <a:pPr lvl="0">
              <a:buNone/>
            </a:pPr>
            <a:r>
              <a:rPr lang="ru-RU" sz="1800" dirty="0" smtClean="0">
                <a:latin typeface="Times New Roman" pitchFamily="18" charset="0"/>
                <a:cs typeface="Times New Roman" pitchFamily="18" charset="0"/>
              </a:rPr>
              <a:t>      - изучение необходимой литературы;</a:t>
            </a:r>
          </a:p>
          <a:p>
            <a:pPr lvl="0">
              <a:buNone/>
            </a:pPr>
            <a:r>
              <a:rPr lang="ru-RU" sz="1800" dirty="0" smtClean="0">
                <a:latin typeface="Times New Roman" pitchFamily="18" charset="0"/>
                <a:cs typeface="Times New Roman" pitchFamily="18" charset="0"/>
              </a:rPr>
              <a:t>      - написание и утверждение проекта;</a:t>
            </a:r>
          </a:p>
          <a:p>
            <a:pPr lvl="0">
              <a:buNone/>
            </a:pPr>
            <a:r>
              <a:rPr lang="ru-RU" sz="1800" dirty="0" smtClean="0">
                <a:latin typeface="Times New Roman" pitchFamily="18" charset="0"/>
                <a:cs typeface="Times New Roman" pitchFamily="18" charset="0"/>
              </a:rPr>
              <a:t>      - подготовка необходимого материала и оборудования;</a:t>
            </a:r>
          </a:p>
          <a:p>
            <a:pPr lvl="0">
              <a:buNone/>
            </a:pPr>
            <a:r>
              <a:rPr lang="ru-RU" sz="1800" dirty="0" smtClean="0">
                <a:latin typeface="Times New Roman" pitchFamily="18" charset="0"/>
                <a:cs typeface="Times New Roman" pitchFamily="18" charset="0"/>
              </a:rPr>
              <a:t>      - составление тематического планирования мероприятий;</a:t>
            </a:r>
          </a:p>
          <a:p>
            <a:pPr lvl="0">
              <a:buNone/>
            </a:pPr>
            <a:r>
              <a:rPr lang="ru-RU" sz="1800" dirty="0" smtClean="0">
                <a:latin typeface="Times New Roman" pitchFamily="18" charset="0"/>
                <a:cs typeface="Times New Roman" pitchFamily="18" charset="0"/>
              </a:rPr>
              <a:t>      - создание комфортной предметно-развивающей среды; </a:t>
            </a:r>
          </a:p>
          <a:p>
            <a:pPr lvl="0">
              <a:buNone/>
            </a:pPr>
            <a:r>
              <a:rPr lang="ru-RU" sz="1800" dirty="0" smtClean="0">
                <a:latin typeface="Times New Roman" pitchFamily="18" charset="0"/>
                <a:cs typeface="Times New Roman" pitchFamily="18" charset="0"/>
              </a:rPr>
              <a:t>      - подбор наглядного материала, литературы, пособий, дидактических игр;</a:t>
            </a:r>
          </a:p>
          <a:p>
            <a:pPr lvl="0">
              <a:buNone/>
            </a:pPr>
            <a:r>
              <a:rPr lang="ru-RU" sz="1800" dirty="0" smtClean="0">
                <a:latin typeface="Times New Roman" pitchFamily="18" charset="0"/>
                <a:cs typeface="Times New Roman" pitchFamily="18" charset="0"/>
              </a:rPr>
              <a:t>      - ознакомление и привлечение музыкального руководителя и родителей к реализации проекта.</a:t>
            </a:r>
          </a:p>
          <a:p>
            <a:pPr eaLnBrk="1" hangingPunct="1"/>
            <a:endParaRPr lang="ru-RU" dirty="0" smtClean="0"/>
          </a:p>
          <a:p>
            <a:pPr eaLnBrk="1" hangingPunct="1"/>
            <a:endParaRPr lang="ru-RU" dirty="0" smtClean="0"/>
          </a:p>
        </p:txBody>
      </p:sp>
      <p:pic>
        <p:nvPicPr>
          <p:cNvPr id="5125" name="Picture 3" descr="D:\Presentations\newear\novyj-god-125.gif"/>
          <p:cNvPicPr>
            <a:picLocks noChangeAspect="1" noChangeArrowheads="1" noCrop="1"/>
          </p:cNvPicPr>
          <p:nvPr/>
        </p:nvPicPr>
        <p:blipFill>
          <a:blip r:embed="rId3"/>
          <a:srcRect/>
          <a:stretch>
            <a:fillRect/>
          </a:stretch>
        </p:blipFill>
        <p:spPr bwMode="auto">
          <a:xfrm>
            <a:off x="0" y="4948256"/>
            <a:ext cx="1928794" cy="1928794"/>
          </a:xfrm>
          <a:prstGeom prst="rect">
            <a:avLst/>
          </a:prstGeom>
          <a:noFill/>
          <a:ln w="9525">
            <a:noFill/>
            <a:miter lim="800000"/>
            <a:headEnd/>
            <a:tailEnd/>
          </a:ln>
        </p:spPr>
      </p:pic>
      <p:pic>
        <p:nvPicPr>
          <p:cNvPr id="6" name="Picture 3" descr="D:\Presentations\newear\novyj-god-125.gif"/>
          <p:cNvPicPr>
            <a:picLocks noChangeAspect="1" noChangeArrowheads="1" noCrop="1"/>
          </p:cNvPicPr>
          <p:nvPr/>
        </p:nvPicPr>
        <p:blipFill>
          <a:blip r:embed="rId3"/>
          <a:srcRect/>
          <a:stretch>
            <a:fillRect/>
          </a:stretch>
        </p:blipFill>
        <p:spPr bwMode="auto">
          <a:xfrm>
            <a:off x="0" y="4929206"/>
            <a:ext cx="1928794" cy="1928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_NewYear">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619</Words>
  <Application>Microsoft Office PowerPoint</Application>
  <PresentationFormat>Экран (4:3)</PresentationFormat>
  <Paragraphs>102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Blue_NewYear</vt:lpstr>
      <vt:lpstr>Проект  «ЕЛОЧКА – КРАСАВИЦА»</vt:lpstr>
      <vt:lpstr>Слайд 2</vt:lpstr>
      <vt:lpstr>Слайд 3</vt:lpstr>
      <vt:lpstr>Слайд 4</vt:lpstr>
      <vt:lpstr>Слайд 5</vt:lpstr>
      <vt:lpstr>Слайд 6</vt:lpstr>
      <vt:lpstr>Ожидаемые результаты:  </vt:lpstr>
      <vt:lpstr> Продукты проекта:   </vt:lpstr>
      <vt:lpstr>Этапы работы над проектом.</vt:lpstr>
      <vt:lpstr>        2 этап: деятельный.    - Ввод детей в проблемную ситуацию;    - проведение познавательно-исследовательской деятельности;    - проведение продуктивной деятельности;    - чтение и разучивание произведений художественной литературы;   - разучивание Новогодних песенок, хороводов, музыкальных игр;    - организация сюжетно – отобразительных  игр;   - проведение консультаций для родителей;    - изготовление поделок на конкурс «Новогодняя елка»    родителями совместно с детьми. </vt:lpstr>
      <vt:lpstr>Слайд 11</vt:lpstr>
      <vt:lpstr>Слайд 12</vt:lpstr>
      <vt:lpstr>Фотоотчет о конкурсе «Елочка – красавица»</vt:lpstr>
      <vt:lpstr>Коллективные работы: 1. «Елочка из ладошек» - объемная аппликация 2. «Зимняя красавица» - рисование ладошкой и пальчиками </vt:lpstr>
      <vt:lpstr>Слайд 15</vt:lpstr>
      <vt:lpstr>Слайд 16</vt:lpstr>
      <vt:lpstr>Слайд 17</vt:lpstr>
    </vt:vector>
  </TitlesOfParts>
  <Company>Melkosoft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FuckYouBill</dc:creator>
  <dc:description>http://freeppt.ru - Презентации по культуре и искусству. _x000d_
Авторские и профессиональные шаблоны PowerPoint. </dc:description>
  <cp:lastModifiedBy>FuckYouBill</cp:lastModifiedBy>
  <cp:revision>71</cp:revision>
  <dcterms:created xsi:type="dcterms:W3CDTF">2014-12-18T16:25:21Z</dcterms:created>
  <dcterms:modified xsi:type="dcterms:W3CDTF">2015-07-19T17:07:13Z</dcterms:modified>
</cp:coreProperties>
</file>