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59" r:id="rId8"/>
    <p:sldId id="277" r:id="rId9"/>
    <p:sldId id="265" r:id="rId10"/>
    <p:sldId id="280" r:id="rId11"/>
    <p:sldId id="260" r:id="rId12"/>
    <p:sldId id="263" r:id="rId13"/>
    <p:sldId id="272" r:id="rId14"/>
    <p:sldId id="273" r:id="rId15"/>
    <p:sldId id="278" r:id="rId16"/>
    <p:sldId id="274" r:id="rId17"/>
    <p:sldId id="275" r:id="rId18"/>
    <p:sldId id="276" r:id="rId19"/>
    <p:sldId id="262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00CC"/>
    <a:srgbClr val="663300"/>
    <a:srgbClr val="FF3300"/>
    <a:srgbClr val="006600"/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1"/>
              <a:ext cx="1860" cy="3631"/>
              <a:chOff x="3006" y="772"/>
              <a:chExt cx="1860" cy="3631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17"/>
              <a:ext cx="356" cy="608"/>
              <a:chOff x="1733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2"/>
              <a:ext cx="500" cy="500"/>
              <a:chOff x="1727" y="872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</p:grpSp>
      <p:sp>
        <p:nvSpPr>
          <p:cNvPr id="799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9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3832-08D4-4133-89F9-02C92B2A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0B7D-EF80-468C-96D6-B038850F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E043-09CF-4252-A6F3-0B2CFA36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6161-366B-49C1-9D70-55033447F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226B-D68C-4D04-960E-4D57C8964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5265-1CD4-4A3F-B7B9-5FA04071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5AEF-22BF-4E48-A785-AE154938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DCC9-06C7-452E-AAB7-DFAD868D5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E1B8-82BF-4E30-A07E-358A9755E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F985-31FB-4859-A8A2-E31D4205F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6B54-FE23-4168-A658-A1E1629C1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88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88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88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i="0"/>
                </a:p>
              </p:txBody>
            </p:sp>
            <p:sp>
              <p:nvSpPr>
                <p:cNvPr id="788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i="0"/>
                </a:p>
              </p:txBody>
            </p:sp>
            <p:sp>
              <p:nvSpPr>
                <p:cNvPr id="788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i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886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88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88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788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</p:grpSp>
      <p:sp>
        <p:nvSpPr>
          <p:cNvPr id="788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82738EB-9B83-4683-8A3F-8954346B1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8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3" grpId="0"/>
      <p:bldP spid="102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s.ru/art/literature/prose/children/chukovskiy/photo.html" TargetMode="External"/><Relationship Id="rId2" Type="http://schemas.openxmlformats.org/officeDocument/2006/relationships/hyperlink" Target="http://nnm.me/blogs/wxyzz/korney_ivanovich_chukovskiy_-_sbornik_kni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keness.ru/blog/topic/62288/korney_chukovskiy_v_multfilme_12_mesyacev.php" TargetMode="External"/><Relationship Id="rId5" Type="http://schemas.openxmlformats.org/officeDocument/2006/relationships/hyperlink" Target="http://dsropen.livejournal.com/104575.html" TargetMode="External"/><Relationship Id="rId4" Type="http://schemas.openxmlformats.org/officeDocument/2006/relationships/hyperlink" Target="http://korld.ucoz.ru/news/pravila_zhizni_kornej_chukovskij/2013-09-27-1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0" y="2286000"/>
            <a:ext cx="5143500" cy="192881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Корней</a:t>
            </a:r>
            <a:b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Иванович</a:t>
            </a:r>
            <a:b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Чуковский</a:t>
            </a:r>
          </a:p>
        </p:txBody>
      </p:sp>
      <p:pic>
        <p:nvPicPr>
          <p:cNvPr id="2056" name="Picture 8" descr="чу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3500438" cy="4632325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857375" y="1071563"/>
            <a:ext cx="65722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«Да здравствует самообразование во всех областях. В том числе и в освоении чужих языков».  </a:t>
            </a:r>
          </a:p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9900CC"/>
                </a:solidFill>
              </a:rPr>
              <a:t>К.И.Чуковский </a:t>
            </a:r>
            <a:r>
              <a:rPr lang="ru-RU" sz="3600" b="1">
                <a:solidFill>
                  <a:srgbClr val="9900CC"/>
                </a:solidFill>
              </a:rPr>
              <a:t>                                                                                       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971550" y="1076325"/>
            <a:ext cx="754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i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4375" y="1785938"/>
            <a:ext cx="81438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Марк Твен «Принц и нищий»,«Приключения Тома Сойера»;</a:t>
            </a:r>
          </a:p>
          <a:p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Редьярд Киплинг «Рикки-Тикки-Тави», «Кошка, гулявшая сама по себе»;</a:t>
            </a:r>
          </a:p>
          <a:p>
            <a:pPr eaLnBrk="0" hangingPunct="0"/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Роберт Льюис Стивенсон «Остров сокровищ»;</a:t>
            </a:r>
          </a:p>
          <a:p>
            <a:pPr eaLnBrk="0" hangingPunct="0"/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Рудольф Эрих Распе «Занимательный Мюнхаузен»;</a:t>
            </a:r>
          </a:p>
          <a:p>
            <a:pPr eaLnBrk="0" hangingPunct="0"/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Даниил Дефо «Жизнь и удивительные приключения морехода Робинзона Крузо»</a:t>
            </a:r>
            <a:endParaRPr lang="ru-RU" sz="2400" i="0">
              <a:solidFill>
                <a:srgbClr val="6633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00063" y="500063"/>
            <a:ext cx="8643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Книги, которые перевёл на русский язык К.И.Чуковский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395288" y="5089525"/>
            <a:ext cx="848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0"/>
              <a:t/>
            </a:r>
            <a:br>
              <a:rPr lang="ru-RU" sz="2000" b="1" i="0"/>
            </a:br>
            <a:endParaRPr lang="ru-RU" sz="2000" b="1" i="0"/>
          </a:p>
        </p:txBody>
      </p:sp>
      <p:pic>
        <p:nvPicPr>
          <p:cNvPr id="83976" name="Picture 8" descr="skazki_chukovskogo"/>
          <p:cNvPicPr>
            <a:picLocks noChangeAspect="1" noChangeArrowheads="1"/>
          </p:cNvPicPr>
          <p:nvPr/>
        </p:nvPicPr>
        <p:blipFill>
          <a:blip r:embed="rId2" cstate="print"/>
          <a:srcRect t="28375"/>
          <a:stretch>
            <a:fillRect/>
          </a:stretch>
        </p:blipFill>
        <p:spPr bwMode="auto">
          <a:xfrm>
            <a:off x="857224" y="1142984"/>
            <a:ext cx="7378796" cy="52864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25" y="214313"/>
            <a:ext cx="4970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Любимые герои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Айбо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357188"/>
            <a:ext cx="23288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барма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3074649" cy="234791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0358" name="Picture 6" descr="комар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785794"/>
            <a:ext cx="2214562" cy="310199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 descr="крокоди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2714625"/>
            <a:ext cx="2879725" cy="28797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муха-цоколтух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357694"/>
            <a:ext cx="2771775" cy="22733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мойдоды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357188"/>
            <a:ext cx="1838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бо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57188"/>
            <a:ext cx="5815012" cy="4357687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4786313"/>
            <a:ext cx="8215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В г. Санкт-Петербурге есть такая улица. </a:t>
            </a:r>
          </a:p>
          <a:p>
            <a:r>
              <a:rPr lang="ru-RU" sz="32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Как вы думаете, есть ли связь между названием этой улицы и известным героем сказки Корнея Ивановича?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айб2"/>
          <p:cNvPicPr>
            <a:picLocks noChangeAspect="1" noChangeArrowheads="1"/>
          </p:cNvPicPr>
          <p:nvPr/>
        </p:nvPicPr>
        <p:blipFill>
          <a:blip r:embed="rId2" cstate="print"/>
          <a:srcRect r="15048" b="5509"/>
          <a:stretch>
            <a:fillRect/>
          </a:stretch>
        </p:blipFill>
        <p:spPr bwMode="auto">
          <a:xfrm>
            <a:off x="6286062" y="1285859"/>
            <a:ext cx="2570632" cy="21444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7526" name="Picture 6" descr="кр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86190"/>
            <a:ext cx="3000396" cy="27693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7527" name="Picture 7" descr="мой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3749635" cy="28118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3" name="Рисунок 5" descr="92022715_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955939"/>
            <a:ext cx="1643090" cy="24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4" name="Рисунок 6" descr="2f476365089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28586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500188" y="214313"/>
            <a:ext cx="764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Памятники героям сказок К.И.Чуковского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28625" y="428625"/>
            <a:ext cx="546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solidFill>
                  <a:srgbClr val="6600CC"/>
                </a:solidFill>
              </a:rPr>
              <a:t>1. «У страха глаза велики»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 rot="-708947">
            <a:off x="3300413" y="1395413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solidFill>
                  <a:srgbClr val="FF3300"/>
                </a:solidFill>
              </a:rPr>
              <a:t>«Тараканище»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28625" y="2357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rgbClr val="6600CC"/>
                </a:solidFill>
              </a:rPr>
              <a:t>2. «Сам погибай, а товарища выручай»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 rot="-703656">
            <a:off x="2147888" y="3421063"/>
            <a:ext cx="348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solidFill>
                  <a:srgbClr val="FF3300"/>
                </a:solidFill>
              </a:rPr>
              <a:t>«Муха – Цокотуха»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57188" y="4286250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solidFill>
                  <a:srgbClr val="6600CC"/>
                </a:solidFill>
              </a:rPr>
              <a:t>3. «Чистота – залог здоровья»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 rot="-812042">
            <a:off x="2693988" y="5334000"/>
            <a:ext cx="35591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>
                <a:solidFill>
                  <a:srgbClr val="FF3300"/>
                </a:solidFill>
              </a:rPr>
              <a:t>«Мойдодыр»</a:t>
            </a:r>
          </a:p>
          <a:p>
            <a:pPr algn="ctr">
              <a:spcBef>
                <a:spcPct val="50000"/>
              </a:spcBef>
            </a:pPr>
            <a:r>
              <a:rPr lang="ru-RU" sz="2000" b="1" i="0">
                <a:solidFill>
                  <a:srgbClr val="FF3300"/>
                </a:solidFill>
              </a:rPr>
              <a:t>«Федорино горе»</a:t>
            </a:r>
          </a:p>
        </p:txBody>
      </p:sp>
      <p:pic>
        <p:nvPicPr>
          <p:cNvPr id="11" name="Рисунок 10" descr="12642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123">
            <a:off x="6661150" y="254000"/>
            <a:ext cx="16922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41120-339113-19-obl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496">
            <a:off x="1033463" y="4732338"/>
            <a:ext cx="15716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уха-цокотух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9995">
            <a:off x="7154863" y="2606675"/>
            <a:ext cx="157321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a1271dd2dd8e6b04ba8da0b5541bb9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2390">
            <a:off x="6318250" y="4491038"/>
            <a:ext cx="166846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7" grpId="0"/>
      <p:bldP spid="102408" grpId="0"/>
      <p:bldP spid="102409" grpId="0"/>
      <p:bldP spid="102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14375" y="57150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ушат</a:t>
            </a:r>
          </a:p>
        </p:txBody>
      </p:sp>
      <p:pic>
        <p:nvPicPr>
          <p:cNvPr id="103429" name="Picture 5" descr="уш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160289" cy="173037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643313" y="500063"/>
            <a:ext cx="1728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вакса</a:t>
            </a:r>
          </a:p>
        </p:txBody>
      </p:sp>
      <p:pic>
        <p:nvPicPr>
          <p:cNvPr id="103431" name="Picture 7" descr="Shoe-po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980" y="1214422"/>
            <a:ext cx="2495711" cy="186821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286500" y="5715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Гоголь-моголь</a:t>
            </a:r>
          </a:p>
        </p:txBody>
      </p:sp>
      <p:pic>
        <p:nvPicPr>
          <p:cNvPr id="103433" name="Picture 9" descr="гоголь мого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78952"/>
            <a:ext cx="2402692" cy="18034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28625" y="34290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хавронья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3995738" y="32131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0"/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3714750" y="33575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лохань</a:t>
            </a:r>
          </a:p>
        </p:txBody>
      </p:sp>
      <p:pic>
        <p:nvPicPr>
          <p:cNvPr id="103437" name="Picture 13" descr="лохань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00504"/>
            <a:ext cx="2574726" cy="25747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6429375" y="3357563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кушак</a:t>
            </a:r>
          </a:p>
        </p:txBody>
      </p:sp>
      <p:pic>
        <p:nvPicPr>
          <p:cNvPr id="103439" name="Picture 15" descr="хавронь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5" y="4286256"/>
            <a:ext cx="3557798" cy="23691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40" name="Picture 16" descr="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857628"/>
            <a:ext cx="2500330" cy="280771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1285875" y="0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Объясни значение слов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30" grpId="0"/>
      <p:bldP spid="103432" grpId="0"/>
      <p:bldP spid="103434" grpId="0"/>
      <p:bldP spid="103436" grpId="0"/>
      <p:bldP spid="103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0">
                <a:solidFill>
                  <a:srgbClr val="006600"/>
                </a:solidFill>
              </a:rPr>
              <a:t>КРОССВОРД</a:t>
            </a:r>
          </a:p>
        </p:txBody>
      </p:sp>
      <p:graphicFrame>
        <p:nvGraphicFramePr>
          <p:cNvPr id="19898" name="Group 442"/>
          <p:cNvGraphicFramePr>
            <a:graphicFrameLocks noGrp="1"/>
          </p:cNvGraphicFramePr>
          <p:nvPr/>
        </p:nvGraphicFramePr>
        <p:xfrm>
          <a:off x="1524000" y="1397000"/>
          <a:ext cx="6096000" cy="41452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1116013" y="14843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1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1116013" y="35734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5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66" name="Text Box 110"/>
          <p:cNvSpPr txBox="1">
            <a:spLocks noChangeArrowheads="1"/>
          </p:cNvSpPr>
          <p:nvPr/>
        </p:nvSpPr>
        <p:spPr bwMode="auto">
          <a:xfrm>
            <a:off x="2268538" y="40767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6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67" name="Text Box 111"/>
          <p:cNvSpPr txBox="1">
            <a:spLocks noChangeArrowheads="1"/>
          </p:cNvSpPr>
          <p:nvPr/>
        </p:nvSpPr>
        <p:spPr bwMode="auto">
          <a:xfrm>
            <a:off x="2843213" y="45815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7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68" name="Text Box 112"/>
          <p:cNvSpPr txBox="1">
            <a:spLocks noChangeArrowheads="1"/>
          </p:cNvSpPr>
          <p:nvPr/>
        </p:nvSpPr>
        <p:spPr bwMode="auto">
          <a:xfrm>
            <a:off x="2268538" y="50847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8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69" name="Text Box 113"/>
          <p:cNvSpPr txBox="1">
            <a:spLocks noChangeArrowheads="1"/>
          </p:cNvSpPr>
          <p:nvPr/>
        </p:nvSpPr>
        <p:spPr bwMode="auto">
          <a:xfrm>
            <a:off x="2268538" y="19891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2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70" name="Text Box 114"/>
          <p:cNvSpPr txBox="1">
            <a:spLocks noChangeArrowheads="1"/>
          </p:cNvSpPr>
          <p:nvPr/>
        </p:nvSpPr>
        <p:spPr bwMode="auto">
          <a:xfrm>
            <a:off x="1619250" y="24923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3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571" name="Text Box 115"/>
          <p:cNvSpPr txBox="1">
            <a:spLocks noChangeArrowheads="1"/>
          </p:cNvSpPr>
          <p:nvPr/>
        </p:nvSpPr>
        <p:spPr bwMode="auto">
          <a:xfrm>
            <a:off x="2268538" y="29972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9900CC"/>
                </a:solidFill>
              </a:rPr>
              <a:t>4</a:t>
            </a:r>
            <a:endParaRPr lang="ru-RU" b="1" i="0">
              <a:solidFill>
                <a:srgbClr val="9900CC"/>
              </a:solidFill>
            </a:endParaRPr>
          </a:p>
        </p:txBody>
      </p:sp>
      <p:sp>
        <p:nvSpPr>
          <p:cNvPr id="19914" name="Text Box 458"/>
          <p:cNvSpPr txBox="1">
            <a:spLocks noChangeArrowheads="1"/>
          </p:cNvSpPr>
          <p:nvPr/>
        </p:nvSpPr>
        <p:spPr bwMode="auto">
          <a:xfrm>
            <a:off x="1619250" y="1412875"/>
            <a:ext cx="489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К    А    Р    А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К</a:t>
            </a:r>
            <a:r>
              <a:rPr lang="ru-RU" sz="2800" i="0">
                <a:latin typeface="Arial" charset="0"/>
              </a:rPr>
              <a:t>     У    Л   А</a:t>
            </a:r>
          </a:p>
        </p:txBody>
      </p:sp>
      <p:sp>
        <p:nvSpPr>
          <p:cNvPr id="19915" name="Text Box 459"/>
          <p:cNvSpPr txBox="1">
            <a:spLocks noChangeArrowheads="1"/>
          </p:cNvSpPr>
          <p:nvPr/>
        </p:nvSpPr>
        <p:spPr bwMode="auto">
          <a:xfrm>
            <a:off x="2771775" y="1916113"/>
            <a:ext cx="432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latin typeface="Arial" charset="0"/>
              </a:rPr>
              <a:t> </a:t>
            </a:r>
            <a:r>
              <a:rPr lang="ru-RU" sz="2800" i="0">
                <a:latin typeface="Arial" charset="0"/>
              </a:rPr>
              <a:t>Т    А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Р</a:t>
            </a:r>
            <a:r>
              <a:rPr lang="ru-RU" sz="2800" i="0">
                <a:latin typeface="Arial" charset="0"/>
              </a:rPr>
              <a:t>    А    К   А   </a:t>
            </a:r>
            <a:r>
              <a:rPr lang="en-US" sz="2800" i="0">
                <a:latin typeface="Arial" charset="0"/>
              </a:rPr>
              <a:t> </a:t>
            </a:r>
            <a:r>
              <a:rPr lang="ru-RU" sz="2800" i="0">
                <a:latin typeface="Arial" charset="0"/>
              </a:rPr>
              <a:t>Н   </a:t>
            </a:r>
          </a:p>
        </p:txBody>
      </p:sp>
      <p:sp>
        <p:nvSpPr>
          <p:cNvPr id="19916" name="Text Box 460"/>
          <p:cNvSpPr txBox="1">
            <a:spLocks noChangeArrowheads="1"/>
          </p:cNvSpPr>
          <p:nvPr/>
        </p:nvSpPr>
        <p:spPr bwMode="auto">
          <a:xfrm>
            <a:off x="2195513" y="2420938"/>
            <a:ext cx="482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Ц    О    К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О</a:t>
            </a:r>
            <a:r>
              <a:rPr lang="ru-RU" sz="2800" i="0">
                <a:latin typeface="Arial" charset="0"/>
              </a:rPr>
              <a:t>   Т    У    Х   </a:t>
            </a:r>
            <a:r>
              <a:rPr lang="en-US" sz="2800" i="0">
                <a:latin typeface="Arial" charset="0"/>
              </a:rPr>
              <a:t> </a:t>
            </a:r>
            <a:r>
              <a:rPr lang="ru-RU" sz="2800" i="0">
                <a:latin typeface="Arial" charset="0"/>
              </a:rPr>
              <a:t>А</a:t>
            </a:r>
          </a:p>
        </p:txBody>
      </p:sp>
      <p:sp>
        <p:nvSpPr>
          <p:cNvPr id="19917" name="Text Box 461"/>
          <p:cNvSpPr txBox="1">
            <a:spLocks noChangeArrowheads="1"/>
          </p:cNvSpPr>
          <p:nvPr/>
        </p:nvSpPr>
        <p:spPr bwMode="auto">
          <a:xfrm>
            <a:off x="2771775" y="2924175"/>
            <a:ext cx="374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 К    О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К</a:t>
            </a:r>
            <a:r>
              <a:rPr lang="ru-RU" sz="2800" i="0">
                <a:latin typeface="Arial" charset="0"/>
              </a:rPr>
              <a:t>    О   Ш   А    </a:t>
            </a:r>
          </a:p>
        </p:txBody>
      </p:sp>
      <p:sp>
        <p:nvSpPr>
          <p:cNvPr id="19918" name="Text Box 462"/>
          <p:cNvSpPr txBox="1">
            <a:spLocks noChangeArrowheads="1"/>
          </p:cNvSpPr>
          <p:nvPr/>
        </p:nvSpPr>
        <p:spPr bwMode="auto">
          <a:xfrm>
            <a:off x="1547813" y="3500438"/>
            <a:ext cx="489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М    О    Й   Д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О</a:t>
            </a:r>
            <a:r>
              <a:rPr lang="ru-RU" sz="2800" i="0">
                <a:latin typeface="Arial" charset="0"/>
              </a:rPr>
              <a:t>    Д    Ы   Р</a:t>
            </a:r>
          </a:p>
        </p:txBody>
      </p:sp>
      <p:sp>
        <p:nvSpPr>
          <p:cNvPr id="19919" name="Text Box 463"/>
          <p:cNvSpPr txBox="1">
            <a:spLocks noChangeArrowheads="1"/>
          </p:cNvSpPr>
          <p:nvPr/>
        </p:nvSpPr>
        <p:spPr bwMode="auto">
          <a:xfrm>
            <a:off x="2627313" y="4005263"/>
            <a:ext cx="4535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latin typeface="Arial" charset="0"/>
              </a:rPr>
              <a:t>  </a:t>
            </a:r>
            <a:r>
              <a:rPr lang="ru-RU" sz="2800" i="0">
                <a:latin typeface="Arial" charset="0"/>
              </a:rPr>
              <a:t>М   Е 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Д</a:t>
            </a:r>
            <a:r>
              <a:rPr lang="ru-RU" sz="2800" i="0">
                <a:latin typeface="Arial" charset="0"/>
              </a:rPr>
              <a:t>    В    Е    Д   Ь</a:t>
            </a:r>
          </a:p>
        </p:txBody>
      </p:sp>
      <p:sp>
        <p:nvSpPr>
          <p:cNvPr id="19920" name="Text Box 464"/>
          <p:cNvSpPr txBox="1">
            <a:spLocks noChangeArrowheads="1"/>
          </p:cNvSpPr>
          <p:nvPr/>
        </p:nvSpPr>
        <p:spPr bwMode="auto">
          <a:xfrm>
            <a:off x="3419475" y="4508500"/>
            <a:ext cx="4319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Л 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И</a:t>
            </a:r>
            <a:r>
              <a:rPr lang="ru-RU" sz="2800" i="0">
                <a:latin typeface="Arial" charset="0"/>
              </a:rPr>
              <a:t>    М   П   О    П   О</a:t>
            </a:r>
          </a:p>
        </p:txBody>
      </p:sp>
      <p:sp>
        <p:nvSpPr>
          <p:cNvPr id="19921" name="Text Box 465"/>
          <p:cNvSpPr txBox="1">
            <a:spLocks noChangeArrowheads="1"/>
          </p:cNvSpPr>
          <p:nvPr/>
        </p:nvSpPr>
        <p:spPr bwMode="auto">
          <a:xfrm>
            <a:off x="2771775" y="5013325"/>
            <a:ext cx="432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Т    Е    </a:t>
            </a:r>
            <a:r>
              <a:rPr lang="ru-RU" sz="2800" b="1" i="0">
                <a:solidFill>
                  <a:srgbClr val="9900CC"/>
                </a:solidFill>
                <a:latin typeface="Arial" charset="0"/>
              </a:rPr>
              <a:t>Л </a:t>
            </a:r>
            <a:r>
              <a:rPr lang="ru-RU" sz="2800" i="0">
                <a:latin typeface="Arial" charset="0"/>
              </a:rPr>
              <a:t>   Е    Ф   О    Н</a:t>
            </a:r>
          </a:p>
        </p:txBody>
      </p:sp>
      <p:pic>
        <p:nvPicPr>
          <p:cNvPr id="19922" name="Picture 466" descr="krokodil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1484313"/>
            <a:ext cx="25669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4" grpId="0"/>
      <p:bldP spid="19565" grpId="0"/>
      <p:bldP spid="19566" grpId="0"/>
      <p:bldP spid="19567" grpId="0"/>
      <p:bldP spid="19568" grpId="0"/>
      <p:bldP spid="19569" grpId="0"/>
      <p:bldP spid="19570" grpId="0"/>
      <p:bldP spid="19571" grpId="0"/>
      <p:bldP spid="19914" grpId="0"/>
      <p:bldP spid="19915" grpId="0"/>
      <p:bldP spid="19916" grpId="0"/>
      <p:bldP spid="19917" grpId="0"/>
      <p:bldP spid="19918" grpId="0"/>
      <p:bldP spid="19919" grpId="0"/>
      <p:bldP spid="19920" grpId="0"/>
      <p:bldP spid="199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013325"/>
            <a:ext cx="8353425" cy="14859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9900CC"/>
                </a:solidFill>
              </a:rPr>
              <a:t>Талант у Чуковского неиссякаемый, умный, блистательный, весёлый, праздничный.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9900CC"/>
                </a:solidFill>
              </a:rPr>
              <a:t>С таким писателем не расставайтесь всю жизнь!</a:t>
            </a:r>
          </a:p>
          <a:p>
            <a:pPr algn="r" eaLnBrk="1" hangingPunct="1">
              <a:defRPr/>
            </a:pPr>
            <a:r>
              <a:rPr lang="ru-RU" sz="1400" dirty="0" smtClean="0">
                <a:solidFill>
                  <a:srgbClr val="9900CC"/>
                </a:solidFill>
              </a:rPr>
              <a:t>И. Андронников</a:t>
            </a:r>
          </a:p>
        </p:txBody>
      </p:sp>
      <p:pic>
        <p:nvPicPr>
          <p:cNvPr id="21507" name="Picture 8" descr="A00095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6119813" cy="4386262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портрет 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394075" cy="4967287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786063" y="0"/>
            <a:ext cx="7061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800" b="1" i="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 i="0">
                <a:solidFill>
                  <a:srgbClr val="FF3300"/>
                </a:solidFill>
              </a:rPr>
              <a:t>Корнею</a:t>
            </a:r>
          </a:p>
          <a:p>
            <a:pPr algn="ctr">
              <a:spcBef>
                <a:spcPct val="50000"/>
              </a:spcBef>
            </a:pPr>
            <a:r>
              <a:rPr lang="ru-RU" sz="4800" b="1" i="0">
                <a:solidFill>
                  <a:srgbClr val="FF3300"/>
                </a:solidFill>
              </a:rPr>
              <a:t>Ивановичу</a:t>
            </a:r>
          </a:p>
          <a:p>
            <a:pPr algn="ctr">
              <a:spcBef>
                <a:spcPct val="50000"/>
              </a:spcBef>
            </a:pPr>
            <a:r>
              <a:rPr lang="ru-RU" sz="4800" b="1" i="0">
                <a:solidFill>
                  <a:srgbClr val="FF3300"/>
                </a:solidFill>
              </a:rPr>
              <a:t>Чуковскому</a:t>
            </a:r>
          </a:p>
          <a:p>
            <a:pPr algn="ctr">
              <a:spcBef>
                <a:spcPct val="50000"/>
              </a:spcBef>
            </a:pPr>
            <a:r>
              <a:rPr lang="ru-RU" sz="4800" b="1" i="0">
                <a:solidFill>
                  <a:srgbClr val="FF3300"/>
                </a:solidFill>
              </a:rPr>
              <a:t>133 года</a:t>
            </a:r>
          </a:p>
          <a:p>
            <a:pPr algn="ctr">
              <a:spcBef>
                <a:spcPct val="50000"/>
              </a:spcBef>
            </a:pPr>
            <a:endParaRPr lang="ru-RU" sz="4800" b="1" i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785938" y="857250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600CC"/>
                </a:solidFill>
              </a:rPr>
              <a:t>Использованы материалы: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403350" y="2420938"/>
            <a:ext cx="69135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0">
                <a:solidFill>
                  <a:srgbClr val="6600CC"/>
                </a:solidFill>
                <a:hlinkClick r:id="rId2"/>
              </a:rPr>
              <a:t>http://nnm.me/blogs/wxyzz/korney_ivanovich_chukovskiy_-_sbornik_knig/</a:t>
            </a:r>
            <a:endParaRPr lang="ru-RU" i="0">
              <a:solidFill>
                <a:srgbClr val="6600CC"/>
              </a:solidFill>
              <a:hlinkClick r:id="rId3"/>
            </a:endParaRPr>
          </a:p>
          <a:p>
            <a:r>
              <a:rPr lang="ru-RU" i="0">
                <a:solidFill>
                  <a:srgbClr val="6600CC"/>
                </a:solidFill>
                <a:hlinkClick r:id="rId3"/>
              </a:rPr>
              <a:t>http://www.peoples.ru/art/literature/prose/children/chukovskiy/photo.html</a:t>
            </a:r>
            <a:endParaRPr lang="ru-RU" i="0">
              <a:solidFill>
                <a:srgbClr val="6600CC"/>
              </a:solidFill>
              <a:hlinkClick r:id="rId4"/>
            </a:endParaRPr>
          </a:p>
          <a:p>
            <a:r>
              <a:rPr lang="ru-RU" i="0">
                <a:solidFill>
                  <a:srgbClr val="6600CC"/>
                </a:solidFill>
                <a:hlinkClick r:id="rId4"/>
              </a:rPr>
              <a:t>http://korld.ucoz.ru/news/pravila_zhizni_kornej_chukovskij/2013-09-27-125</a:t>
            </a:r>
            <a:endParaRPr lang="ru-RU" i="0">
              <a:solidFill>
                <a:srgbClr val="6600CC"/>
              </a:solidFill>
              <a:hlinkClick r:id="rId5"/>
            </a:endParaRPr>
          </a:p>
          <a:p>
            <a:r>
              <a:rPr lang="ru-RU" i="0">
                <a:solidFill>
                  <a:srgbClr val="6600CC"/>
                </a:solidFill>
                <a:hlinkClick r:id="rId5"/>
              </a:rPr>
              <a:t>http://dsropen.livejournal.com/104575.html</a:t>
            </a:r>
            <a:endParaRPr lang="ru-RU" i="0">
              <a:solidFill>
                <a:srgbClr val="6600CC"/>
              </a:solidFill>
              <a:hlinkClick r:id="rId6"/>
            </a:endParaRPr>
          </a:p>
          <a:p>
            <a:r>
              <a:rPr lang="ru-RU" i="0">
                <a:solidFill>
                  <a:srgbClr val="6600CC"/>
                </a:solidFill>
                <a:hlinkClick r:id="rId6"/>
              </a:rPr>
              <a:t>http://likeness.ru/blog/topic/62288/korney_chukovskiy_v_multfilme_12_mesyacev.php</a:t>
            </a:r>
            <a:endParaRPr lang="ru-RU" i="0">
              <a:solidFill>
                <a:srgbClr val="6600CC"/>
              </a:solidFill>
            </a:endParaRPr>
          </a:p>
          <a:p>
            <a:r>
              <a:rPr lang="ru-RU" b="1">
                <a:solidFill>
                  <a:srgbClr val="6600CC"/>
                </a:solidFill>
              </a:rPr>
              <a:t>http://southguide.ru/blogs/node/204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hukovsk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071563"/>
            <a:ext cx="3535363" cy="5237162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468313" y="323691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0"/>
              <a:t>     </a:t>
            </a:r>
          </a:p>
        </p:txBody>
      </p:sp>
      <p:pic>
        <p:nvPicPr>
          <p:cNvPr id="5124" name="Picture 5" descr="с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00125"/>
            <a:ext cx="1655762" cy="215900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5125" name="Picture 6" descr="7208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221163"/>
            <a:ext cx="1498600" cy="213360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5126" name="Picture 7" descr="с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1000125"/>
            <a:ext cx="1709737" cy="2373313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5127" name="Picture 8" descr="с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3690938"/>
            <a:ext cx="2184400" cy="2916237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714500" y="214313"/>
            <a:ext cx="6357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Любимые книги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0"/>
            <a:ext cx="6208713" cy="400050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57188" y="4429125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CC"/>
                </a:solidFill>
              </a:rPr>
              <a:t>«Да здравствуют дети, 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CC"/>
                </a:solidFill>
              </a:rPr>
              <a:t>Все дети на свете…»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жом 3"/>
          <p:cNvPicPr>
            <a:picLocks noChangeAspect="1" noChangeArrowheads="1"/>
          </p:cNvPicPr>
          <p:nvPr/>
        </p:nvPicPr>
        <p:blipFill>
          <a:blip r:embed="rId2" cstate="print"/>
          <a:srcRect b="10145"/>
          <a:stretch>
            <a:fillRect/>
          </a:stretch>
        </p:blipFill>
        <p:spPr bwMode="auto">
          <a:xfrm>
            <a:off x="1357290" y="285728"/>
            <a:ext cx="7072362" cy="47665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71625" y="5214938"/>
            <a:ext cx="66436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Дом, в котором жил К.И.Чуковский.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г.Санкт- Петербург. Манежный пер. 6.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500063"/>
            <a:ext cx="74390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Дом – музей </a:t>
            </a:r>
            <a:b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Корнея Ивановича Чуковского</a:t>
            </a:r>
            <a:b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в Переделкино</a:t>
            </a:r>
          </a:p>
        </p:txBody>
      </p:sp>
      <p:pic>
        <p:nvPicPr>
          <p:cNvPr id="4102" name="Picture 6" descr="85425905_S4010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071688"/>
            <a:ext cx="5872162" cy="4403725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huk_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6250"/>
            <a:ext cx="5976938" cy="4468813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23850" y="4987925"/>
            <a:ext cx="8502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0"/>
              <a:t>    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 этом доме все сохранилось, как при Чуковском. В его кабинете по-прежнему серьезные книги соседствуют с детскими игрушками и подарками от юных читателей из самых разных стран.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моги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84538"/>
            <a:ext cx="4537075" cy="3408362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06501" name="Picture 5" descr="чук ж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49275"/>
            <a:ext cx="3101975" cy="2327275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06503" name="Picture 7" descr="мем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365625"/>
            <a:ext cx="2384425" cy="1789113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06504" name="Picture 8" descr="ме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04813"/>
            <a:ext cx="2106612" cy="267335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ч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57188"/>
            <a:ext cx="3286125" cy="456565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928688" y="64293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Учёный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643063" y="1643063"/>
            <a:ext cx="2735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Критик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214438" y="2643188"/>
            <a:ext cx="421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Литературовед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071688" y="3857625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Писатель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642938" y="5000625"/>
            <a:ext cx="379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Переводчик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5" grpId="0"/>
      <p:bldP spid="88076" grpId="0"/>
      <p:bldP spid="88077" grpId="0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322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Tahoma</vt:lpstr>
      <vt:lpstr>Times New Roman</vt:lpstr>
      <vt:lpstr>Verdana</vt:lpstr>
      <vt:lpstr>Wingdings</vt:lpstr>
      <vt:lpstr>Шары</vt:lpstr>
      <vt:lpstr>Корней  Иванович Чуковский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Дом – музей  Корнея Ивановича Чуковского  в Переделкино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Дом-музей  Корнея Ивановича Чуковского</dc:title>
  <dc:creator>INTEL</dc:creator>
  <cp:lastModifiedBy>RePack by Diakov</cp:lastModifiedBy>
  <cp:revision>37</cp:revision>
  <dcterms:created xsi:type="dcterms:W3CDTF">2006-01-28T19:00:39Z</dcterms:created>
  <dcterms:modified xsi:type="dcterms:W3CDTF">2015-09-06T07:18:52Z</dcterms:modified>
</cp:coreProperties>
</file>