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8" r:id="rId4"/>
    <p:sldId id="259" r:id="rId5"/>
    <p:sldId id="260" r:id="rId6"/>
    <p:sldId id="262" r:id="rId7"/>
    <p:sldId id="261" r:id="rId8"/>
    <p:sldId id="270" r:id="rId9"/>
    <p:sldId id="268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B3EE36-B097-4EF1-8096-41ADD94E6EA6}" type="datetimeFigureOut">
              <a:rPr lang="ru-RU" smtClean="0"/>
              <a:pPr>
                <a:defRPr/>
              </a:pPr>
              <a:t>20.05.2012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ADF2F-DADA-4C68-9003-B4C4582B33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D9E6A2-8914-4E6D-98AE-2489EC20B447}" type="datetimeFigureOut">
              <a:rPr lang="ru-RU" smtClean="0"/>
              <a:pPr>
                <a:defRPr/>
              </a:pPr>
              <a:t>20.05.2012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FB9BF-8337-41F8-9299-FE08990490F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F4872D-4811-44CC-9996-28F33545A72F}" type="datetimeFigureOut">
              <a:rPr lang="ru-RU" smtClean="0"/>
              <a:pPr>
                <a:defRPr/>
              </a:pPr>
              <a:t>20.05.2012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BB51AA-FA3D-4344-A374-AB1F300A75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BC1236-8CC7-4AE1-9083-B194F1D96FFB}" type="datetimeFigureOut">
              <a:rPr lang="ru-RU" smtClean="0"/>
              <a:pPr>
                <a:defRPr/>
              </a:pPr>
              <a:t>20.05.2012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AE6767-9283-4FCF-A5D4-ECCC7721E44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64524E-6238-46DF-BEC7-CE28F4FE65B1}" type="datetimeFigureOut">
              <a:rPr lang="ru-RU" smtClean="0"/>
              <a:pPr>
                <a:defRPr/>
              </a:pPr>
              <a:t>20.05.2012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2DCEA9-5FB6-4302-AA7D-D2296752C6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79AD99-B7D8-470A-9994-5E8FA06F01C3}" type="datetimeFigureOut">
              <a:rPr lang="ru-RU" smtClean="0"/>
              <a:pPr>
                <a:defRPr/>
              </a:pPr>
              <a:t>20.05.2012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711D01-A1C0-45FA-91A5-049C724FC9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9D2E0D-546B-4CC4-816C-89B89D0E9493}" type="datetimeFigureOut">
              <a:rPr lang="ru-RU" smtClean="0"/>
              <a:pPr>
                <a:defRPr/>
              </a:pPr>
              <a:t>20.05.2012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E10B4D-E441-4500-ABE4-CD6087B8E1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9B9B29-BE4A-4937-9263-5AE2C9362A23}" type="datetimeFigureOut">
              <a:rPr lang="ru-RU" smtClean="0"/>
              <a:pPr>
                <a:defRPr/>
              </a:pPr>
              <a:t>20.05.2012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287D15-8CBA-4601-A2C6-2A780CF057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240020-8D13-4497-8E8D-FAF3E2ABEB5A}" type="datetimeFigureOut">
              <a:rPr lang="ru-RU" smtClean="0"/>
              <a:pPr>
                <a:defRPr/>
              </a:pPr>
              <a:t>20.05.2012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27CBF8-0749-4C85-8332-AA03BDC0CFC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608826-DAA9-4F0E-911D-59413BB40DD2}" type="datetimeFigureOut">
              <a:rPr lang="ru-RU" smtClean="0"/>
              <a:pPr>
                <a:defRPr/>
              </a:pPr>
              <a:t>20.05.2012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60E91-C3E3-45A3-A19A-7F4E14D3020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985D9B-4367-4080-9F21-8D3CC68B3F11}" type="datetimeFigureOut">
              <a:rPr lang="ru-RU" smtClean="0"/>
              <a:pPr>
                <a:defRPr/>
              </a:pPr>
              <a:t>20.05.2012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2C5F56-70A5-4D30-BBD3-FF19769693F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A7D1BA6-6C14-400E-9001-81B8C27A751A}" type="datetimeFigureOut">
              <a:rPr lang="ru-RU" smtClean="0"/>
              <a:pPr>
                <a:defRPr/>
              </a:pPr>
              <a:t>20.05.2012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FB18CC0-C5D8-45BC-9769-D4104E3BFC2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13315" name="Picture 2" descr="http://www.school-v.edusite.ru/images/p40_dsc03719iz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88" y="-20638"/>
            <a:ext cx="9144001" cy="687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-40657" y="-28169"/>
            <a:ext cx="9144000" cy="6886169"/>
          </a:xfrm>
          <a:prstGeom prst="rect">
            <a:avLst/>
          </a:prstGeom>
        </p:spPr>
        <p:txBody>
          <a:bodyPr anchor="ctr">
            <a:normAutofit fontScale="975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400" cap="all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Муниципальное общеобразовательное учреждение </a:t>
            </a:r>
            <a:r>
              <a:rPr lang="ru-RU" sz="2400" cap="all" dirty="0" err="1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Ватутинская</a:t>
            </a:r>
            <a:r>
              <a:rPr lang="ru-RU" sz="2400" cap="all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средняя общеобразовательная школа с углублённым изучением отдельным предметов имени </a:t>
            </a:r>
            <a:r>
              <a:rPr lang="ru-RU" sz="2400" cap="all" dirty="0" err="1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Д.В.Рябинкина</a:t>
            </a:r>
            <a:endParaRPr lang="ru-RU" sz="2400" cap="all" dirty="0" smtClean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fontAlgn="auto">
              <a:spcAft>
                <a:spcPts val="0"/>
              </a:spcAft>
              <a:defRPr/>
            </a:pPr>
            <a:endParaRPr lang="ru-RU" sz="2400" cap="all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fontAlgn="auto">
              <a:spcAft>
                <a:spcPts val="0"/>
              </a:spcAft>
              <a:defRPr/>
            </a:pPr>
            <a:endParaRPr lang="ru-RU" sz="2400" cap="all" dirty="0" smtClean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fontAlgn="auto">
              <a:spcAft>
                <a:spcPts val="0"/>
              </a:spcAft>
              <a:defRPr/>
            </a:pPr>
            <a:endParaRPr lang="ru-RU" sz="2400" cap="all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fontAlgn="auto">
              <a:spcAft>
                <a:spcPts val="0"/>
              </a:spcAft>
              <a:defRPr/>
            </a:pPr>
            <a:endParaRPr lang="ru-RU" sz="2400" cap="all" dirty="0" smtClean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fontAlgn="auto">
              <a:spcAft>
                <a:spcPts val="0"/>
              </a:spcAft>
              <a:defRPr/>
            </a:pPr>
            <a:endParaRPr lang="ru-RU" sz="2400" cap="all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fontAlgn="auto">
              <a:spcAft>
                <a:spcPts val="0"/>
              </a:spcAft>
              <a:defRPr/>
            </a:pPr>
            <a:endParaRPr lang="ru-RU" sz="2400" cap="all" dirty="0" smtClean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fontAlgn="auto">
              <a:spcAft>
                <a:spcPts val="0"/>
              </a:spcAft>
              <a:defRPr/>
            </a:pPr>
            <a:endParaRPr lang="ru-RU" sz="2400" cap="all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fontAlgn="auto">
              <a:spcAft>
                <a:spcPts val="0"/>
              </a:spcAft>
              <a:defRPr/>
            </a:pPr>
            <a:endParaRPr lang="ru-RU" sz="2400" cap="all" dirty="0" smtClean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fontAlgn="auto">
              <a:spcAft>
                <a:spcPts val="0"/>
              </a:spcAft>
              <a:defRPr/>
            </a:pPr>
            <a:endParaRPr lang="ru-RU" sz="2400" cap="all" dirty="0" smtClean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fontAlgn="auto">
              <a:spcAft>
                <a:spcPts val="0"/>
              </a:spcAft>
              <a:defRPr/>
            </a:pPr>
            <a:endParaRPr lang="ru-RU" sz="2400" cap="all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fontAlgn="auto">
              <a:spcAft>
                <a:spcPts val="0"/>
              </a:spcAft>
              <a:defRPr/>
            </a:pPr>
            <a:endParaRPr lang="ru-RU" sz="2400" cap="all" dirty="0" smtClean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fontAlgn="auto">
              <a:spcAft>
                <a:spcPts val="0"/>
              </a:spcAft>
              <a:defRPr/>
            </a:pPr>
            <a:endParaRPr lang="ru-RU" sz="2400" cap="all" dirty="0" smtClean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2400" cap="all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Учитель математики и физики Иванова Лилия Николаевна</a:t>
            </a:r>
            <a:r>
              <a:rPr lang="ru-RU" cap="all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cap="all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cap="all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50" y="0"/>
            <a:ext cx="9124950" cy="6858000"/>
          </a:xfrm>
        </p:spPr>
        <p:txBody>
          <a:bodyPr>
            <a:normAutofit/>
          </a:bodyPr>
          <a:lstStyle/>
          <a:p>
            <a:endParaRPr lang="ru-RU" smtClean="0"/>
          </a:p>
          <a:p>
            <a:pPr>
              <a:buFont typeface="Arial" charset="0"/>
              <a:buNone/>
            </a:pPr>
            <a:r>
              <a:rPr lang="ru-RU" smtClean="0"/>
              <a:t>Результаты.</a:t>
            </a:r>
          </a:p>
          <a:p>
            <a:r>
              <a:rPr lang="ru-RU" smtClean="0"/>
              <a:t>В ходе исследования была подтверждена выдвинутая гипотеза: если применение предметно-ориентированных задач с физическим сюжетом осуществлять целенаправленно и планомерно  одновременно на уроках физики и математики, то качество подготовки выпускников к итоговой аттестации будет выше.</a:t>
            </a:r>
          </a:p>
          <a:p>
            <a:pPr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sz="4400" smtClean="0"/>
              <a:t>Спасибо за внимание!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Тема аттестационной работы:</a:t>
            </a:r>
            <a:br>
              <a:rPr lang="ru-RU" dirty="0" smtClean="0"/>
            </a:br>
            <a:r>
              <a:rPr lang="ru-RU" dirty="0" smtClean="0"/>
              <a:t>«Предметно-ориентированные задачи в ЕГЭ»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989138"/>
            <a:ext cx="8229600" cy="4525962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dirty="0" smtClean="0"/>
              <a:t>Актуальность исследования</a:t>
            </a:r>
            <a:r>
              <a:rPr lang="ru-RU" dirty="0" smtClean="0"/>
              <a:t>: </a:t>
            </a:r>
            <a:br>
              <a:rPr lang="ru-RU" dirty="0" smtClean="0"/>
            </a:br>
            <a:r>
              <a:rPr lang="ru-RU" dirty="0" smtClean="0"/>
              <a:t>1. критика в адрес «академической» подготовки выпускников,  которые,  как показывают результаты международных исследований, не справляются с    заданиями, проверяющими освоения математических ЗУН;</a:t>
            </a:r>
            <a:br>
              <a:rPr lang="ru-RU" dirty="0" smtClean="0"/>
            </a:br>
            <a:r>
              <a:rPr lang="ru-RU" dirty="0" smtClean="0"/>
              <a:t>2. осознание школьниками того, что те знания и умения, которые они приобретают на уроках, вряд ли пригодятся в их будущей жизнедеятельности;       3.несоответствие между обучающими возможностями параллельного освоения содержания обучения на уроках математики и физики и традиционной методикой изолированного преподавания этого содержания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0"/>
            <a:ext cx="8893175" cy="68580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/>
              <a:t>ОБЪЕКТ:</a:t>
            </a:r>
            <a:r>
              <a:rPr lang="ru-RU" dirty="0"/>
              <a:t>  </a:t>
            </a:r>
            <a:endParaRPr lang="ru-RU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	</a:t>
            </a:r>
            <a:r>
              <a:rPr lang="ru-RU" sz="3000" dirty="0" smtClean="0"/>
              <a:t>Процесс </a:t>
            </a:r>
            <a:r>
              <a:rPr lang="ru-RU" sz="3000" dirty="0"/>
              <a:t>обучения в средней (полной) школе</a:t>
            </a:r>
            <a:r>
              <a:rPr lang="ru-RU" dirty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/>
              <a:t>ПРЕДМЕТ</a:t>
            </a:r>
            <a:r>
              <a:rPr lang="ru-RU" dirty="0" smtClean="0"/>
              <a:t>: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	</a:t>
            </a:r>
            <a:r>
              <a:rPr lang="ru-RU" dirty="0" smtClean="0"/>
              <a:t>Методика </a:t>
            </a:r>
            <a:r>
              <a:rPr lang="ru-RU" dirty="0"/>
              <a:t>применения </a:t>
            </a:r>
            <a:r>
              <a:rPr lang="ru-RU" dirty="0" smtClean="0"/>
              <a:t>предметно-ориентированных задач </a:t>
            </a:r>
            <a:r>
              <a:rPr lang="ru-RU" dirty="0"/>
              <a:t>в процессе обучения в средней (полной) школе.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/>
              <a:t>ЦЕЛЬ </a:t>
            </a:r>
            <a:r>
              <a:rPr lang="ru-RU" sz="2800" b="1" dirty="0" smtClean="0"/>
              <a:t>ИССЛЕДОВАНИЯ</a:t>
            </a:r>
            <a:r>
              <a:rPr lang="ru-RU" sz="2800" dirty="0" smtClean="0"/>
              <a:t>: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/>
              <a:t>	Разработать </a:t>
            </a:r>
            <a:r>
              <a:rPr lang="ru-RU" sz="2800" dirty="0"/>
              <a:t>методику применения </a:t>
            </a:r>
            <a:r>
              <a:rPr lang="ru-RU" sz="2800" dirty="0" smtClean="0"/>
              <a:t>предметно-   ориентированных </a:t>
            </a:r>
            <a:r>
              <a:rPr lang="ru-RU" sz="2800" dirty="0"/>
              <a:t>задач с физическим сюжетом в процессе обучения в средней (полной) школе в условиях требований ЕГЭ.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/>
              <a:t> ГИПОТЕЗА</a:t>
            </a:r>
            <a:r>
              <a:rPr lang="ru-RU" sz="2800" dirty="0"/>
              <a:t>: </a:t>
            </a:r>
            <a:endParaRPr lang="ru-RU" sz="28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/>
              <a:t>	Если </a:t>
            </a:r>
            <a:r>
              <a:rPr lang="ru-RU" sz="2800" dirty="0"/>
              <a:t>применение практико-ориентированных задач с физическим сюжетом осуществлять целенаправленно и планомерно  одновременно на уроках физики и математики, то качество подготовки выпускников к итоговой аттестации будет выше.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b="1" smtClean="0"/>
              <a:t>ЗАДАЧИ:</a:t>
            </a:r>
            <a:endParaRPr lang="ru-RU" smtClean="0"/>
          </a:p>
          <a:p>
            <a:r>
              <a:rPr lang="ru-RU" smtClean="0"/>
              <a:t>	</a:t>
            </a:r>
            <a:r>
              <a:rPr lang="ru-RU" sz="2800" smtClean="0"/>
              <a:t>Изучить состояние проблемы применения практико-ориентированных задач с физическим сюжетом в средней (полной) школе.</a:t>
            </a:r>
          </a:p>
          <a:p>
            <a:r>
              <a:rPr lang="ru-RU" sz="2800" smtClean="0"/>
              <a:t>	Обобщить и систематизировать опыт применения практико-ориентированных задач.</a:t>
            </a:r>
          </a:p>
          <a:p>
            <a:r>
              <a:rPr lang="ru-RU" sz="2800" smtClean="0"/>
              <a:t>	Разработать методические рекомендации по применению практико-ориентированных задач одновременно на уроках физики и математики.</a:t>
            </a:r>
          </a:p>
          <a:p>
            <a:pPr>
              <a:buFont typeface="Arial" charset="0"/>
              <a:buNone/>
            </a:pPr>
            <a:r>
              <a:rPr lang="ru-RU" sz="2800" smtClean="0"/>
              <a:t>	</a:t>
            </a:r>
            <a:endParaRPr lang="ru-RU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70988" cy="6858000"/>
          </a:xfrm>
        </p:spPr>
        <p:txBody>
          <a:bodyPr>
            <a:normAutofit/>
          </a:bodyPr>
          <a:lstStyle/>
          <a:p>
            <a:r>
              <a:rPr lang="ru-RU" sz="2800" smtClean="0"/>
              <a:t>ГЛАВА 1</a:t>
            </a:r>
            <a:r>
              <a:rPr lang="ru-RU" sz="2800" smtClean="0">
                <a:solidFill>
                  <a:srgbClr val="7030A0"/>
                </a:solidFill>
              </a:rPr>
              <a:t>. </a:t>
            </a:r>
            <a:r>
              <a:rPr lang="ru-RU" sz="2800" b="1" smtClean="0">
                <a:solidFill>
                  <a:srgbClr val="0D0D0D"/>
                </a:solidFill>
              </a:rPr>
              <a:t>Психолого-педагогические основы применения предметно-ориентированных задач в процессе обучения в средней (полной) школе.</a:t>
            </a:r>
          </a:p>
          <a:p>
            <a:r>
              <a:rPr lang="ru-RU" sz="2800" b="1" smtClean="0">
                <a:solidFill>
                  <a:srgbClr val="0D0D0D"/>
                </a:solidFill>
              </a:rPr>
              <a:t>Ключевой предмет рассмотрения   -   предметно-ориентированные задачи.</a:t>
            </a:r>
          </a:p>
          <a:p>
            <a:pPr>
              <a:buFont typeface="Arial" charset="0"/>
              <a:buNone/>
            </a:pPr>
            <a:r>
              <a:rPr lang="ru-RU" sz="2400" smtClean="0"/>
              <a:t>К группе №1 относятся</a:t>
            </a:r>
            <a:r>
              <a:rPr lang="ru-RU" sz="2400" smtClean="0">
                <a:latin typeface="Arial" charset="0"/>
              </a:rPr>
              <a:t> предметно-ориентированные задачи</a:t>
            </a:r>
            <a:r>
              <a:rPr lang="ru-RU" sz="2400" smtClean="0"/>
              <a:t>:</a:t>
            </a:r>
          </a:p>
          <a:p>
            <a:pPr>
              <a:buFont typeface="Arial" charset="0"/>
              <a:buNone/>
            </a:pPr>
            <a:r>
              <a:rPr lang="ru-RU" sz="2400" smtClean="0">
                <a:latin typeface="Arial" charset="0"/>
              </a:rPr>
              <a:t>	</a:t>
            </a:r>
            <a:r>
              <a:rPr lang="ru-RU" sz="2400" smtClean="0"/>
              <a:t>а) Предметные задачи. Эти задачи строятся на основе рассмотрения ситуаций, направленных на освоение учениками знаний соответствующего раздела математики.</a:t>
            </a:r>
          </a:p>
          <a:p>
            <a:pPr>
              <a:buFont typeface="Arial" charset="0"/>
              <a:buNone/>
            </a:pPr>
            <a:r>
              <a:rPr lang="ru-RU" sz="2400" smtClean="0">
                <a:latin typeface="Arial" charset="0"/>
              </a:rPr>
              <a:t>	</a:t>
            </a:r>
            <a:r>
              <a:rPr lang="ru-RU" sz="2400" smtClean="0"/>
              <a:t>б) межпредметные задачи.</a:t>
            </a:r>
          </a:p>
          <a:p>
            <a:pPr>
              <a:buFont typeface="Arial" charset="0"/>
              <a:buNone/>
            </a:pPr>
            <a:r>
              <a:rPr lang="ru-RU" sz="2400" smtClean="0"/>
              <a:t>К группе №2 относятся практико-ориентированные задачи. </a:t>
            </a:r>
            <a:endParaRPr lang="ru-RU" sz="2400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ru-RU" sz="2400" smtClean="0">
                <a:latin typeface="Arial" charset="0"/>
              </a:rPr>
              <a:t>	</a:t>
            </a:r>
            <a:r>
              <a:rPr lang="ru-RU" sz="2400" smtClean="0"/>
              <a:t>Такого рода задачи представляют собой «жизненно-имитационную» ситуацию, в которой ученики видят пользу научных знаний для окружающей их действительности. 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41275" y="188913"/>
            <a:ext cx="9159875" cy="6858000"/>
          </a:xfrm>
        </p:spPr>
        <p:txBody>
          <a:bodyPr>
            <a:normAutofit/>
          </a:bodyPr>
          <a:lstStyle/>
          <a:p>
            <a:r>
              <a:rPr lang="ru-RU" sz="2400" b="1" smtClean="0">
                <a:solidFill>
                  <a:srgbClr val="0D0D0D"/>
                </a:solidFill>
              </a:rPr>
              <a:t>Ключевой предмет рассмотрения- технология обучения решению предметно-ориентированных задач с физическим сюжетом на уроках математики и физики</a:t>
            </a:r>
            <a:r>
              <a:rPr lang="ru-RU" sz="2400" smtClean="0">
                <a:solidFill>
                  <a:srgbClr val="0D0D0D"/>
                </a:solidFill>
              </a:rPr>
              <a:t>.</a:t>
            </a:r>
          </a:p>
          <a:p>
            <a:r>
              <a:rPr lang="ru-RU" sz="2400" smtClean="0">
                <a:solidFill>
                  <a:srgbClr val="0D0D0D"/>
                </a:solidFill>
              </a:rPr>
              <a:t>Предметно-ориентировпанные задачи  решаются с помощью абстрактных математических  моделей, в которых реальные величины заменяются математическими понятиями, а связи</a:t>
            </a:r>
            <a:r>
              <a:rPr lang="ru-RU" sz="2400" smtClean="0">
                <a:solidFill>
                  <a:srgbClr val="0D0D0D"/>
                </a:solidFill>
                <a:latin typeface="Arial" charset="0"/>
              </a:rPr>
              <a:t> между ними - </a:t>
            </a:r>
            <a:r>
              <a:rPr lang="ru-RU" sz="2400" smtClean="0">
                <a:solidFill>
                  <a:srgbClr val="0D0D0D"/>
                </a:solidFill>
              </a:rPr>
              <a:t> функциями, уравнениями</a:t>
            </a:r>
            <a:r>
              <a:rPr lang="ru-RU" sz="2400" smtClean="0">
                <a:solidFill>
                  <a:srgbClr val="0D0D0D"/>
                </a:solidFill>
                <a:latin typeface="Arial" charset="0"/>
              </a:rPr>
              <a:t> и т.п.;</a:t>
            </a:r>
            <a:r>
              <a:rPr lang="ru-RU" sz="2400" smtClean="0">
                <a:solidFill>
                  <a:srgbClr val="0D0D0D"/>
                </a:solidFill>
              </a:rPr>
              <a:t> изучаются свойства и особенности математической модели, что происходит поэтапно. </a:t>
            </a:r>
          </a:p>
          <a:p>
            <a:r>
              <a:rPr lang="ru-RU" sz="2400" smtClean="0"/>
              <a:t>Моделирование –</a:t>
            </a:r>
            <a:r>
              <a:rPr lang="ru-RU" sz="2400" smtClean="0">
                <a:latin typeface="Arial" charset="0"/>
              </a:rPr>
              <a:t> </a:t>
            </a:r>
          </a:p>
          <a:p>
            <a:pPr>
              <a:buFont typeface="Arial" charset="0"/>
              <a:buNone/>
            </a:pPr>
            <a:r>
              <a:rPr lang="ru-RU" sz="2400" smtClean="0">
                <a:latin typeface="Arial" charset="0"/>
              </a:rPr>
              <a:t>	</a:t>
            </a:r>
            <a:r>
              <a:rPr lang="ru-RU" sz="2400" smtClean="0"/>
              <a:t>исследование объектов познания на их моделях;</a:t>
            </a:r>
            <a:endParaRPr lang="ru-RU" sz="2400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ru-RU" sz="2400" smtClean="0">
                <a:latin typeface="Arial" charset="0"/>
              </a:rPr>
              <a:t>	</a:t>
            </a:r>
            <a:r>
              <a:rPr lang="ru-RU" sz="2400" smtClean="0"/>
              <a:t>построение и изучение моделей реально существующих предметов и явлений (живых и неживых систем, инженерных конструкций, разнообразных процессов) и конструируемых объектов для определения, уточнения их характеристик, рационализации способов их построения и т. п</a:t>
            </a:r>
            <a:r>
              <a:rPr lang="ru-RU" sz="2800" smtClean="0"/>
              <a:t>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7463" y="0"/>
            <a:ext cx="9161463" cy="68580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600" b="1" smtClean="0"/>
              <a:t>Связи математики и физики проявляются в трех видах ситуаций:</a:t>
            </a:r>
            <a:endParaRPr lang="ru-RU" sz="2600" smtClean="0"/>
          </a:p>
          <a:p>
            <a:r>
              <a:rPr lang="ru-RU" sz="2600" smtClean="0"/>
              <a:t>физика ставит задачи, решение которых приводит к появлению новых математических идей и методов, а они, в свою очередь, становятся базой для развития математической теории;</a:t>
            </a:r>
          </a:p>
          <a:p>
            <a:r>
              <a:rPr lang="ru-RU" sz="2600" smtClean="0"/>
              <a:t>математическая теория с ее идеями и аппаратом применяется для изучения и анализа физических явлений, что приводит к созданию новой физической теории;</a:t>
            </a:r>
          </a:p>
          <a:p>
            <a:r>
              <a:rPr lang="ru-RU" sz="2600" smtClean="0"/>
              <a:t>математический аппарат, на который опирается физическая теория, развивается по мере его использования в физике; происходит параллельный прогресс и физики, и математики.</a:t>
            </a:r>
          </a:p>
          <a:p>
            <a:endParaRPr lang="ru-RU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0"/>
            <a:ext cx="9289032" cy="6858000"/>
          </a:xfrm>
        </p:spPr>
        <p:txBody>
          <a:bodyPr>
            <a:normAutofit/>
          </a:bodyPr>
          <a:lstStyle/>
          <a:p>
            <a:pPr marL="0" indent="0" algn="ctr">
              <a:buFont typeface="Arial" charset="0"/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Глава 2.Методика применения предметно-ориентированных задач с физическим сюжетом на уроках математики и физики</a:t>
            </a:r>
          </a:p>
          <a:p>
            <a:pPr marL="0" indent="0" algn="ctr">
              <a:buFont typeface="Arial" charset="0"/>
              <a:buNone/>
            </a:pPr>
            <a:r>
              <a:rPr lang="ru-RU" sz="2800" b="1" dirty="0" smtClean="0"/>
              <a:t>Формирование </a:t>
            </a:r>
            <a:r>
              <a:rPr lang="ru-RU" sz="2800" b="1" dirty="0" smtClean="0"/>
              <a:t>умений решать предметно-ориентированные задачи можно разделить на </a:t>
            </a:r>
            <a:r>
              <a:rPr lang="ru-RU" sz="2800" b="1" dirty="0" smtClean="0"/>
              <a:t>следующие  составляющие: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ru-RU" sz="2400" dirty="0" smtClean="0"/>
              <a:t>Понимание физического сюжета задачи.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ru-RU" sz="2400" dirty="0" smtClean="0">
                <a:latin typeface="Arial" charset="0"/>
              </a:rPr>
              <a:t> </a:t>
            </a:r>
            <a:r>
              <a:rPr lang="ru-RU" sz="2400" dirty="0" smtClean="0"/>
              <a:t>Перевод задачи с языка физики на язык математики. </a:t>
            </a:r>
          </a:p>
          <a:p>
            <a:pPr marL="0" indent="0">
              <a:buFont typeface="Arial" charset="0"/>
              <a:buNone/>
            </a:pPr>
            <a:r>
              <a:rPr lang="ru-RU" sz="2400" dirty="0" smtClean="0"/>
              <a:t>3</a:t>
            </a:r>
            <a:r>
              <a:rPr lang="ru-RU" sz="2400" dirty="0" smtClean="0"/>
              <a:t>. Работа с математической моделью </a:t>
            </a:r>
            <a:r>
              <a:rPr lang="ru-RU" sz="2400" dirty="0" smtClean="0"/>
              <a:t>.</a:t>
            </a:r>
            <a:endParaRPr lang="ru-RU" sz="2400" dirty="0" smtClean="0"/>
          </a:p>
          <a:p>
            <a:pPr marL="0" indent="0">
              <a:buFont typeface="Arial" charset="0"/>
              <a:buNone/>
            </a:pPr>
            <a:r>
              <a:rPr lang="ru-RU" sz="2400" dirty="0" smtClean="0"/>
              <a:t>4</a:t>
            </a:r>
            <a:r>
              <a:rPr lang="ru-RU" sz="2400" dirty="0" smtClean="0"/>
              <a:t>.</a:t>
            </a:r>
            <a:r>
              <a:rPr lang="ru-RU" sz="2400" dirty="0" smtClean="0">
                <a:latin typeface="Arial" charset="0"/>
              </a:rPr>
              <a:t> </a:t>
            </a:r>
            <a:r>
              <a:rPr lang="ru-RU" sz="2400" dirty="0" smtClean="0"/>
              <a:t>Интерпретация результата, полученного при работе с математической моделью в условиях первичного физического сюжета. </a:t>
            </a:r>
          </a:p>
          <a:p>
            <a:pPr marL="0" indent="0"/>
            <a:endParaRPr lang="ru-RU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367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endParaRPr lang="ru-RU" sz="2800" dirty="0" smtClean="0"/>
          </a:p>
          <a:p>
            <a:endParaRPr lang="ru-RU" sz="2800" dirty="0" smtClean="0"/>
          </a:p>
          <a:p>
            <a:pPr>
              <a:buFont typeface="Arial" charset="0"/>
              <a:buNone/>
            </a:pPr>
            <a:r>
              <a:rPr lang="ru-RU" sz="2800" b="1" dirty="0" smtClean="0"/>
              <a:t>По </a:t>
            </a:r>
            <a:r>
              <a:rPr lang="ru-RU" sz="2800" b="1" dirty="0" smtClean="0"/>
              <a:t>результатам собственного опыта выделена технология, дающая наиболее значимые результаты по обучению решения предметно-ориентированных задач.</a:t>
            </a:r>
            <a:endParaRPr lang="ru-RU" sz="2800" b="1" dirty="0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ru-RU" sz="2800" b="1" dirty="0" smtClean="0">
                <a:latin typeface="Arial" charset="0"/>
              </a:rPr>
              <a:t>Технология </a:t>
            </a:r>
            <a:r>
              <a:rPr lang="ru-RU" sz="2800" b="1" dirty="0" smtClean="0"/>
              <a:t> относится к технологии коллективного обучения.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340</Words>
  <Application>Microsoft Office PowerPoint</Application>
  <PresentationFormat>Экран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Тема аттестационной работы: «Предметно-ориентированные задачи в ЕГЭ»</vt:lpstr>
      <vt:lpstr>Слайд 3</vt:lpstr>
      <vt:lpstr>Слайд 4</vt:lpstr>
      <vt:lpstr>Слайд 5</vt:lpstr>
      <vt:lpstr>Слайд 6</vt:lpstr>
      <vt:lpstr>Слайд 7</vt:lpstr>
      <vt:lpstr>Слайд 8</vt:lpstr>
      <vt:lpstr>  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2012-05-20T17:28:57Z</dcterms:created>
  <dcterms:modified xsi:type="dcterms:W3CDTF">2012-05-20T17:42:47Z</dcterms:modified>
</cp:coreProperties>
</file>