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9" r:id="rId4"/>
    <p:sldId id="260" r:id="rId5"/>
    <p:sldId id="270" r:id="rId6"/>
    <p:sldId id="258" r:id="rId7"/>
    <p:sldId id="256" r:id="rId8"/>
    <p:sldId id="265" r:id="rId9"/>
    <p:sldId id="273" r:id="rId10"/>
    <p:sldId id="264" r:id="rId11"/>
    <p:sldId id="266" r:id="rId12"/>
    <p:sldId id="268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9ADF-6BE8-400F-BA32-9557F60D4429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4B21-4B95-4688-88E9-3B42588A8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9ADF-6BE8-400F-BA32-9557F60D4429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4B21-4B95-4688-88E9-3B42588A8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9ADF-6BE8-400F-BA32-9557F60D4429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4B21-4B95-4688-88E9-3B42588A8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9ADF-6BE8-400F-BA32-9557F60D4429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4B21-4B95-4688-88E9-3B42588A8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9ADF-6BE8-400F-BA32-9557F60D4429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4B21-4B95-4688-88E9-3B42588A8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9ADF-6BE8-400F-BA32-9557F60D4429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4B21-4B95-4688-88E9-3B42588A8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9ADF-6BE8-400F-BA32-9557F60D4429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4B21-4B95-4688-88E9-3B42588A8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9ADF-6BE8-400F-BA32-9557F60D4429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4B21-4B95-4688-88E9-3B42588A8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9ADF-6BE8-400F-BA32-9557F60D4429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4B21-4B95-4688-88E9-3B42588A8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9ADF-6BE8-400F-BA32-9557F60D4429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4B21-4B95-4688-88E9-3B42588A8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9ADF-6BE8-400F-BA32-9557F60D4429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4B21-4B95-4688-88E9-3B42588A8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F9ADF-6BE8-400F-BA32-9557F60D4429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74B21-4B95-4688-88E9-3B42588A8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3-1.ru/portal/forum/uploads/1251243684/gallery_116_341.gif" TargetMode="External"/><Relationship Id="rId2" Type="http://schemas.openxmlformats.org/officeDocument/2006/relationships/hyperlink" Target="data:image/jpeg;base64,/9j/4AAQSkZJRgABAQAAAQABAAD/2wCEAAkGBxAPDw8PDw8PDw8PDw8PDw8PDw8NDQ8PFBQWFhQUFRQYHCggGBolGxQUITEhJSkrLi4uFx8zODMsNygtLisBCgoKDg0OFxAPFCwcHBwsLCwsLCwsKywsLCwsMi0sLCwsLCwsLSwsLCwsLCwsLCwsLCssLDcsLCwsLCwsLCwsLP/AABEIAMIBAwMBEQACEQEDEQH/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017.radikal.ru/i442/1208/66/9a9336ad2c04.gi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83646"/>
            <a:ext cx="8072494" cy="135732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Г</a:t>
            </a:r>
            <a:r>
              <a:rPr lang="ru-RU" sz="6600" b="1" dirty="0" smtClean="0">
                <a:ln w="11430"/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о</a:t>
            </a:r>
            <a:r>
              <a:rPr lang="ru-RU" sz="6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т</a:t>
            </a:r>
            <a:r>
              <a:rPr lang="ru-RU" sz="6600" b="1" dirty="0" smtClean="0">
                <a:ln w="11430"/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о</a:t>
            </a:r>
            <a:r>
              <a:rPr lang="ru-RU" sz="6600" b="1" dirty="0" smtClean="0">
                <a:ln w="11430"/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</a:t>
            </a:r>
            <a:r>
              <a:rPr lang="ru-RU" sz="6600" b="1" dirty="0" smtClean="0">
                <a:ln w="11430"/>
                <a:solidFill>
                  <a:srgbClr val="92D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и</a:t>
            </a:r>
            <a:r>
              <a:rPr lang="ru-RU" sz="6600" b="1" dirty="0" smtClean="0">
                <a:ln w="11430"/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м</a:t>
            </a:r>
            <a:r>
              <a:rPr lang="ru-RU" sz="6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</a:t>
            </a:r>
            <a:r>
              <a:rPr lang="ru-RU" sz="6600" b="1" dirty="0" smtClean="0">
                <a:ln w="11430"/>
                <a:solidFill>
                  <a:srgbClr val="00B0F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я</a:t>
            </a:r>
            <a:r>
              <a:rPr lang="ru-RU" sz="6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6600" b="1" dirty="0" smtClean="0">
                <a:ln w="11430"/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</a:t>
            </a:r>
            <a:r>
              <a:rPr lang="ru-RU" sz="6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6600" b="1" dirty="0" smtClean="0">
                <a:ln w="1143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5</a:t>
            </a:r>
            <a:r>
              <a:rPr lang="ru-RU" sz="6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6600" b="1" dirty="0" smtClean="0">
                <a:ln w="11430"/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</a:t>
            </a:r>
            <a:r>
              <a:rPr lang="ru-RU" sz="6600" b="1" dirty="0" smtClean="0">
                <a:ln w="11430"/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л</a:t>
            </a:r>
            <a:r>
              <a:rPr lang="ru-RU" sz="6600" b="1" dirty="0" smtClean="0">
                <a:ln w="11430"/>
                <a:solidFill>
                  <a:srgbClr val="92D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а</a:t>
            </a:r>
            <a:r>
              <a:rPr lang="ru-RU" sz="6600" b="1" dirty="0" smtClean="0">
                <a:ln w="11430"/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</a:t>
            </a:r>
            <a:r>
              <a:rPr lang="ru-RU" sz="6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</a:t>
            </a:r>
            <a:r>
              <a:rPr lang="ru-RU" sz="6600" b="1" dirty="0" smtClean="0">
                <a:ln w="11430"/>
                <a:solidFill>
                  <a:srgbClr val="00B0F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у</a:t>
            </a: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6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5771" y="4627582"/>
            <a:ext cx="613245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 </a:t>
            </a: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Скорова</a:t>
            </a: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Надежда Константиновна,</a:t>
            </a:r>
            <a:endParaRPr lang="ru-RU" sz="240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</a:t>
            </a: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       </a:t>
            </a: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учитель английского языка</a:t>
            </a:r>
          </a:p>
          <a:p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  ГБОУ  </a:t>
            </a: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г. </a:t>
            </a: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Москвы «Школа № 878»</a:t>
            </a:r>
            <a:endParaRPr lang="ru-RU" sz="240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ru-RU" sz="32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             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1340768"/>
            <a:ext cx="3643338" cy="47863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Языковое 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портфолио</a:t>
            </a:r>
            <a:endParaRPr lang="ru-RU" sz="3600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endParaRPr lang="ru-RU" sz="3600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ru-RU" sz="2800" i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проектные работы,</a:t>
            </a:r>
            <a:endParaRPr lang="ru-RU" sz="2800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ru-RU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письменные</a:t>
            </a:r>
            <a:endParaRPr lang="en-US" sz="2800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ru-RU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творческие упражнения </a:t>
            </a:r>
            <a:endParaRPr lang="ru-RU" sz="3600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endParaRPr lang="ru-RU" sz="36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5" name="Рисунок 4" descr="анимашка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47850">
            <a:off x="8125425" y="5408438"/>
            <a:ext cx="438150" cy="857250"/>
          </a:xfrm>
          <a:prstGeom prst="rect">
            <a:avLst/>
          </a:prstGeom>
        </p:spPr>
      </p:pic>
      <p:pic>
        <p:nvPicPr>
          <p:cNvPr id="5122" name="Picture 2" descr="Spotlight 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331640" y="1484784"/>
            <a:ext cx="2880320" cy="39028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293096"/>
            <a:ext cx="8286808" cy="164307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en-US" sz="4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r>
              <a:rPr lang="en-US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n-US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en-US" sz="4000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sz="40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1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http://s017.radikal.ru/i442/1208/66/9a9336ad2c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196752"/>
            <a:ext cx="1485900" cy="26384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364394" y="642918"/>
            <a:ext cx="2415212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CC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ЫЛКИ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2492896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hlinkClick r:id="rId2"/>
              </a:rPr>
              <a:t>школьная доска</a:t>
            </a:r>
            <a:r>
              <a:rPr lang="ru-RU" sz="2400" b="1" dirty="0" smtClean="0">
                <a:solidFill>
                  <a:schemeClr val="bg1"/>
                </a:solidFill>
                <a:hlinkClick r:id="rId2"/>
              </a:rPr>
              <a:t> 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3501008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hlinkClick r:id="rId3"/>
              </a:rPr>
              <a:t>карандаш</a:t>
            </a:r>
            <a:r>
              <a:rPr lang="ru-RU" sz="2400" b="1" dirty="0" smtClean="0">
                <a:solidFill>
                  <a:schemeClr val="bg1"/>
                </a:solidFill>
              </a:rPr>
              <a:t> 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4581128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hlinkClick r:id="rId4"/>
              </a:rPr>
              <a:t>ка</a:t>
            </a:r>
            <a:r>
              <a:rPr lang="ru-RU" sz="2400" b="1" dirty="0" smtClean="0">
                <a:solidFill>
                  <a:schemeClr val="bg1"/>
                </a:solidFill>
                <a:hlinkClick r:id="rId4"/>
              </a:rPr>
              <a:t>ртинка</a:t>
            </a:r>
            <a:r>
              <a:rPr lang="ru-RU" sz="2400" b="1" dirty="0" smtClean="0">
                <a:solidFill>
                  <a:schemeClr val="bg1"/>
                </a:solidFill>
              </a:rPr>
              <a:t> 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598402"/>
            <a:ext cx="8072494" cy="52149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Уважаемые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родители!</a:t>
            </a:r>
          </a:p>
          <a:p>
            <a:r>
              <a:rPr lang="ru-RU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Предлагаю вашему вниманию  презентацию о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учебно-методическом комплекте</a:t>
            </a:r>
          </a:p>
          <a:p>
            <a:r>
              <a:rPr lang="en-US" sz="2800" i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Spotlight </a:t>
            </a:r>
            <a:r>
              <a:rPr lang="ru-RU" sz="2800" i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5</a:t>
            </a:r>
            <a:endParaRPr lang="en-US" sz="2800" i="1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ru-RU" i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Английский язык 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5 класс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авторы </a:t>
            </a:r>
            <a:r>
              <a:rPr lang="ru-RU" sz="2800" dirty="0" smtClean="0">
                <a:solidFill>
                  <a:schemeClr val="bg1"/>
                </a:solidFill>
              </a:rPr>
              <a:t>Ваулина Ю.Е., О. Е. </a:t>
            </a:r>
            <a:r>
              <a:rPr lang="ru-RU" sz="2800" dirty="0" err="1" smtClean="0">
                <a:solidFill>
                  <a:schemeClr val="bg1"/>
                </a:solidFill>
              </a:rPr>
              <a:t>Подоляко</a:t>
            </a:r>
            <a:r>
              <a:rPr lang="ru-RU" sz="2800" dirty="0" smtClean="0">
                <a:solidFill>
                  <a:schemeClr val="bg1"/>
                </a:solidFill>
              </a:rPr>
              <a:t>, Д. Дули</a:t>
            </a:r>
            <a:r>
              <a:rPr lang="ru-RU" sz="2800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В. Эванс</a:t>
            </a:r>
            <a:endParaRPr lang="ru-RU" sz="28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endParaRPr lang="ru-RU" sz="3600" dirty="0" smtClean="0">
              <a:solidFill>
                <a:schemeClr val="bg1"/>
              </a:solidFill>
            </a:endParaRPr>
          </a:p>
          <a:p>
            <a:endParaRPr lang="ru-RU" sz="3600" dirty="0" smtClean="0">
              <a:solidFill>
                <a:schemeClr val="bg1"/>
              </a:solidFill>
            </a:endParaRPr>
          </a:p>
          <a:p>
            <a:endParaRPr lang="ru-RU" sz="3600" dirty="0" smtClean="0">
              <a:solidFill>
                <a:schemeClr val="bg1"/>
              </a:solidFill>
            </a:endParaRPr>
          </a:p>
          <a:p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1097766"/>
            <a:ext cx="3500462" cy="564360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Учебник </a:t>
            </a:r>
            <a:endParaRPr lang="ru-RU" sz="3600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Student’s book</a:t>
            </a:r>
            <a:endParaRPr lang="ru-RU" sz="3600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грамматика,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страноведческие тексты для ознакомления с культурой </a:t>
            </a:r>
            <a:r>
              <a:rPr lang="ru-RU" sz="2800" dirty="0" smtClean="0">
                <a:solidFill>
                  <a:schemeClr val="bg1"/>
                </a:solidFill>
              </a:rPr>
              <a:t>и </a:t>
            </a:r>
            <a:r>
              <a:rPr lang="ru-RU" sz="2800" dirty="0" smtClean="0">
                <a:solidFill>
                  <a:schemeClr val="bg1"/>
                </a:solidFill>
              </a:rPr>
              <a:t>традициями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Британии</a:t>
            </a:r>
            <a:endParaRPr lang="ru-RU" sz="2800" i="1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5" name="Рисунок 4" descr="анимашка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62524">
            <a:off x="7854563" y="5193589"/>
            <a:ext cx="438150" cy="857250"/>
          </a:xfrm>
          <a:prstGeom prst="rect">
            <a:avLst/>
          </a:prstGeom>
        </p:spPr>
      </p:pic>
      <p:pic>
        <p:nvPicPr>
          <p:cNvPr id="9218" name="Picture 2" descr="http://i.livelib.ru/boocover/1000547759/o/5371/Virdzhiniya_Evans_Dzhenni_Duli_Olga_Podolyako_Yuliya_Vaulina__Spotlight_5_Stude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39" y="1268760"/>
            <a:ext cx="3017829" cy="432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1238362"/>
            <a:ext cx="4000528" cy="521497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Рабочая тетрадь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Workbook</a:t>
            </a:r>
            <a:endParaRPr lang="ru-RU" sz="3600" dirty="0" smtClean="0">
              <a:solidFill>
                <a:schemeClr val="bg1"/>
              </a:solidFill>
            </a:endParaRP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письменны</a:t>
            </a:r>
            <a:r>
              <a:rPr lang="ru-RU" sz="2800" dirty="0" smtClean="0">
                <a:solidFill>
                  <a:schemeClr val="bg1"/>
                </a:solidFill>
              </a:rPr>
              <a:t>е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 упражнения для закрепление материала учебника</a:t>
            </a:r>
            <a:endParaRPr lang="ru-RU" sz="2800" i="1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5" name="Рисунок 4" descr="анимашка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48643">
            <a:off x="8039156" y="5338814"/>
            <a:ext cx="438150" cy="857250"/>
          </a:xfrm>
          <a:prstGeom prst="rect">
            <a:avLst/>
          </a:prstGeom>
        </p:spPr>
      </p:pic>
      <p:pic>
        <p:nvPicPr>
          <p:cNvPr id="8194" name="Picture 2" descr="http://uzdes.ru/files/1327094597_c38bf36399e3b130bf9560469edaeef4nlt7_enl.jpg"/>
          <p:cNvPicPr>
            <a:picLocks noChangeAspect="1" noChangeArrowheads="1"/>
          </p:cNvPicPr>
          <p:nvPr/>
        </p:nvPicPr>
        <p:blipFill>
          <a:blip r:embed="rId3" cstate="print"/>
          <a:srcRect l="4174"/>
          <a:stretch>
            <a:fillRect/>
          </a:stretch>
        </p:blipFill>
        <p:spPr bwMode="auto">
          <a:xfrm>
            <a:off x="1115616" y="1268760"/>
            <a:ext cx="3306136" cy="432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1238362"/>
            <a:ext cx="4000528" cy="521497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Сборник тестов</a:t>
            </a:r>
            <a:endParaRPr lang="ru-RU" sz="3600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endParaRPr lang="ru-RU" sz="2800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ru-RU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тестовые</a:t>
            </a:r>
          </a:p>
          <a:p>
            <a:r>
              <a:rPr lang="ru-RU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задания</a:t>
            </a:r>
          </a:p>
          <a:p>
            <a:r>
              <a:rPr lang="ru-RU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 модулям учебника,</a:t>
            </a:r>
          </a:p>
          <a:p>
            <a:r>
              <a:rPr lang="ru-RU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которые выполняются в классе</a:t>
            </a:r>
            <a:endParaRPr lang="ru-RU" sz="2800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5" name="Рисунок 4" descr="анимашка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48643">
            <a:off x="8039156" y="5338814"/>
            <a:ext cx="438150" cy="857250"/>
          </a:xfrm>
          <a:prstGeom prst="rect">
            <a:avLst/>
          </a:prstGeom>
        </p:spPr>
      </p:pic>
      <p:pic>
        <p:nvPicPr>
          <p:cNvPr id="6" name="Picture 2" descr="http://spisaly.ru/_ld/0/76292396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265744" y="1293474"/>
            <a:ext cx="3162240" cy="432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124744"/>
            <a:ext cx="3929090" cy="485778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Сборник</a:t>
            </a:r>
            <a:endParaRPr lang="ru-RU" sz="3600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ru-RU" sz="3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упражнений</a:t>
            </a:r>
          </a:p>
          <a:p>
            <a:endParaRPr lang="ru-RU" sz="3800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 </a:t>
            </a:r>
            <a:r>
              <a:rPr lang="ru-RU" sz="2800" dirty="0" smtClean="0">
                <a:solidFill>
                  <a:schemeClr val="bg1"/>
                </a:solidFill>
              </a:rPr>
              <a:t>дополнительные письменные задания </a:t>
            </a:r>
            <a:r>
              <a:rPr lang="ru-RU" sz="2800" dirty="0" smtClean="0">
                <a:solidFill>
                  <a:schemeClr val="bg1"/>
                </a:solidFill>
              </a:rPr>
              <a:t>на отработку нового материала грамматики и </a:t>
            </a:r>
            <a:r>
              <a:rPr lang="ru-RU" sz="2800" dirty="0" smtClean="0">
                <a:solidFill>
                  <a:schemeClr val="bg1"/>
                </a:solidFill>
              </a:rPr>
              <a:t>лексики</a:t>
            </a:r>
            <a:endParaRPr lang="ru-RU" sz="2800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endParaRPr lang="ru-RU" sz="2800" i="1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6" name="Рисунок 5" descr="анимашка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38892">
            <a:off x="8143900" y="5286388"/>
            <a:ext cx="438150" cy="857250"/>
          </a:xfrm>
          <a:prstGeom prst="rect">
            <a:avLst/>
          </a:prstGeom>
        </p:spPr>
      </p:pic>
      <p:pic>
        <p:nvPicPr>
          <p:cNvPr id="8" name="Picture 2" descr="http://cs425927.vk.me/v425927633/125f/RTHr4OtbW-A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043608" y="1316054"/>
            <a:ext cx="3418807" cy="432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1302390"/>
            <a:ext cx="3986218" cy="421484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Аудиодиск  для работы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дома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упражнения </a:t>
            </a:r>
            <a:r>
              <a:rPr lang="ru-RU" sz="2800" dirty="0" smtClean="0">
                <a:solidFill>
                  <a:schemeClr val="bg1"/>
                </a:solidFill>
              </a:rPr>
              <a:t>на </a:t>
            </a:r>
            <a:r>
              <a:rPr lang="ru-RU" sz="2800" dirty="0" err="1" smtClean="0">
                <a:solidFill>
                  <a:schemeClr val="bg1"/>
                </a:solidFill>
              </a:rPr>
              <a:t>аудирование</a:t>
            </a:r>
            <a:r>
              <a:rPr lang="ru-RU" sz="2800" dirty="0" smtClean="0">
                <a:solidFill>
                  <a:schemeClr val="bg1"/>
                </a:solidFill>
              </a:rPr>
              <a:t>, которые </a:t>
            </a:r>
            <a:r>
              <a:rPr lang="ru-RU" sz="2800" dirty="0" smtClean="0">
                <a:solidFill>
                  <a:schemeClr val="bg1"/>
                </a:solidFill>
              </a:rPr>
              <a:t>выполняются на уроке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и дома </a:t>
            </a:r>
            <a:endParaRPr lang="ru-RU" sz="2800" i="1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endParaRPr lang="ru-RU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8" name="Рисунок 7" descr="анимашка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28058">
            <a:off x="7798178" y="5338345"/>
            <a:ext cx="438150" cy="857250"/>
          </a:xfrm>
          <a:prstGeom prst="rect">
            <a:avLst/>
          </a:prstGeom>
        </p:spPr>
      </p:pic>
      <p:pic>
        <p:nvPicPr>
          <p:cNvPr id="7170" name="Picture 2" descr="https://encrypted-tbn1.gstatic.com/images?q=tbn:ANd9GcQdTsovqqWDc-6ud_lpY_p8VtjydK_8b9LBeAr-ywWpUx_bwat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060848"/>
            <a:ext cx="2647181" cy="26471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1094916"/>
            <a:ext cx="3429024" cy="52864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Электронное приложение к учебнику </a:t>
            </a:r>
            <a:endParaRPr lang="ru-RU" sz="3600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ru-RU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грамматика,</a:t>
            </a:r>
          </a:p>
          <a:p>
            <a:r>
              <a:rPr lang="ru-RU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материал для знакомства со страной изучаемого языка</a:t>
            </a:r>
            <a:endParaRPr lang="ru-RU" sz="2800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endParaRPr lang="ru-RU" sz="2800" i="1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5" name="Рисунок 4" descr="анимашка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91103">
            <a:off x="8001024" y="5214950"/>
            <a:ext cx="438150" cy="857250"/>
          </a:xfrm>
          <a:prstGeom prst="rect">
            <a:avLst/>
          </a:prstGeom>
        </p:spPr>
      </p:pic>
      <p:pic>
        <p:nvPicPr>
          <p:cNvPr id="6" name="Picture 2" descr="http://static.my-shop.ru/product/2/117/1165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44824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163504"/>
            <a:ext cx="3929090" cy="485778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Книга для чтения</a:t>
            </a: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Reader</a:t>
            </a:r>
            <a:endParaRPr lang="ru-RU" sz="3600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ru-RU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занимательная сказка</a:t>
            </a:r>
          </a:p>
          <a:p>
            <a:r>
              <a:rPr lang="ru-RU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на английском языке поможет пятиклассникам освоить навыки чтения</a:t>
            </a:r>
            <a:endParaRPr lang="ru-RU" sz="28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6" name="Рисунок 5" descr="анимашка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38892">
            <a:off x="8143900" y="5286388"/>
            <a:ext cx="438150" cy="857250"/>
          </a:xfrm>
          <a:prstGeom prst="rect">
            <a:avLst/>
          </a:prstGeom>
        </p:spPr>
      </p:pic>
      <p:pic>
        <p:nvPicPr>
          <p:cNvPr id="27652" name="Picture 4" descr="Книга для чтения в 5 классе Джек и бобовое зернышко"/>
          <p:cNvPicPr>
            <a:picLocks noChangeAspect="1" noChangeArrowheads="1"/>
          </p:cNvPicPr>
          <p:nvPr/>
        </p:nvPicPr>
        <p:blipFill>
          <a:blip r:embed="rId3" cstate="print"/>
          <a:srcRect l="9756" b="7509"/>
          <a:stretch>
            <a:fillRect/>
          </a:stretch>
        </p:blipFill>
        <p:spPr bwMode="auto">
          <a:xfrm>
            <a:off x="1331640" y="1196752"/>
            <a:ext cx="2949558" cy="4145325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899592" y="5445224"/>
            <a:ext cx="3929090" cy="10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Джек и бобовый стебель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1509756f1939463be8bed945d9707698ca657f"/>
</p:tagLst>
</file>

<file path=ppt/theme/theme1.xml><?xml version="1.0" encoding="utf-8"?>
<a:theme xmlns:a="http://schemas.openxmlformats.org/drawingml/2006/main" name="Тема Office">
  <a:themeElements>
    <a:clrScheme name="Другая 14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165</Words>
  <Application>Microsoft Office PowerPoint</Application>
  <PresentationFormat>Экран (4:3)</PresentationFormat>
  <Paragraphs>56</Paragraphs>
  <Slides>12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135</cp:lastModifiedBy>
  <cp:revision>19</cp:revision>
  <dcterms:created xsi:type="dcterms:W3CDTF">2012-06-18T13:49:10Z</dcterms:created>
  <dcterms:modified xsi:type="dcterms:W3CDTF">2015-09-06T10:42:03Z</dcterms:modified>
</cp:coreProperties>
</file>