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9" r:id="rId5"/>
    <p:sldId id="257" r:id="rId6"/>
    <p:sldId id="264" r:id="rId7"/>
    <p:sldId id="263" r:id="rId8"/>
    <p:sldId id="265" r:id="rId9"/>
    <p:sldId id="266" r:id="rId10"/>
    <p:sldId id="268" r:id="rId11"/>
    <p:sldId id="271" r:id="rId12"/>
    <p:sldId id="269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3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19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1624641737449021E-2"/>
          <c:y val="2.2441550559288998E-2"/>
          <c:w val="0.92605310434632693"/>
          <c:h val="0.7417857292220764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2.9867461376316151E-3"/>
                  <c:y val="2.6337373458771154E-2"/>
                </c:manualLayout>
              </c:layout>
              <c:showVal val="1"/>
            </c:dLbl>
            <c:dLbl>
              <c:idx val="2"/>
              <c:layout>
                <c:manualLayout>
                  <c:x val="-1.6427103756973881E-2"/>
                  <c:y val="2.1947811215642682E-2"/>
                </c:manualLayout>
              </c:layout>
              <c:showVal val="1"/>
            </c:dLbl>
            <c:dLbl>
              <c:idx val="3"/>
              <c:layout>
                <c:manualLayout>
                  <c:x val="-1.1946984550526459E-2"/>
                  <c:y val="3.7311279066592436E-2"/>
                </c:manualLayout>
              </c:layout>
              <c:showVal val="1"/>
            </c:dLbl>
            <c:dLbl>
              <c:idx val="4"/>
              <c:layout>
                <c:manualLayout>
                  <c:x val="-7.4668653440790392E-3"/>
                  <c:y val="1.7558248972514161E-2"/>
                </c:manualLayout>
              </c:layout>
              <c:showVal val="1"/>
            </c:dLbl>
            <c:dLbl>
              <c:idx val="7"/>
              <c:layout>
                <c:manualLayout>
                  <c:x val="-5.9734922752631243E-3"/>
                  <c:y val="-2.1947811215642602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</c:v>
                </c:pt>
                <c:pt idx="6">
                  <c:v>инфор.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54.3</c:v>
                </c:pt>
                <c:pt idx="1">
                  <c:v>26</c:v>
                </c:pt>
                <c:pt idx="2">
                  <c:v>20</c:v>
                </c:pt>
                <c:pt idx="3">
                  <c:v>19</c:v>
                </c:pt>
                <c:pt idx="4">
                  <c:v>11</c:v>
                </c:pt>
                <c:pt idx="5">
                  <c:v>7.2</c:v>
                </c:pt>
                <c:pt idx="6">
                  <c:v>6.4</c:v>
                </c:pt>
                <c:pt idx="7">
                  <c:v>3.4</c:v>
                </c:pt>
                <c:pt idx="8">
                  <c:v>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</c:v>
                </c:pt>
                <c:pt idx="6">
                  <c:v>инфор.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59</c:v>
                </c:pt>
                <c:pt idx="1">
                  <c:v>27</c:v>
                </c:pt>
                <c:pt idx="2">
                  <c:v>18.3</c:v>
                </c:pt>
                <c:pt idx="3">
                  <c:v>13.9</c:v>
                </c:pt>
                <c:pt idx="4">
                  <c:v>12.2</c:v>
                </c:pt>
                <c:pt idx="5">
                  <c:v>9</c:v>
                </c:pt>
                <c:pt idx="6">
                  <c:v>7</c:v>
                </c:pt>
                <c:pt idx="7">
                  <c:v>5</c:v>
                </c:pt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№39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3.5840953651579396E-2"/>
                  <c:y val="0.10973905607821309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</c:v>
                </c:pt>
                <c:pt idx="6">
                  <c:v>инфор.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61.2</c:v>
                </c:pt>
              </c:numCache>
            </c:numRef>
          </c:val>
        </c:ser>
        <c:axId val="57957376"/>
        <c:axId val="57979648"/>
      </c:barChart>
      <c:catAx>
        <c:axId val="5795737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57979648"/>
        <c:crosses val="autoZero"/>
        <c:auto val="1"/>
        <c:lblAlgn val="ctr"/>
        <c:lblOffset val="100"/>
      </c:catAx>
      <c:valAx>
        <c:axId val="57979648"/>
        <c:scaling>
          <c:orientation val="minMax"/>
        </c:scaling>
        <c:axPos val="l"/>
        <c:majorGridlines/>
        <c:numFmt formatCode="General" sourceLinked="1"/>
        <c:tickLblPos val="nextTo"/>
        <c:crossAx val="5795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544302274715669"/>
          <c:y val="6.3648652525363544E-2"/>
          <c:w val="0.20632644356955385"/>
          <c:h val="0.28254851762409244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076968447966767E-2"/>
          <c:y val="4.2291557305336833E-2"/>
          <c:w val="0.90722166994855968"/>
          <c:h val="0.826662073490813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dLblPos val="out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91.3</c:v>
                </c:pt>
                <c:pt idx="2">
                  <c:v>91.4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г.Чебоксары</c:v>
                </c:pt>
              </c:strCache>
            </c:strRef>
          </c:tx>
          <c:spPr>
            <a:solidFill>
              <a:srgbClr val="00B050"/>
            </a:solidFill>
          </c:spPr>
          <c:dLbls>
            <c:dLblPos val="inBase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92.7</c:v>
                </c:pt>
                <c:pt idx="2">
                  <c:v>92.5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№39</c:v>
                </c:pt>
              </c:strCache>
            </c:strRef>
          </c:tx>
          <c:spPr>
            <a:solidFill>
              <a:srgbClr val="FF0000"/>
            </a:solidFill>
          </c:spPr>
          <c:dLbls>
            <c:dLblPos val="in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91.6</c:v>
                </c:pt>
                <c:pt idx="2">
                  <c:v>93.5</c:v>
                </c:pt>
              </c:numCache>
            </c:numRef>
          </c:val>
        </c:ser>
        <c:axId val="57995264"/>
        <c:axId val="66615936"/>
      </c:barChart>
      <c:catAx>
        <c:axId val="57995264"/>
        <c:scaling>
          <c:orientation val="minMax"/>
        </c:scaling>
        <c:axPos val="b"/>
        <c:numFmt formatCode="General" sourceLinked="1"/>
        <c:tickLblPos val="nextTo"/>
        <c:crossAx val="66615936"/>
        <c:crosses val="autoZero"/>
        <c:auto val="1"/>
        <c:lblAlgn val="ctr"/>
        <c:lblOffset val="100"/>
      </c:catAx>
      <c:valAx>
        <c:axId val="66615936"/>
        <c:scaling>
          <c:orientation val="minMax"/>
        </c:scaling>
        <c:axPos val="l"/>
        <c:majorGridlines/>
        <c:numFmt formatCode="General" sourceLinked="1"/>
        <c:tickLblPos val="nextTo"/>
        <c:crossAx val="57995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73059055967159"/>
          <c:y val="0"/>
          <c:w val="0.26334893261453879"/>
          <c:h val="0.27810967345579718"/>
        </c:manualLayout>
      </c:layout>
    </c:legend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2937001527944074E-2"/>
          <c:y val="4.2291557305336833E-2"/>
          <c:w val="0.90609411448738864"/>
          <c:h val="0.8266620734908138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dLblPos val="in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3.51</c:v>
                </c:pt>
                <c:pt idx="2">
                  <c:v>3.54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г.Чебоксары</c:v>
                </c:pt>
              </c:strCache>
            </c:strRef>
          </c:tx>
          <c:spPr>
            <a:solidFill>
              <a:srgbClr val="92D050"/>
            </a:solidFill>
          </c:spPr>
          <c:dLbls>
            <c:dLblPos val="out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3.59</c:v>
                </c:pt>
                <c:pt idx="2">
                  <c:v>3.55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№39</c:v>
                </c:pt>
              </c:strCache>
            </c:strRef>
          </c:tx>
          <c:spPr>
            <a:solidFill>
              <a:srgbClr val="FF0000"/>
            </a:solidFill>
          </c:spPr>
          <c:dLbls>
            <c:dLblPos val="in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3.96</c:v>
                </c:pt>
                <c:pt idx="1">
                  <c:v>3.6</c:v>
                </c:pt>
                <c:pt idx="2">
                  <c:v>3.5</c:v>
                </c:pt>
              </c:numCache>
            </c:numRef>
          </c:val>
        </c:ser>
        <c:axId val="72088960"/>
        <c:axId val="79111680"/>
      </c:barChart>
      <c:catAx>
        <c:axId val="72088960"/>
        <c:scaling>
          <c:orientation val="minMax"/>
        </c:scaling>
        <c:axPos val="b"/>
        <c:numFmt formatCode="General" sourceLinked="1"/>
        <c:tickLblPos val="nextTo"/>
        <c:crossAx val="79111680"/>
        <c:crosses val="autoZero"/>
        <c:auto val="1"/>
        <c:lblAlgn val="ctr"/>
        <c:lblOffset val="100"/>
      </c:catAx>
      <c:valAx>
        <c:axId val="79111680"/>
        <c:scaling>
          <c:orientation val="minMax"/>
        </c:scaling>
        <c:axPos val="l"/>
        <c:majorGridlines/>
        <c:numFmt formatCode="General" sourceLinked="1"/>
        <c:tickLblPos val="nextTo"/>
        <c:crossAx val="72088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0384095553302"/>
          <c:y val="4.0643700787401565E-2"/>
          <c:w val="0.22004111361888037"/>
          <c:h val="0.21871259842519694"/>
        </c:manualLayout>
      </c:layout>
    </c:legend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110382611587306"/>
          <c:y val="3.5613700288822471E-2"/>
          <c:w val="0.76032232399892852"/>
          <c:h val="0.7136822938260585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rgbClr val="FF0000"/>
            </a:solidFill>
          </c:spPr>
          <c:dLbls>
            <c:dLblPos val="inEnd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91.3</c:v>
                </c:pt>
                <c:pt idx="1">
                  <c:v>91.5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г.Чебоксары</c:v>
                </c:pt>
              </c:strCache>
            </c:strRef>
          </c:tx>
          <c:spPr>
            <a:solidFill>
              <a:srgbClr val="FFFF00"/>
            </a:solidFill>
          </c:spPr>
          <c:dLbls>
            <c:dLblPos val="inEnd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92.8</c:v>
                </c:pt>
                <c:pt idx="1">
                  <c:v>92.3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№39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dLblPos val="inEnd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91.6</c:v>
                </c:pt>
                <c:pt idx="1">
                  <c:v>93.5</c:v>
                </c:pt>
              </c:numCache>
            </c:numRef>
          </c:val>
        </c:ser>
        <c:axId val="82153472"/>
        <c:axId val="82155008"/>
      </c:barChart>
      <c:catAx>
        <c:axId val="82153472"/>
        <c:scaling>
          <c:orientation val="minMax"/>
        </c:scaling>
        <c:axPos val="b"/>
        <c:numFmt formatCode="General" sourceLinked="1"/>
        <c:tickLblPos val="nextTo"/>
        <c:crossAx val="82155008"/>
        <c:crosses val="autoZero"/>
        <c:auto val="1"/>
        <c:lblAlgn val="ctr"/>
        <c:lblOffset val="100"/>
      </c:catAx>
      <c:valAx>
        <c:axId val="82155008"/>
        <c:scaling>
          <c:orientation val="minMax"/>
        </c:scaling>
        <c:axPos val="l"/>
        <c:majorGridlines/>
        <c:numFmt formatCode="General" sourceLinked="1"/>
        <c:tickLblPos val="nextTo"/>
        <c:crossAx val="8215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44035761934227E-2"/>
          <c:y val="0.85443502986672082"/>
          <c:w val="0.9838417033954131"/>
          <c:h val="0.14346929900740202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3683688062351977E-2"/>
          <c:y val="4.2291557305336833E-2"/>
          <c:w val="0.90764722247895724"/>
          <c:h val="0.8405509623797026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92D050"/>
            </a:solidFill>
          </c:spPr>
          <c:dLbls>
            <c:dLblPos val="inEnd"/>
            <c:showVal val="1"/>
          </c:dLbls>
          <c:cat>
            <c:strRef>
              <c:f>Лист1!$A$2:$A$3</c:f>
              <c:strCache>
                <c:ptCount val="2"/>
                <c:pt idx="0">
                  <c:v>11 классы</c:v>
                </c:pt>
                <c:pt idx="1">
                  <c:v>9 класы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dLbls>
            <c:dLblPos val="inEnd"/>
            <c:showVal val="1"/>
          </c:dLbls>
          <c:cat>
            <c:strRef>
              <c:f>Лист1!$A$2:$A$3</c:f>
              <c:strCache>
                <c:ptCount val="2"/>
                <c:pt idx="0">
                  <c:v>11 классы</c:v>
                </c:pt>
                <c:pt idx="1">
                  <c:v>9 класы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</c:ser>
        <c:axId val="82265984"/>
        <c:axId val="82267520"/>
      </c:barChart>
      <c:catAx>
        <c:axId val="82265984"/>
        <c:scaling>
          <c:orientation val="minMax"/>
        </c:scaling>
        <c:axPos val="b"/>
        <c:tickLblPos val="nextTo"/>
        <c:crossAx val="82267520"/>
        <c:crosses val="autoZero"/>
        <c:auto val="1"/>
        <c:lblAlgn val="ctr"/>
        <c:lblOffset val="100"/>
      </c:catAx>
      <c:valAx>
        <c:axId val="82267520"/>
        <c:scaling>
          <c:orientation val="minMax"/>
        </c:scaling>
        <c:axPos val="l"/>
        <c:majorGridlines/>
        <c:numFmt formatCode="General" sourceLinked="1"/>
        <c:tickLblPos val="nextTo"/>
        <c:crossAx val="82265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3360084701298326E-2"/>
          <c:y val="2.8504181110065308E-2"/>
          <c:w val="0.28494310718961541"/>
          <c:h val="0.14144758244024469"/>
        </c:manualLayout>
      </c:layout>
    </c:legend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243858885416897E-2"/>
          <c:y val="4.2291557305336833E-2"/>
          <c:w val="0.92523915722960715"/>
          <c:h val="0.6884018285475980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4"/>
              <c:layout>
                <c:manualLayout>
                  <c:x val="-1.4933730688158075E-2"/>
                  <c:y val="0"/>
                </c:manualLayout>
              </c:layout>
              <c:dLblPos val="inEnd"/>
              <c:showVal val="1"/>
            </c:dLbl>
            <c:dLbl>
              <c:idx val="6"/>
              <c:layout>
                <c:manualLayout>
                  <c:x val="-1.6427103756973881E-2"/>
                  <c:y val="4.0276728078766373E-2"/>
                </c:manualLayout>
              </c:layout>
              <c:dLblPos val="inEnd"/>
              <c:showVal val="1"/>
            </c:dLbl>
            <c:dLbl>
              <c:idx val="7"/>
              <c:layout>
                <c:manualLayout>
                  <c:x val="-1.7920476825789684E-2"/>
                  <c:y val="0"/>
                </c:manualLayout>
              </c:layout>
              <c:dLblPos val="inEnd"/>
              <c:showVal val="1"/>
            </c:dLbl>
            <c:dLbl>
              <c:idx val="8"/>
              <c:layout>
                <c:manualLayout>
                  <c:x val="-1.1946984550526455E-2"/>
                  <c:y val="-2.7690250554151894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англ.яз.</c:v>
                </c:pt>
                <c:pt idx="6">
                  <c:v>информ.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61.6</c:v>
                </c:pt>
                <c:pt idx="1">
                  <c:v>26.5</c:v>
                </c:pt>
                <c:pt idx="2">
                  <c:v>19.7</c:v>
                </c:pt>
                <c:pt idx="3">
                  <c:v>20.399999999999999</c:v>
                </c:pt>
                <c:pt idx="4">
                  <c:v>11.8</c:v>
                </c:pt>
                <c:pt idx="5">
                  <c:v>8.7000000000000011</c:v>
                </c:pt>
                <c:pt idx="6">
                  <c:v>7.3</c:v>
                </c:pt>
                <c:pt idx="7">
                  <c:v>5.5</c:v>
                </c:pt>
                <c:pt idx="8">
                  <c:v>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4"/>
              <c:layout>
                <c:manualLayout>
                  <c:x val="3.2854207513947763E-2"/>
                  <c:y val="-7.8036160652609793E-2"/>
                </c:manualLayout>
              </c:layout>
              <c:dLblPos val="inBase"/>
              <c:showVal val="1"/>
            </c:dLbl>
            <c:dLbl>
              <c:idx val="5"/>
              <c:layout>
                <c:manualLayout>
                  <c:x val="3.1360834445131942E-2"/>
                  <c:y val="-5.0345910098457868E-2"/>
                </c:manualLayout>
              </c:layout>
              <c:dLblPos val="inBase"/>
              <c:showVal val="1"/>
            </c:dLbl>
            <c:dLbl>
              <c:idx val="6"/>
              <c:layout>
                <c:manualLayout>
                  <c:x val="2.0907222963421308E-2"/>
                  <c:y val="-6.544968312799529E-2"/>
                </c:manualLayout>
              </c:layout>
              <c:dLblPos val="inBase"/>
              <c:showVal val="1"/>
            </c:dLbl>
            <c:dLbl>
              <c:idx val="7"/>
              <c:layout>
                <c:manualLayout>
                  <c:x val="2.9867461376316142E-3"/>
                  <c:y val="-3.5242137068920508E-2"/>
                </c:manualLayout>
              </c:layout>
              <c:dLblPos val="inBase"/>
              <c:showVal val="1"/>
            </c:dLbl>
            <c:dLbl>
              <c:idx val="8"/>
              <c:layout>
                <c:manualLayout>
                  <c:x val="2.0575270823793991E-2"/>
                  <c:y val="2.517295504922992E-3"/>
                </c:manualLayout>
              </c:layout>
              <c:dLblPos val="inBase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англ.яз.</c:v>
                </c:pt>
                <c:pt idx="6">
                  <c:v>информ.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53.8</c:v>
                </c:pt>
                <c:pt idx="1">
                  <c:v>27.8</c:v>
                </c:pt>
                <c:pt idx="2">
                  <c:v>18.739999999999991</c:v>
                </c:pt>
                <c:pt idx="3">
                  <c:v>14.78</c:v>
                </c:pt>
                <c:pt idx="4">
                  <c:v>12.49</c:v>
                </c:pt>
                <c:pt idx="5">
                  <c:v>7.84</c:v>
                </c:pt>
                <c:pt idx="6">
                  <c:v>6.76</c:v>
                </c:pt>
                <c:pt idx="7">
                  <c:v>3.4899999999999998</c:v>
                </c:pt>
                <c:pt idx="8">
                  <c:v>2.73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№39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англ.яз.</c:v>
                </c:pt>
                <c:pt idx="6">
                  <c:v>информ.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81</c:v>
                </c:pt>
              </c:numCache>
            </c:numRef>
          </c:val>
        </c:ser>
        <c:axId val="58321920"/>
        <c:axId val="56046336"/>
      </c:barChart>
      <c:catAx>
        <c:axId val="5832192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6046336"/>
        <c:crosses val="autoZero"/>
        <c:auto val="1"/>
        <c:lblAlgn val="ctr"/>
        <c:lblOffset val="100"/>
      </c:catAx>
      <c:valAx>
        <c:axId val="56046336"/>
        <c:scaling>
          <c:orientation val="minMax"/>
        </c:scaling>
        <c:axPos val="l"/>
        <c:majorGridlines/>
        <c:numFmt formatCode="General" sourceLinked="1"/>
        <c:tickLblPos val="nextTo"/>
        <c:crossAx val="58321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07238179364226"/>
          <c:y val="6.4027366569431018E-2"/>
          <c:w val="0.18776191353064206"/>
          <c:h val="0.31569541911376786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885678338681658E-2"/>
          <c:y val="3.3833151123286442E-2"/>
          <c:w val="0.90733688630034359"/>
          <c:h val="0.759539605838374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англ.яз.</c:v>
                </c:pt>
                <c:pt idx="6">
                  <c:v>информ.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51</c:v>
                </c:pt>
                <c:pt idx="1">
                  <c:v>22</c:v>
                </c:pt>
                <c:pt idx="2">
                  <c:v>17</c:v>
                </c:pt>
                <c:pt idx="3">
                  <c:v>20</c:v>
                </c:pt>
                <c:pt idx="4">
                  <c:v>13</c:v>
                </c:pt>
                <c:pt idx="5">
                  <c:v>8</c:v>
                </c:pt>
                <c:pt idx="6">
                  <c:v>8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англ.яз.</c:v>
                </c:pt>
                <c:pt idx="6">
                  <c:v>информ.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55.2</c:v>
                </c:pt>
                <c:pt idx="1">
                  <c:v>27.2</c:v>
                </c:pt>
                <c:pt idx="2">
                  <c:v>19.2</c:v>
                </c:pt>
                <c:pt idx="3">
                  <c:v>15.6</c:v>
                </c:pt>
                <c:pt idx="4">
                  <c:v>14</c:v>
                </c:pt>
                <c:pt idx="5">
                  <c:v>8</c:v>
                </c:pt>
                <c:pt idx="6">
                  <c:v>5.4</c:v>
                </c:pt>
                <c:pt idx="7">
                  <c:v>3</c:v>
                </c:pt>
                <c:pt idx="8">
                  <c:v>2.7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№39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Лист1!$A$2:$A$10</c:f>
              <c:strCache>
                <c:ptCount val="9"/>
                <c:pt idx="0">
                  <c:v>общ-во</c:v>
                </c:pt>
                <c:pt idx="1">
                  <c:v>физика</c:v>
                </c:pt>
                <c:pt idx="2">
                  <c:v>биолог.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англ.яз.</c:v>
                </c:pt>
                <c:pt idx="6">
                  <c:v>информ.</c:v>
                </c:pt>
                <c:pt idx="7">
                  <c:v>лит-ра</c:v>
                </c:pt>
                <c:pt idx="8">
                  <c:v>геогр.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60</c:v>
                </c:pt>
              </c:numCache>
            </c:numRef>
          </c:val>
        </c:ser>
        <c:axId val="59852288"/>
        <c:axId val="59854208"/>
      </c:barChart>
      <c:catAx>
        <c:axId val="5985228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9854208"/>
        <c:crosses val="autoZero"/>
        <c:auto val="1"/>
        <c:lblAlgn val="ctr"/>
        <c:lblOffset val="100"/>
      </c:catAx>
      <c:valAx>
        <c:axId val="59854208"/>
        <c:scaling>
          <c:orientation val="minMax"/>
        </c:scaling>
        <c:axPos val="l"/>
        <c:majorGridlines/>
        <c:numFmt formatCode="General" sourceLinked="1"/>
        <c:tickLblPos val="nextTo"/>
        <c:crossAx val="5985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400585250003595"/>
          <c:y val="6.1199128751345575E-2"/>
          <c:w val="0.17462510936132988"/>
          <c:h val="0.30184270221785281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8963859776982878E-2"/>
          <c:y val="4.6096652273632771E-2"/>
          <c:w val="0.92060936302803753"/>
          <c:h val="0.8577743918853438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2013 г</c:v>
                </c:pt>
                <c:pt idx="1">
                  <c:v>2014 г</c:v>
                </c:pt>
                <c:pt idx="2">
                  <c:v>2015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59</c:v>
                </c:pt>
                <c:pt idx="1">
                  <c:v>61.6</c:v>
                </c:pt>
                <c:pt idx="2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ЧР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2013 г</c:v>
                </c:pt>
                <c:pt idx="1">
                  <c:v>2014 г</c:v>
                </c:pt>
                <c:pt idx="2">
                  <c:v>2015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54.3</c:v>
                </c:pt>
                <c:pt idx="1">
                  <c:v>53.8</c:v>
                </c:pt>
                <c:pt idx="2">
                  <c:v>55.2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СОШ № 39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2013 г</c:v>
                </c:pt>
                <c:pt idx="1">
                  <c:v>2014 г</c:v>
                </c:pt>
                <c:pt idx="2">
                  <c:v>2015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61.220000000000013</c:v>
                </c:pt>
                <c:pt idx="1">
                  <c:v>80.900000000000006</c:v>
                </c:pt>
                <c:pt idx="2">
                  <c:v>75.8</c:v>
                </c:pt>
              </c:numCache>
            </c:numRef>
          </c:val>
        </c:ser>
        <c:dLbls>
          <c:showVal val="1"/>
        </c:dLbls>
        <c:axId val="61748736"/>
        <c:axId val="61750272"/>
      </c:barChart>
      <c:catAx>
        <c:axId val="61748736"/>
        <c:scaling>
          <c:orientation val="minMax"/>
        </c:scaling>
        <c:axPos val="b"/>
        <c:majorTickMark val="none"/>
        <c:tickLblPos val="nextTo"/>
        <c:crossAx val="61750272"/>
        <c:crosses val="autoZero"/>
        <c:auto val="1"/>
        <c:lblAlgn val="ctr"/>
        <c:lblOffset val="100"/>
      </c:catAx>
      <c:valAx>
        <c:axId val="617502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1748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292284705967202"/>
          <c:y val="5.0311549961056266E-2"/>
          <c:w val="0.87147724037869978"/>
          <c:h val="0.12900842405251842"/>
        </c:manualLayout>
      </c:layout>
    </c:legend>
    <c:plotVisOnly val="1"/>
  </c:chart>
  <c:txPr>
    <a:bodyPr/>
    <a:lstStyle/>
    <a:p>
      <a:pPr>
        <a:defRPr sz="1800" normalizeH="1" baseline="0">
          <a:latin typeface="Franklin Gothic Heavy" pitchFamily="34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Минимальные тестовые </a:t>
            </a:r>
            <a:r>
              <a:rPr lang="ru-RU" dirty="0"/>
              <a:t>баллы</a:t>
            </a:r>
          </a:p>
        </c:rich>
      </c:tx>
      <c:layout>
        <c:manualLayout>
          <c:xMode val="edge"/>
          <c:yMode val="edge"/>
          <c:x val="2.4763782235759205E-2"/>
          <c:y val="0.89800328060673251"/>
        </c:manualLayout>
      </c:layout>
      <c:spPr>
        <a:solidFill>
          <a:schemeClr val="bg1">
            <a:lumMod val="85000"/>
          </a:schemeClr>
        </a:solidFill>
      </c:spPr>
    </c:title>
    <c:view3D>
      <c:perspective val="30"/>
    </c:view3D>
    <c:plotArea>
      <c:layout>
        <c:manualLayout>
          <c:layoutTarget val="inner"/>
          <c:xMode val="edge"/>
          <c:yMode val="edge"/>
          <c:x val="5.9648191125130291E-2"/>
          <c:y val="2.330469501927358E-2"/>
          <c:w val="0.94035180887486969"/>
          <c:h val="0.7837566507224604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тестовые баллы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dPt>
            <c:idx val="7"/>
            <c:spPr>
              <a:solidFill>
                <a:srgbClr val="00B0F0"/>
              </a:solidFill>
            </c:spPr>
          </c:dPt>
          <c:dPt>
            <c:idx val="8"/>
            <c:spPr>
              <a:solidFill>
                <a:srgbClr val="00B0F0"/>
              </a:solidFill>
            </c:spPr>
          </c:dPt>
          <c:dPt>
            <c:idx val="9"/>
            <c:spPr>
              <a:solidFill>
                <a:srgbClr val="00B0F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русс.яз</c:v>
                </c:pt>
                <c:pt idx="1">
                  <c:v>матем.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инфор.</c:v>
                </c:pt>
                <c:pt idx="5">
                  <c:v>биолог.</c:v>
                </c:pt>
                <c:pt idx="6">
                  <c:v>история</c:v>
                </c:pt>
                <c:pt idx="7">
                  <c:v>геогр.</c:v>
                </c:pt>
                <c:pt idx="8">
                  <c:v>лит-ра</c:v>
                </c:pt>
                <c:pt idx="9">
                  <c:v>ин.яз.</c:v>
                </c:pt>
                <c:pt idx="10">
                  <c:v>общ-во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36</c:v>
                </c:pt>
                <c:pt idx="1">
                  <c:v>27</c:v>
                </c:pt>
                <c:pt idx="2">
                  <c:v>36</c:v>
                </c:pt>
                <c:pt idx="3">
                  <c:v>36</c:v>
                </c:pt>
                <c:pt idx="4">
                  <c:v>40</c:v>
                </c:pt>
                <c:pt idx="5">
                  <c:v>36</c:v>
                </c:pt>
                <c:pt idx="6">
                  <c:v>32</c:v>
                </c:pt>
                <c:pt idx="7">
                  <c:v>37</c:v>
                </c:pt>
                <c:pt idx="8">
                  <c:v>32</c:v>
                </c:pt>
                <c:pt idx="9">
                  <c:v>22</c:v>
                </c:pt>
                <c:pt idx="10">
                  <c:v>42</c:v>
                </c:pt>
              </c:numCache>
            </c:numRef>
          </c:val>
        </c:ser>
        <c:shape val="box"/>
        <c:axId val="63027456"/>
        <c:axId val="63033344"/>
        <c:axId val="0"/>
      </c:bar3DChart>
      <c:catAx>
        <c:axId val="6302745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3033344"/>
        <c:crosses val="autoZero"/>
        <c:auto val="1"/>
        <c:lblAlgn val="ctr"/>
        <c:lblOffset val="100"/>
      </c:catAx>
      <c:valAx>
        <c:axId val="63033344"/>
        <c:scaling>
          <c:orientation val="minMax"/>
        </c:scaling>
        <c:axPos val="l"/>
        <c:majorGridlines/>
        <c:numFmt formatCode="General" sourceLinked="1"/>
        <c:tickLblPos val="nextTo"/>
        <c:crossAx val="630274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4467650129265007E-2"/>
          <c:y val="2.5379871338708709E-2"/>
          <c:w val="0.89910524611376141"/>
          <c:h val="0.8388501202473940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СОШ №39</c:v>
                </c:pt>
                <c:pt idx="2">
                  <c:v>г.Чебоксары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97.2</c:v>
                </c:pt>
                <c:pt idx="1">
                  <c:v>100</c:v>
                </c:pt>
                <c:pt idx="2">
                  <c:v>95.8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СОШ №39</c:v>
                </c:pt>
                <c:pt idx="2">
                  <c:v>г.Чебоксары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95.4</c:v>
                </c:pt>
                <c:pt idx="1">
                  <c:v>100</c:v>
                </c:pt>
                <c:pt idx="2">
                  <c:v>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СОШ №39</c:v>
                </c:pt>
                <c:pt idx="2">
                  <c:v>г.Чебоксары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90.4</c:v>
                </c:pt>
                <c:pt idx="1">
                  <c:v>91</c:v>
                </c:pt>
                <c:pt idx="2">
                  <c:v>91</c:v>
                </c:pt>
              </c:numCache>
            </c:numRef>
          </c:val>
        </c:ser>
        <c:dLbls>
          <c:showVal val="1"/>
        </c:dLbls>
        <c:gapWidth val="75"/>
        <c:axId val="73374720"/>
        <c:axId val="73392896"/>
      </c:barChart>
      <c:catAx>
        <c:axId val="733747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73392896"/>
        <c:crosses val="autoZero"/>
        <c:auto val="1"/>
        <c:lblAlgn val="ctr"/>
        <c:lblOffset val="100"/>
      </c:catAx>
      <c:valAx>
        <c:axId val="73392896"/>
        <c:scaling>
          <c:orientation val="minMax"/>
        </c:scaling>
        <c:axPos val="l"/>
        <c:numFmt formatCode="General" sourceLinked="1"/>
        <c:majorTickMark val="none"/>
        <c:tickLblPos val="nextTo"/>
        <c:crossAx val="73374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1092692843262386"/>
          <c:y val="1.086946537060726E-2"/>
          <c:w val="0.37250850693501297"/>
          <c:h val="7.0735566159520091E-2"/>
        </c:manualLayout>
      </c:layout>
      <c:txPr>
        <a:bodyPr/>
        <a:lstStyle/>
        <a:p>
          <a:pPr>
            <a:defRPr sz="20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243858885416897E-2"/>
          <c:y val="3.4700522095185996E-2"/>
          <c:w val="0.92486581396240342"/>
          <c:h val="0.7734451103736360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г.Чебоксары</c:v>
                </c:pt>
                <c:pt idx="2">
                  <c:v>СОШ №39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63.9</c:v>
                </c:pt>
                <c:pt idx="1">
                  <c:v>67.599999999999994</c:v>
                </c:pt>
                <c:pt idx="2">
                  <c:v>65.099999999999994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г.Чебоксары</c:v>
                </c:pt>
                <c:pt idx="2">
                  <c:v>СОШ №39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55.5</c:v>
                </c:pt>
                <c:pt idx="1">
                  <c:v>58.7</c:v>
                </c:pt>
                <c:pt idx="2">
                  <c:v>53.5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г.Чебоксары</c:v>
                </c:pt>
                <c:pt idx="2">
                  <c:v>СОШ №39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58.6</c:v>
                </c:pt>
                <c:pt idx="1">
                  <c:v>61.9</c:v>
                </c:pt>
                <c:pt idx="2">
                  <c:v>59.95</c:v>
                </c:pt>
              </c:numCache>
            </c:numRef>
          </c:val>
        </c:ser>
        <c:axId val="66724992"/>
        <c:axId val="66726528"/>
      </c:barChart>
      <c:catAx>
        <c:axId val="6672499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6726528"/>
        <c:crosses val="autoZero"/>
        <c:auto val="1"/>
        <c:lblAlgn val="ctr"/>
        <c:lblOffset val="100"/>
      </c:catAx>
      <c:valAx>
        <c:axId val="66726528"/>
        <c:scaling>
          <c:orientation val="minMax"/>
        </c:scaling>
        <c:axPos val="l"/>
        <c:majorGridlines/>
        <c:numFmt formatCode="General" sourceLinked="1"/>
        <c:tickLblPos val="nextTo"/>
        <c:crossAx val="667249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 b="1">
                <a:ln>
                  <a:solidFill>
                    <a:srgbClr val="C00000"/>
                  </a:solidFill>
                </a:ln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>
                <a:ln>
                  <a:solidFill>
                    <a:srgbClr val="7030A0"/>
                  </a:solidFill>
                </a:ln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 b="1">
                <a:ln>
                  <a:solidFill>
                    <a:srgbClr val="002060"/>
                  </a:solidFill>
                </a:ln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9761769395157809"/>
          <c:w val="0.9913085687394918"/>
          <c:h val="8.2530413677702238E-2"/>
        </c:manualLayout>
      </c:layout>
      <c:txPr>
        <a:bodyPr/>
        <a:lstStyle/>
        <a:p>
          <a:pPr>
            <a:defRPr sz="20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г.Чебоксары</c:v>
                </c:pt>
                <c:pt idx="2">
                  <c:v>СОШ №39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2">
                  <c:v>46.3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FF00"/>
            </a:solidFill>
          </c:spPr>
          <c:dLbls>
            <c:dLblPos val="inBase"/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г.Чебоксары</c:v>
                </c:pt>
                <c:pt idx="2">
                  <c:v>СОШ №39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24.1</c:v>
                </c:pt>
                <c:pt idx="1">
                  <c:v>27.9</c:v>
                </c:pt>
                <c:pt idx="2">
                  <c:v>68.599999999999994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Lbls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ЧР</c:v>
                </c:pt>
                <c:pt idx="1">
                  <c:v>г.Чебоксары</c:v>
                </c:pt>
                <c:pt idx="2">
                  <c:v>СОШ №39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25.2</c:v>
                </c:pt>
                <c:pt idx="1">
                  <c:v>28.56</c:v>
                </c:pt>
                <c:pt idx="2">
                  <c:v>44.3</c:v>
                </c:pt>
              </c:numCache>
            </c:numRef>
          </c:val>
        </c:ser>
        <c:axId val="73520640"/>
        <c:axId val="73522176"/>
      </c:barChart>
      <c:catAx>
        <c:axId val="73520640"/>
        <c:scaling>
          <c:orientation val="minMax"/>
        </c:scaling>
        <c:axPos val="b"/>
        <c:tickLblPos val="nextTo"/>
        <c:crossAx val="73522176"/>
        <c:crosses val="autoZero"/>
        <c:auto val="1"/>
        <c:lblAlgn val="ctr"/>
        <c:lblOffset val="100"/>
      </c:catAx>
      <c:valAx>
        <c:axId val="73522176"/>
        <c:scaling>
          <c:orientation val="minMax"/>
        </c:scaling>
        <c:axPos val="l"/>
        <c:majorGridlines/>
        <c:numFmt formatCode="General" sourceLinked="1"/>
        <c:tickLblPos val="nextTo"/>
        <c:crossAx val="7352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876230886294561E-2"/>
          <c:y val="5.7310367454068277E-2"/>
          <c:w val="0.40980402947330491"/>
          <c:h val="0.10760148731408573"/>
        </c:manualLayout>
      </c:layout>
    </c:legend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минимальный балл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dPt>
            <c:idx val="8"/>
            <c:spPr>
              <a:solidFill>
                <a:srgbClr val="FF0000"/>
              </a:solidFill>
            </c:spPr>
          </c:dPt>
          <c:dLbls>
            <c:dLblPos val="inEnd"/>
            <c:showVal val="1"/>
          </c:dLbls>
          <c:cat>
            <c:strRef>
              <c:f>Лист1!$A$2:$A$12</c:f>
              <c:strCache>
                <c:ptCount val="11"/>
                <c:pt idx="0">
                  <c:v>русс.яз</c:v>
                </c:pt>
                <c:pt idx="1">
                  <c:v>матем.</c:v>
                </c:pt>
                <c:pt idx="2">
                  <c:v>биолог.</c:v>
                </c:pt>
                <c:pt idx="3">
                  <c:v>геогр.</c:v>
                </c:pt>
                <c:pt idx="4">
                  <c:v>ин.яз.</c:v>
                </c:pt>
                <c:pt idx="5">
                  <c:v>информ.</c:v>
                </c:pt>
                <c:pt idx="6">
                  <c:v>история</c:v>
                </c:pt>
                <c:pt idx="7">
                  <c:v>лит-ра</c:v>
                </c:pt>
                <c:pt idx="8">
                  <c:v>общ-во</c:v>
                </c:pt>
                <c:pt idx="9">
                  <c:v>физика</c:v>
                </c:pt>
                <c:pt idx="10">
                  <c:v>химия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</c:v>
                </c:pt>
                <c:pt idx="1">
                  <c:v>7</c:v>
                </c:pt>
                <c:pt idx="2">
                  <c:v>12</c:v>
                </c:pt>
                <c:pt idx="3">
                  <c:v>11</c:v>
                </c:pt>
                <c:pt idx="4">
                  <c:v>28</c:v>
                </c:pt>
                <c:pt idx="5">
                  <c:v>4</c:v>
                </c:pt>
                <c:pt idx="6">
                  <c:v>12</c:v>
                </c:pt>
                <c:pt idx="7">
                  <c:v>6</c:v>
                </c:pt>
                <c:pt idx="8">
                  <c:v>14</c:v>
                </c:pt>
                <c:pt idx="9">
                  <c:v>8</c:v>
                </c:pt>
                <c:pt idx="10">
                  <c:v>8</c:v>
                </c:pt>
              </c:numCache>
            </c:numRef>
          </c:val>
        </c:ser>
        <c:dLbls>
          <c:showVal val="1"/>
        </c:dLbls>
        <c:axId val="73450240"/>
        <c:axId val="73451776"/>
      </c:barChart>
      <c:catAx>
        <c:axId val="73450240"/>
        <c:scaling>
          <c:orientation val="minMax"/>
        </c:scaling>
        <c:axPos val="b"/>
        <c:tickLblPos val="nextTo"/>
        <c:crossAx val="73451776"/>
        <c:crosses val="autoZero"/>
        <c:auto val="1"/>
        <c:lblAlgn val="ctr"/>
        <c:lblOffset val="100"/>
      </c:catAx>
      <c:valAx>
        <c:axId val="73451776"/>
        <c:scaling>
          <c:orientation val="minMax"/>
        </c:scaling>
        <c:axPos val="l"/>
        <c:majorGridlines/>
        <c:numFmt formatCode="General" sourceLinked="1"/>
        <c:tickLblPos val="nextTo"/>
        <c:crossAx val="73450240"/>
        <c:crosses val="autoZero"/>
        <c:crossBetween val="between"/>
      </c:valAx>
    </c:plotArea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11FE61A-3F68-486B-AC75-F33A7C343011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3F80F0-1C83-452F-92CF-0D5D39B96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500438"/>
            <a:ext cx="7572428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ysClr val="windowText" lastClr="000000"/>
                </a:solidFill>
              </a:rPr>
              <a:t>Выпускников 9 и 11 классов </a:t>
            </a:r>
            <a:r>
              <a:rPr lang="ru-RU" sz="2400" dirty="0" err="1" smtClean="0">
                <a:solidFill>
                  <a:sysClr val="windowText" lastClr="000000"/>
                </a:solidFill>
              </a:rPr>
              <a:t>сош</a:t>
            </a:r>
            <a:r>
              <a:rPr lang="ru-RU" sz="2400" dirty="0" smtClean="0">
                <a:solidFill>
                  <a:sysClr val="windowText" lastClr="000000"/>
                </a:solidFill>
              </a:rPr>
              <a:t> № 39 г. Чебоксары за 2014/2015 учебный год.</a:t>
            </a:r>
          </a:p>
          <a:p>
            <a:r>
              <a:rPr lang="ru-RU" sz="2400" dirty="0" smtClean="0">
                <a:solidFill>
                  <a:sysClr val="windowText" lastClr="000000"/>
                </a:solidFill>
              </a:rPr>
              <a:t>Учитель Егорова Н.А.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62086"/>
            <a:ext cx="8643998" cy="17526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>
                  <a:solidFill>
                    <a:srgbClr val="C00000"/>
                  </a:solidFill>
                </a:ln>
              </a:rPr>
              <a:t>Результаты</a:t>
            </a:r>
            <a:br>
              <a:rPr lang="ru-RU" sz="5400" b="1" dirty="0" smtClean="0">
                <a:ln>
                  <a:solidFill>
                    <a:srgbClr val="C00000"/>
                  </a:solidFill>
                </a:ln>
              </a:rPr>
            </a:br>
            <a:r>
              <a:rPr lang="ru-RU" sz="5400" b="1" dirty="0" smtClean="0">
                <a:ln>
                  <a:solidFill>
                    <a:srgbClr val="C00000"/>
                  </a:solidFill>
                </a:ln>
              </a:rPr>
              <a:t> ОГЭ и ЕГЭ </a:t>
            </a:r>
            <a:br>
              <a:rPr lang="ru-RU" sz="5400" b="1" dirty="0" smtClean="0">
                <a:ln>
                  <a:solidFill>
                    <a:srgbClr val="C00000"/>
                  </a:solidFill>
                </a:ln>
              </a:rPr>
            </a:br>
            <a:r>
              <a:rPr lang="ru-RU" sz="5400" b="1" dirty="0" smtClean="0">
                <a:ln>
                  <a:solidFill>
                    <a:srgbClr val="C00000"/>
                  </a:solidFill>
                </a:ln>
              </a:rPr>
              <a:t>по обществознанию </a:t>
            </a:r>
            <a:endParaRPr lang="ru-RU" sz="5400" b="1" dirty="0">
              <a:ln>
                <a:solidFill>
                  <a:srgbClr val="C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214422"/>
          <a:ext cx="9144000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84032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Минимальные баллы, необходимые для  освоения стандарта по предметам в 9 </a:t>
            </a:r>
            <a:r>
              <a:rPr lang="ru-RU" b="1" dirty="0" err="1" smtClean="0">
                <a:solidFill>
                  <a:srgbClr val="002060"/>
                </a:solidFill>
              </a:rPr>
              <a:t>кл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</a:t>
            </a:r>
            <a:r>
              <a:rPr lang="ru-RU" b="1" dirty="0" smtClean="0">
                <a:solidFill>
                  <a:srgbClr val="002060"/>
                </a:solidFill>
              </a:rPr>
              <a:t>выпускников 9 классов, </a:t>
            </a:r>
            <a:r>
              <a:rPr lang="ru-RU" b="1" dirty="0" smtClean="0">
                <a:solidFill>
                  <a:srgbClr val="002060"/>
                </a:solidFill>
              </a:rPr>
              <a:t>успешно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(выше порога) сдавших предмет, %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38" cy="533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Средний балл по 5-балльной шкале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285860"/>
          <a:ext cx="8504238" cy="53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выпускников, успешно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(выше порога) сдавших </a:t>
            </a:r>
            <a:r>
              <a:rPr lang="ru-RU" b="1" dirty="0" smtClean="0">
                <a:solidFill>
                  <a:srgbClr val="002060"/>
                </a:solidFill>
              </a:rPr>
              <a:t>предмет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357298"/>
          <a:ext cx="8504238" cy="5214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71414"/>
            <a:ext cx="8534400" cy="14018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Количество выпускников, получивших высокие баллы на </a:t>
            </a:r>
            <a:r>
              <a:rPr lang="ru-RU" b="1" dirty="0" smtClean="0">
                <a:solidFill>
                  <a:srgbClr val="002060"/>
                </a:solidFill>
              </a:rPr>
              <a:t>ЕГЭ (80 выше) </a:t>
            </a: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ОГЭ (34 и выше)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500174"/>
          <a:ext cx="850423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выпускников выбравших предмет в форме ЕГЭ в 2013 г.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071546"/>
          <a:ext cx="914400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выпускников выбравших предмет в форме ЕГЭ в 2014 г.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142984"/>
          <a:ext cx="850423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выпускников выбравших предмет в форме ЕГЭ в 2015 г.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" y="1142984"/>
          <a:ext cx="914400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071546"/>
          <a:ext cx="8929718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82" y="312594"/>
            <a:ext cx="8715436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выпускников выбравших обществознание в форме ЕГЭ. 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Минимальные пороги освоения стандарта по предметам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857232"/>
          <a:ext cx="9143999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</a:t>
            </a:r>
            <a:r>
              <a:rPr lang="ru-RU" b="1" dirty="0" smtClean="0">
                <a:solidFill>
                  <a:srgbClr val="002060"/>
                </a:solidFill>
              </a:rPr>
              <a:t>выпускников 11 классов, </a:t>
            </a:r>
            <a:r>
              <a:rPr lang="ru-RU" b="1" dirty="0" smtClean="0">
                <a:solidFill>
                  <a:srgbClr val="002060"/>
                </a:solidFill>
              </a:rPr>
              <a:t>успешно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(выше порога) сдавших предмет, %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38" cy="5116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12594"/>
            <a:ext cx="8715436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Средний балл выпускников 11 </a:t>
            </a:r>
            <a:r>
              <a:rPr lang="ru-RU" b="1" dirty="0" err="1" smtClean="0">
                <a:solidFill>
                  <a:srgbClr val="002060"/>
                </a:solidFill>
              </a:rPr>
              <a:t>кл</a:t>
            </a:r>
            <a:r>
              <a:rPr lang="ru-RU" b="1" dirty="0" smtClean="0">
                <a:solidFill>
                  <a:srgbClr val="002060"/>
                </a:solidFill>
              </a:rPr>
              <a:t>. по обществознанию по 100-бальной шкале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071546"/>
          <a:ext cx="8504238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Доля выпускников  9 классов, выбравших обществознание в форме ОГЭ.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071546"/>
          <a:ext cx="9144000" cy="53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403</TotalTime>
  <Words>155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Результаты  ОГЭ и ЕГЭ  по обществознанию </vt:lpstr>
      <vt:lpstr>Доля выпускников выбравших предмет в форме ЕГЭ в 2013 г. </vt:lpstr>
      <vt:lpstr>Доля выпускников выбравших предмет в форме ЕГЭ в 2014 г. </vt:lpstr>
      <vt:lpstr>Доля выпускников выбравших предмет в форме ЕГЭ в 2015 г. </vt:lpstr>
      <vt:lpstr>Доля выпускников выбравших обществознание в форме ЕГЭ.  </vt:lpstr>
      <vt:lpstr>Минимальные пороги освоения стандарта по предметам</vt:lpstr>
      <vt:lpstr>Доля выпускников 11 классов, успешно  (выше порога) сдавших предмет, %</vt:lpstr>
      <vt:lpstr>Средний балл выпускников 11 кл. по обществознанию по 100-бальной шкале</vt:lpstr>
      <vt:lpstr>Доля выпускников  9 классов, выбравших обществознание в форме ОГЭ. </vt:lpstr>
      <vt:lpstr>Минимальные баллы, необходимые для  освоения стандарта по предметам в 9 кл.</vt:lpstr>
      <vt:lpstr>Доля выпускников 9 классов, успешно  (выше порога) сдавших предмет, %</vt:lpstr>
      <vt:lpstr>Средний балл по 5-балльной шкале</vt:lpstr>
      <vt:lpstr>Доля выпускников, успешно  (выше порога) сдавших предмет</vt:lpstr>
      <vt:lpstr>Количество выпускников, получивших высокие баллы на ЕГЭ (80 выше) и  ОГЭ (34 и выше)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 ОГЭ и ЕГЭ  по обществознанию</dc:title>
  <dc:creator>user</dc:creator>
  <cp:lastModifiedBy>user</cp:lastModifiedBy>
  <cp:revision>41</cp:revision>
  <dcterms:created xsi:type="dcterms:W3CDTF">2015-08-25T16:07:51Z</dcterms:created>
  <dcterms:modified xsi:type="dcterms:W3CDTF">2015-08-27T16:53:30Z</dcterms:modified>
</cp:coreProperties>
</file>