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5" r:id="rId4"/>
    <p:sldId id="279" r:id="rId5"/>
    <p:sldId id="268" r:id="rId6"/>
    <p:sldId id="259" r:id="rId7"/>
    <p:sldId id="307" r:id="rId8"/>
    <p:sldId id="292" r:id="rId9"/>
    <p:sldId id="299" r:id="rId10"/>
    <p:sldId id="297" r:id="rId11"/>
    <p:sldId id="306" r:id="rId12"/>
    <p:sldId id="295" r:id="rId13"/>
    <p:sldId id="300" r:id="rId14"/>
    <p:sldId id="301" r:id="rId15"/>
    <p:sldId id="303" r:id="rId16"/>
    <p:sldId id="281" r:id="rId17"/>
    <p:sldId id="287" r:id="rId18"/>
    <p:sldId id="289" r:id="rId19"/>
    <p:sldId id="273" r:id="rId20"/>
    <p:sldId id="30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nsportal.ru/" TargetMode="External"/><Relationship Id="rId3" Type="http://schemas.openxmlformats.org/officeDocument/2006/relationships/hyperlink" Target="http://pedsovet.ru/" TargetMode="External"/><Relationship Id="rId7" Type="http://schemas.openxmlformats.org/officeDocument/2006/relationships/hyperlink" Target="http://videourok.ru/" TargetMode="External"/><Relationship Id="rId2" Type="http://schemas.openxmlformats.org/officeDocument/2006/relationships/hyperlink" Target="http://pedsovet.orq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kopilkaurokov.ru/" TargetMode="External"/><Relationship Id="rId5" Type="http://schemas.openxmlformats.org/officeDocument/2006/relationships/hyperlink" Target="http://infourok.ru/" TargetMode="External"/><Relationship Id="rId4" Type="http://schemas.openxmlformats.org/officeDocument/2006/relationships/hyperlink" Target="http://shatovkaschool.ucoz.ru/" TargetMode="External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692696"/>
            <a:ext cx="4968552" cy="6480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Кузнецова Наталия Петровна</a:t>
            </a:r>
          </a:p>
          <a:p>
            <a:pPr algn="ctr">
              <a:spcBef>
                <a:spcPts val="0"/>
              </a:spcBef>
              <a:buNone/>
            </a:pPr>
            <a:endParaRPr lang="ru-RU" sz="24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35696" y="1052736"/>
            <a:ext cx="612068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3" y="1268761"/>
            <a:ext cx="2736304" cy="258734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Прямоугольник 7"/>
          <p:cNvSpPr/>
          <p:nvPr/>
        </p:nvSpPr>
        <p:spPr>
          <a:xfrm>
            <a:off x="3635896" y="1196752"/>
            <a:ext cx="468052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Образование – высшее.</a:t>
            </a:r>
          </a:p>
          <a:p>
            <a:endParaRPr lang="ru-RU" sz="8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Окончила 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Арзамасский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государственный педагогический институт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им.А.П.Гайдара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в 1998 г.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Присуждена квалификация УЧИТЕЛЬ математики и физики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по специальности «МАТЕМАТИКА»</a:t>
            </a:r>
          </a:p>
          <a:p>
            <a:endParaRPr lang="ru-RU" sz="8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Место работы – МБОУ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Шатовская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СОШ.</a:t>
            </a:r>
          </a:p>
          <a:p>
            <a:endParaRPr lang="ru-RU" sz="8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Классный руководитель  6«Б» класса.</a:t>
            </a:r>
          </a:p>
          <a:p>
            <a:endParaRPr lang="ru-RU" sz="8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Педагогический стаж – 11 лет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4797152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u="sng" dirty="0" smtClean="0">
                <a:solidFill>
                  <a:srgbClr val="CC0066"/>
                </a:solidFill>
              </a:rPr>
              <a:t>Моё педагогическое кредо:</a:t>
            </a:r>
          </a:p>
          <a:p>
            <a:pPr algn="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Мало знать – надо применять. </a:t>
            </a:r>
          </a:p>
          <a:p>
            <a:pPr algn="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Мало хотеть – надо делать!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33265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Прогностические методы выявления познавательного интереса у обучающихся к математике.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268760"/>
            <a:ext cx="5088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АНКЕТИРОВАНИЕ: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84482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u="sng" dirty="0" smtClean="0">
                <a:solidFill>
                  <a:srgbClr val="002060"/>
                </a:solidFill>
              </a:rPr>
              <a:t>Анкета № 1 </a:t>
            </a:r>
            <a:r>
              <a:rPr lang="ru-RU" sz="2800" b="1" i="1" dirty="0" smtClean="0">
                <a:solidFill>
                  <a:srgbClr val="002060"/>
                </a:solidFill>
              </a:rPr>
              <a:t>«</a:t>
            </a:r>
            <a:r>
              <a:rPr lang="ru-RU" sz="2800" b="1" i="1" smtClean="0">
                <a:solidFill>
                  <a:srgbClr val="002060"/>
                </a:solidFill>
              </a:rPr>
              <a:t>Тебе </a:t>
            </a:r>
            <a:r>
              <a:rPr lang="ru-RU" sz="2800" b="1" i="1" smtClean="0">
                <a:solidFill>
                  <a:srgbClr val="002060"/>
                </a:solidFill>
              </a:rPr>
              <a:t>нравится </a:t>
            </a:r>
            <a:r>
              <a:rPr lang="ru-RU" sz="2800" b="1" i="1" dirty="0" smtClean="0">
                <a:solidFill>
                  <a:srgbClr val="002060"/>
                </a:solidFill>
              </a:rPr>
              <a:t>математика?»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420888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Итоги анкетирования</a:t>
            </a:r>
            <a:endParaRPr lang="ru-RU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419872" y="2564905"/>
          <a:ext cx="4968552" cy="23042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8509"/>
                <a:gridCol w="1674066"/>
                <a:gridCol w="2365977"/>
              </a:tblGrid>
              <a:tr h="91652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       Класс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Количество участников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% ответивших утвердительно</a:t>
                      </a:r>
                      <a:endParaRPr lang="ru-RU" sz="2000" dirty="0"/>
                    </a:p>
                  </a:txBody>
                  <a:tcPr/>
                </a:tc>
              </a:tr>
              <a:tr h="45826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/>
                        <a:t>100</a:t>
                      </a:r>
                      <a:endParaRPr lang="ru-RU" sz="2000" b="1" i="0" dirty="0"/>
                    </a:p>
                  </a:txBody>
                  <a:tcPr/>
                </a:tc>
              </a:tr>
              <a:tr h="50918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/>
                        <a:t>30</a:t>
                      </a:r>
                      <a:endParaRPr lang="ru-RU" sz="2000" b="1" i="0" dirty="0"/>
                    </a:p>
                  </a:txBody>
                  <a:tcPr/>
                </a:tc>
              </a:tr>
              <a:tr h="42028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/>
                        <a:t>50</a:t>
                      </a:r>
                      <a:endParaRPr lang="ru-RU" sz="2000" b="1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763688" y="4869160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Вывод: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5085184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Анализ отрицательных факторов позволяет целенаправленно формировать у обучающихся познавательный интерес.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Факторы, которые побуждают учащихся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 активности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556792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Интерес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Творческий характер учебно-познавательной деятельности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Состязательность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Игровой характер проведения занятий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http://im3-tub-ru.yandex.net/i?id=08cc10f871184dd3966fadba97fcf401-136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293096"/>
            <a:ext cx="2736304" cy="20522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192688" cy="57606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Нестандартные уроки: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908720"/>
            <a:ext cx="45182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3200" b="1" dirty="0" smtClean="0"/>
              <a:t>урок-соревнование;</a:t>
            </a:r>
          </a:p>
          <a:p>
            <a:pPr algn="ctr">
              <a:buFont typeface="Wingdings" pitchFamily="2" charset="2"/>
              <a:buChar char="v"/>
            </a:pPr>
            <a:r>
              <a:rPr lang="ru-RU" sz="3200" b="1" dirty="0" smtClean="0"/>
              <a:t>урок-игра;</a:t>
            </a:r>
          </a:p>
          <a:p>
            <a:pPr algn="ctr">
              <a:buFont typeface="Wingdings" pitchFamily="2" charset="2"/>
              <a:buChar char="v"/>
            </a:pPr>
            <a:r>
              <a:rPr lang="ru-RU" sz="3200" b="1" dirty="0" smtClean="0"/>
              <a:t>урок-путешествие;</a:t>
            </a:r>
          </a:p>
          <a:p>
            <a:pPr algn="ctr">
              <a:buFont typeface="Wingdings" pitchFamily="2" charset="2"/>
              <a:buChar char="v"/>
            </a:pPr>
            <a:r>
              <a:rPr lang="ru-RU" sz="3200" b="1" dirty="0" smtClean="0"/>
              <a:t>урок-практикум;</a:t>
            </a:r>
          </a:p>
          <a:p>
            <a:pPr algn="ctr">
              <a:buFont typeface="Wingdings" pitchFamily="2" charset="2"/>
              <a:buChar char="v"/>
            </a:pPr>
            <a:r>
              <a:rPr lang="ru-RU" sz="3200" b="1" dirty="0" smtClean="0"/>
              <a:t>урок-лекция;</a:t>
            </a:r>
          </a:p>
          <a:p>
            <a:pPr algn="ctr">
              <a:buFont typeface="Wingdings" pitchFamily="2" charset="2"/>
              <a:buChar char="v"/>
            </a:pPr>
            <a:r>
              <a:rPr lang="ru-RU" sz="3200" b="1" dirty="0" smtClean="0"/>
              <a:t>урок-консультация;</a:t>
            </a:r>
          </a:p>
          <a:p>
            <a:pPr algn="ctr">
              <a:buFont typeface="Wingdings" pitchFamily="2" charset="2"/>
              <a:buChar char="v"/>
            </a:pPr>
            <a:r>
              <a:rPr lang="ru-RU" sz="3200" b="1" dirty="0" smtClean="0"/>
              <a:t>интегрированные уроки.</a:t>
            </a:r>
          </a:p>
        </p:txBody>
      </p:sp>
      <p:pic>
        <p:nvPicPr>
          <p:cNvPr id="37892" name="Picture 4" descr="http://im2-tub-ru.yandex.net/i?id=25315c281f94484bf689cbe41d39c81b-95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527122"/>
            <a:ext cx="2553072" cy="1914804"/>
          </a:xfrm>
          <a:prstGeom prst="rect">
            <a:avLst/>
          </a:prstGeom>
          <a:noFill/>
        </p:spPr>
      </p:pic>
      <p:pic>
        <p:nvPicPr>
          <p:cNvPr id="37894" name="Picture 6" descr="Нестандартные уроки по математике. 8-11 класс Пособие являет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1962150" cy="2847976"/>
          </a:xfrm>
          <a:prstGeom prst="rect">
            <a:avLst/>
          </a:prstGeom>
          <a:noFill/>
        </p:spPr>
      </p:pic>
      <p:pic>
        <p:nvPicPr>
          <p:cNvPr id="37896" name="Picture 8" descr="Конспект решение неравенств 3 клас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869160"/>
            <a:ext cx="2376264" cy="1709607"/>
          </a:xfrm>
          <a:prstGeom prst="rect">
            <a:avLst/>
          </a:prstGeom>
          <a:noFill/>
        </p:spPr>
      </p:pic>
      <p:pic>
        <p:nvPicPr>
          <p:cNvPr id="7" name="Picture 2" descr="C:\Users\User\Desktop\72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916832"/>
            <a:ext cx="2088232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" name="Diagram 3"/>
          <p:cNvGrpSpPr>
            <a:grpSpLocks/>
          </p:cNvGrpSpPr>
          <p:nvPr/>
        </p:nvGrpSpPr>
        <p:grpSpPr bwMode="auto">
          <a:xfrm>
            <a:off x="683568" y="1916832"/>
            <a:ext cx="4104456" cy="3888432"/>
            <a:chOff x="1553" y="876"/>
            <a:chExt cx="8640" cy="8640"/>
          </a:xfrm>
        </p:grpSpPr>
        <p:sp>
          <p:nvSpPr>
            <p:cNvPr id="3" name="_s35858"/>
            <p:cNvSpPr>
              <a:spLocks noChangeShapeType="1"/>
            </p:cNvSpPr>
            <p:nvPr/>
          </p:nvSpPr>
          <p:spPr bwMode="auto">
            <a:xfrm flipH="1" flipV="1">
              <a:off x="4268" y="3917"/>
              <a:ext cx="803" cy="63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_s35857"/>
            <p:cNvSpPr>
              <a:spLocks noChangeArrowheads="1"/>
            </p:cNvSpPr>
            <p:nvPr/>
          </p:nvSpPr>
          <p:spPr bwMode="auto">
            <a:xfrm>
              <a:off x="2440" y="2251"/>
              <a:ext cx="2052" cy="2052"/>
            </a:xfrm>
            <a:prstGeom prst="ellipse">
              <a:avLst/>
            </a:prstGeom>
            <a:solidFill>
              <a:srgbClr val="1A0FFF"/>
            </a:solidFill>
            <a:ln w="28575">
              <a:solidFill>
                <a:srgbClr val="0A00CE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sng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4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_s35856"/>
            <p:cNvSpPr>
              <a:spLocks noChangeShapeType="1"/>
            </p:cNvSpPr>
            <p:nvPr/>
          </p:nvSpPr>
          <p:spPr bwMode="auto">
            <a:xfrm flipH="1">
              <a:off x="3873" y="5424"/>
              <a:ext cx="1000" cy="22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_s35855"/>
            <p:cNvSpPr>
              <a:spLocks noChangeArrowheads="1"/>
            </p:cNvSpPr>
            <p:nvPr/>
          </p:nvSpPr>
          <p:spPr bwMode="auto">
            <a:xfrm>
              <a:off x="1847" y="4855"/>
              <a:ext cx="2052" cy="2052"/>
            </a:xfrm>
            <a:prstGeom prst="ellipse">
              <a:avLst/>
            </a:prstGeom>
            <a:solidFill>
              <a:srgbClr val="9966FF"/>
            </a:solidFill>
            <a:ln w="28575">
              <a:solidFill>
                <a:srgbClr val="5F0FFF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_  </a:t>
              </a:r>
              <a:r>
                <a:rPr kumimoji="0" lang="en-US" sz="1000" b="1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2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    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_s35854"/>
            <p:cNvSpPr>
              <a:spLocks noChangeShapeType="1"/>
            </p:cNvSpPr>
            <p:nvPr/>
          </p:nvSpPr>
          <p:spPr bwMode="auto">
            <a:xfrm flipH="1">
              <a:off x="4984" y="6120"/>
              <a:ext cx="445" cy="9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_s35853"/>
            <p:cNvSpPr>
              <a:spLocks noChangeArrowheads="1"/>
            </p:cNvSpPr>
            <p:nvPr/>
          </p:nvSpPr>
          <p:spPr bwMode="auto">
            <a:xfrm>
              <a:off x="3513" y="6943"/>
              <a:ext cx="2052" cy="2052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CA00CA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1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_s35852"/>
            <p:cNvSpPr>
              <a:spLocks noChangeShapeType="1"/>
            </p:cNvSpPr>
            <p:nvPr/>
          </p:nvSpPr>
          <p:spPr bwMode="auto">
            <a:xfrm>
              <a:off x="6319" y="6119"/>
              <a:ext cx="445" cy="9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_s35851"/>
            <p:cNvSpPr>
              <a:spLocks noChangeArrowheads="1"/>
            </p:cNvSpPr>
            <p:nvPr/>
          </p:nvSpPr>
          <p:spPr bwMode="auto">
            <a:xfrm>
              <a:off x="6184" y="6942"/>
              <a:ext cx="2052" cy="205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BE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_s35850"/>
            <p:cNvSpPr>
              <a:spLocks noChangeShapeType="1"/>
            </p:cNvSpPr>
            <p:nvPr/>
          </p:nvSpPr>
          <p:spPr bwMode="auto">
            <a:xfrm>
              <a:off x="6873" y="5423"/>
              <a:ext cx="1000" cy="2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_s35849"/>
            <p:cNvSpPr>
              <a:spLocks noChangeArrowheads="1"/>
            </p:cNvSpPr>
            <p:nvPr/>
          </p:nvSpPr>
          <p:spPr bwMode="auto">
            <a:xfrm>
              <a:off x="7848" y="4853"/>
              <a:ext cx="2052" cy="2052"/>
            </a:xfrm>
            <a:prstGeom prst="ellipse">
              <a:avLst/>
            </a:prstGeom>
            <a:solidFill>
              <a:srgbClr val="01BD0A"/>
            </a:solidFill>
            <a:ln w="28575">
              <a:solidFill>
                <a:srgbClr val="019308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- 1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" name="_s35848"/>
            <p:cNvSpPr>
              <a:spLocks noChangeShapeType="1"/>
            </p:cNvSpPr>
            <p:nvPr/>
          </p:nvSpPr>
          <p:spPr bwMode="auto">
            <a:xfrm flipV="1">
              <a:off x="6675" y="3916"/>
              <a:ext cx="802" cy="6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_s35847"/>
            <p:cNvSpPr>
              <a:spLocks noChangeArrowheads="1"/>
            </p:cNvSpPr>
            <p:nvPr/>
          </p:nvSpPr>
          <p:spPr bwMode="auto">
            <a:xfrm>
              <a:off x="7253" y="2250"/>
              <a:ext cx="2052" cy="2052"/>
            </a:xfrm>
            <a:prstGeom prst="ellipse">
              <a:avLst/>
            </a:prstGeom>
            <a:solidFill>
              <a:srgbClr val="0399FF"/>
            </a:solidFill>
            <a:ln w="28575">
              <a:solidFill>
                <a:srgbClr val="4B595B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_</a:t>
              </a: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  <a:r>
                <a:rPr kumimoji="0" lang="en-US" sz="10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14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 19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" name="_s35846"/>
            <p:cNvSpPr>
              <a:spLocks noChangeShapeType="1"/>
            </p:cNvSpPr>
            <p:nvPr/>
          </p:nvSpPr>
          <p:spPr bwMode="auto">
            <a:xfrm flipV="1">
              <a:off x="5873" y="3144"/>
              <a:ext cx="0" cy="102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_s35845"/>
            <p:cNvSpPr>
              <a:spLocks noChangeArrowheads="1"/>
            </p:cNvSpPr>
            <p:nvPr/>
          </p:nvSpPr>
          <p:spPr bwMode="auto">
            <a:xfrm>
              <a:off x="4847" y="1092"/>
              <a:ext cx="2052" cy="2052"/>
            </a:xfrm>
            <a:prstGeom prst="ellipse">
              <a:avLst/>
            </a:prstGeom>
            <a:solidFill>
              <a:srgbClr val="FF8C01"/>
            </a:solidFill>
            <a:ln w="28575">
              <a:solidFill>
                <a:srgbClr val="D876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  </a:t>
              </a: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" name="_s35844"/>
            <p:cNvSpPr>
              <a:spLocks noChangeArrowheads="1"/>
            </p:cNvSpPr>
            <p:nvPr/>
          </p:nvSpPr>
          <p:spPr bwMode="auto">
            <a:xfrm>
              <a:off x="4847" y="4170"/>
              <a:ext cx="2052" cy="2052"/>
            </a:xfrm>
            <a:prstGeom prst="ellipse">
              <a:avLst/>
            </a:prstGeom>
            <a:solidFill>
              <a:srgbClr val="F1FD09"/>
            </a:solidFill>
            <a:ln w="28575">
              <a:solidFill>
                <a:srgbClr val="CAD402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_   </a:t>
              </a:r>
              <a:r>
                <a:rPr kumimoji="0" lang="en-US" sz="1000" b="1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1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     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23528" y="404665"/>
            <a:ext cx="4320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Тема «Действия с обыкновенными дробями». Игра «Солнышко», «Цветок».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pSp>
        <p:nvGrpSpPr>
          <p:cNvPr id="20" name="Diagram 22"/>
          <p:cNvGrpSpPr>
            <a:grpSpLocks/>
          </p:cNvGrpSpPr>
          <p:nvPr/>
        </p:nvGrpSpPr>
        <p:grpSpPr bwMode="auto">
          <a:xfrm>
            <a:off x="4211960" y="1700809"/>
            <a:ext cx="4608512" cy="4392488"/>
            <a:chOff x="1559" y="6946"/>
            <a:chExt cx="8640" cy="8640"/>
          </a:xfrm>
        </p:grpSpPr>
        <p:sp>
          <p:nvSpPr>
            <p:cNvPr id="21" name="_s35864"/>
            <p:cNvSpPr>
              <a:spLocks noChangeArrowheads="1"/>
            </p:cNvSpPr>
            <p:nvPr/>
          </p:nvSpPr>
          <p:spPr bwMode="auto">
            <a:xfrm flipV="1">
              <a:off x="5366" y="7712"/>
              <a:ext cx="1026" cy="889"/>
            </a:xfrm>
            <a:custGeom>
              <a:avLst/>
              <a:gdLst>
                <a:gd name="G0" fmla="+- 10800 0 0"/>
                <a:gd name="G1" fmla="+- 21600 0 10800"/>
                <a:gd name="G2" fmla="*/ 10800 1 2"/>
                <a:gd name="G3" fmla="+- 21600 0 G2"/>
                <a:gd name="G4" fmla="+/ 10800 21600 2"/>
                <a:gd name="G5" fmla="+/ G1 0 2"/>
                <a:gd name="G6" fmla="*/ 21600 21600 10800"/>
                <a:gd name="G7" fmla="*/ G6 1 2"/>
                <a:gd name="G8" fmla="+- 21600 0 G7"/>
                <a:gd name="G9" fmla="*/ 21600 1 2"/>
                <a:gd name="G10" fmla="+- 10800 0 G9"/>
                <a:gd name="G11" fmla="?: G10 G8 0"/>
                <a:gd name="G12" fmla="?: G10 G7 21600"/>
                <a:gd name="T0" fmla="*/ 16200 w 21600"/>
                <a:gd name="T1" fmla="*/ 10800 h 21600"/>
                <a:gd name="T2" fmla="*/ 10800 w 21600"/>
                <a:gd name="T3" fmla="*/ 21600 h 21600"/>
                <a:gd name="T4" fmla="*/ 5400 w 21600"/>
                <a:gd name="T5" fmla="*/ 10800 h 21600"/>
                <a:gd name="T6" fmla="*/ 10800 w 21600"/>
                <a:gd name="T7" fmla="*/ 0 h 21600"/>
                <a:gd name="T8" fmla="*/ 7200 w 21600"/>
                <a:gd name="T9" fmla="*/ 7200 h 21600"/>
                <a:gd name="T10" fmla="*/ 14400 w 21600"/>
                <a:gd name="T11" fmla="*/ 14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BE0E3"/>
            </a:solidFill>
            <a:ln w="4669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" name="_s35865"/>
            <p:cNvSpPr>
              <a:spLocks noChangeArrowheads="1"/>
            </p:cNvSpPr>
            <p:nvPr/>
          </p:nvSpPr>
          <p:spPr bwMode="auto">
            <a:xfrm flipV="1">
              <a:off x="4853" y="8601"/>
              <a:ext cx="2052" cy="8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BE0E3"/>
            </a:solidFill>
            <a:ln w="4669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Молодцы!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" name="_s35866"/>
            <p:cNvSpPr>
              <a:spLocks noChangeArrowheads="1"/>
            </p:cNvSpPr>
            <p:nvPr/>
          </p:nvSpPr>
          <p:spPr bwMode="auto">
            <a:xfrm flipV="1">
              <a:off x="4340" y="9489"/>
              <a:ext cx="3078" cy="889"/>
            </a:xfrm>
            <a:custGeom>
              <a:avLst/>
              <a:gdLst>
                <a:gd name="G0" fmla="+- 3600 0 0"/>
                <a:gd name="G1" fmla="+- 21600 0 3600"/>
                <a:gd name="G2" fmla="*/ 3600 1 2"/>
                <a:gd name="G3" fmla="+- 21600 0 G2"/>
                <a:gd name="G4" fmla="+/ 3600 21600 2"/>
                <a:gd name="G5" fmla="+/ G1 0 2"/>
                <a:gd name="G6" fmla="*/ 21600 21600 3600"/>
                <a:gd name="G7" fmla="*/ G6 1 2"/>
                <a:gd name="G8" fmla="+- 21600 0 G7"/>
                <a:gd name="G9" fmla="*/ 21600 1 2"/>
                <a:gd name="G10" fmla="+- 3600 0 G9"/>
                <a:gd name="G11" fmla="?: G10 G8 0"/>
                <a:gd name="G12" fmla="?: G10 G7 21600"/>
                <a:gd name="T0" fmla="*/ 19800 w 21600"/>
                <a:gd name="T1" fmla="*/ 10800 h 21600"/>
                <a:gd name="T2" fmla="*/ 10800 w 21600"/>
                <a:gd name="T3" fmla="*/ 21600 h 21600"/>
                <a:gd name="T4" fmla="*/ 1800 w 21600"/>
                <a:gd name="T5" fmla="*/ 10800 h 21600"/>
                <a:gd name="T6" fmla="*/ 10800 w 21600"/>
                <a:gd name="T7" fmla="*/ 0 h 21600"/>
                <a:gd name="T8" fmla="*/ 3600 w 21600"/>
                <a:gd name="T9" fmla="*/ 3600 h 21600"/>
                <a:gd name="T10" fmla="*/ 18000 w 21600"/>
                <a:gd name="T11" fmla="*/ 18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BE0E3"/>
            </a:solidFill>
            <a:ln w="4669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- 5x² + 7x = 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_s35867"/>
            <p:cNvSpPr>
              <a:spLocks noChangeArrowheads="1"/>
            </p:cNvSpPr>
            <p:nvPr/>
          </p:nvSpPr>
          <p:spPr bwMode="auto">
            <a:xfrm flipV="1">
              <a:off x="3827" y="10378"/>
              <a:ext cx="4104" cy="888"/>
            </a:xfrm>
            <a:custGeom>
              <a:avLst/>
              <a:gdLst>
                <a:gd name="G0" fmla="+- 2700 0 0"/>
                <a:gd name="G1" fmla="+- 21600 0 2700"/>
                <a:gd name="G2" fmla="*/ 2700 1 2"/>
                <a:gd name="G3" fmla="+- 21600 0 G2"/>
                <a:gd name="G4" fmla="+/ 2700 21600 2"/>
                <a:gd name="G5" fmla="+/ G1 0 2"/>
                <a:gd name="G6" fmla="*/ 21600 21600 2700"/>
                <a:gd name="G7" fmla="*/ G6 1 2"/>
                <a:gd name="G8" fmla="+- 21600 0 G7"/>
                <a:gd name="G9" fmla="*/ 21600 1 2"/>
                <a:gd name="G10" fmla="+- 2700 0 G9"/>
                <a:gd name="G11" fmla="?: G10 G8 0"/>
                <a:gd name="G12" fmla="?: G10 G7 21600"/>
                <a:gd name="T0" fmla="*/ 20250 w 21600"/>
                <a:gd name="T1" fmla="*/ 10800 h 21600"/>
                <a:gd name="T2" fmla="*/ 10800 w 21600"/>
                <a:gd name="T3" fmla="*/ 21600 h 21600"/>
                <a:gd name="T4" fmla="*/ 1350 w 21600"/>
                <a:gd name="T5" fmla="*/ 10800 h 21600"/>
                <a:gd name="T6" fmla="*/ 10800 w 21600"/>
                <a:gd name="T7" fmla="*/ 0 h 21600"/>
                <a:gd name="T8" fmla="*/ 3150 w 21600"/>
                <a:gd name="T9" fmla="*/ 3150 h 21600"/>
                <a:gd name="T10" fmla="*/ 18450 w 21600"/>
                <a:gd name="T11" fmla="*/ 18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700" y="21600"/>
                  </a:lnTo>
                  <a:lnTo>
                    <a:pt x="189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BE0E3"/>
            </a:solidFill>
            <a:ln w="4669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(x + 3)(x – 4) = - 12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" name="_s35868"/>
            <p:cNvSpPr>
              <a:spLocks noChangeArrowheads="1"/>
            </p:cNvSpPr>
            <p:nvPr/>
          </p:nvSpPr>
          <p:spPr bwMode="auto">
            <a:xfrm flipV="1">
              <a:off x="3314" y="11266"/>
              <a:ext cx="5130" cy="889"/>
            </a:xfrm>
            <a:custGeom>
              <a:avLst/>
              <a:gdLst>
                <a:gd name="G0" fmla="+- 2160 0 0"/>
                <a:gd name="G1" fmla="+- 21600 0 2160"/>
                <a:gd name="G2" fmla="*/ 2160 1 2"/>
                <a:gd name="G3" fmla="+- 21600 0 G2"/>
                <a:gd name="G4" fmla="+/ 2160 21600 2"/>
                <a:gd name="G5" fmla="+/ G1 0 2"/>
                <a:gd name="G6" fmla="*/ 21600 21600 2160"/>
                <a:gd name="G7" fmla="*/ G6 1 2"/>
                <a:gd name="G8" fmla="+- 21600 0 G7"/>
                <a:gd name="G9" fmla="*/ 21600 1 2"/>
                <a:gd name="G10" fmla="+- 2160 0 G9"/>
                <a:gd name="G11" fmla="?: G10 G8 0"/>
                <a:gd name="G12" fmla="?: G10 G7 21600"/>
                <a:gd name="T0" fmla="*/ 20520 w 21600"/>
                <a:gd name="T1" fmla="*/ 10800 h 21600"/>
                <a:gd name="T2" fmla="*/ 10800 w 21600"/>
                <a:gd name="T3" fmla="*/ 21600 h 21600"/>
                <a:gd name="T4" fmla="*/ 1080 w 21600"/>
                <a:gd name="T5" fmla="*/ 10800 h 21600"/>
                <a:gd name="T6" fmla="*/ 10800 w 21600"/>
                <a:gd name="T7" fmla="*/ 0 h 21600"/>
                <a:gd name="T8" fmla="*/ 2880 w 21600"/>
                <a:gd name="T9" fmla="*/ 2880 h 21600"/>
                <a:gd name="T10" fmla="*/ 18720 w 21600"/>
                <a:gd name="T11" fmla="*/ 1872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60" y="21600"/>
                  </a:lnTo>
                  <a:lnTo>
                    <a:pt x="194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BE0E3"/>
            </a:solidFill>
            <a:ln w="4669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4x² - 3x = 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6" name="_s35869"/>
            <p:cNvSpPr>
              <a:spLocks noChangeArrowheads="1"/>
            </p:cNvSpPr>
            <p:nvPr/>
          </p:nvSpPr>
          <p:spPr bwMode="auto">
            <a:xfrm flipV="1">
              <a:off x="2801" y="12155"/>
              <a:ext cx="6156" cy="888"/>
            </a:xfrm>
            <a:custGeom>
              <a:avLst/>
              <a:gdLst>
                <a:gd name="G0" fmla="+- 1800 0 0"/>
                <a:gd name="G1" fmla="+- 21600 0 1800"/>
                <a:gd name="G2" fmla="*/ 1800 1 2"/>
                <a:gd name="G3" fmla="+- 21600 0 G2"/>
                <a:gd name="G4" fmla="+/ 1800 21600 2"/>
                <a:gd name="G5" fmla="+/ G1 0 2"/>
                <a:gd name="G6" fmla="*/ 21600 21600 1800"/>
                <a:gd name="G7" fmla="*/ G6 1 2"/>
                <a:gd name="G8" fmla="+- 21600 0 G7"/>
                <a:gd name="G9" fmla="*/ 21600 1 2"/>
                <a:gd name="G10" fmla="+- 1800 0 G9"/>
                <a:gd name="G11" fmla="?: G10 G8 0"/>
                <a:gd name="G12" fmla="?: G10 G7 21600"/>
                <a:gd name="T0" fmla="*/ 20700 w 21600"/>
                <a:gd name="T1" fmla="*/ 10800 h 21600"/>
                <a:gd name="T2" fmla="*/ 10800 w 21600"/>
                <a:gd name="T3" fmla="*/ 21600 h 21600"/>
                <a:gd name="T4" fmla="*/ 900 w 21600"/>
                <a:gd name="T5" fmla="*/ 10800 h 21600"/>
                <a:gd name="T6" fmla="*/ 10800 w 21600"/>
                <a:gd name="T7" fmla="*/ 0 h 21600"/>
                <a:gd name="T8" fmla="*/ 2700 w 21600"/>
                <a:gd name="T9" fmla="*/ 2700 h 21600"/>
                <a:gd name="T10" fmla="*/ 18900 w 21600"/>
                <a:gd name="T11" fmla="*/ 189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800" y="21600"/>
                  </a:lnTo>
                  <a:lnTo>
                    <a:pt x="19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BE0E3"/>
            </a:solidFill>
            <a:ln w="4669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1 – 4y² = 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7" name="_s35870"/>
            <p:cNvSpPr>
              <a:spLocks noChangeArrowheads="1"/>
            </p:cNvSpPr>
            <p:nvPr/>
          </p:nvSpPr>
          <p:spPr bwMode="auto">
            <a:xfrm flipV="1">
              <a:off x="2288" y="13043"/>
              <a:ext cx="7182" cy="889"/>
            </a:xfrm>
            <a:custGeom>
              <a:avLst/>
              <a:gdLst>
                <a:gd name="G0" fmla="+- 1543 0 0"/>
                <a:gd name="G1" fmla="+- 21600 0 1543"/>
                <a:gd name="G2" fmla="*/ 1543 1 2"/>
                <a:gd name="G3" fmla="+- 21600 0 G2"/>
                <a:gd name="G4" fmla="+/ 1543 21600 2"/>
                <a:gd name="G5" fmla="+/ G1 0 2"/>
                <a:gd name="G6" fmla="*/ 21600 21600 1543"/>
                <a:gd name="G7" fmla="*/ G6 1 2"/>
                <a:gd name="G8" fmla="+- 21600 0 G7"/>
                <a:gd name="G9" fmla="*/ 21600 1 2"/>
                <a:gd name="G10" fmla="+- 1543 0 G9"/>
                <a:gd name="G11" fmla="?: G10 G8 0"/>
                <a:gd name="G12" fmla="?: G10 G7 21600"/>
                <a:gd name="T0" fmla="*/ 20828 w 21600"/>
                <a:gd name="T1" fmla="*/ 10800 h 21600"/>
                <a:gd name="T2" fmla="*/ 10800 w 21600"/>
                <a:gd name="T3" fmla="*/ 21600 h 21600"/>
                <a:gd name="T4" fmla="*/ 772 w 21600"/>
                <a:gd name="T5" fmla="*/ 10800 h 21600"/>
                <a:gd name="T6" fmla="*/ 10800 w 21600"/>
                <a:gd name="T7" fmla="*/ 0 h 21600"/>
                <a:gd name="T8" fmla="*/ 2572 w 21600"/>
                <a:gd name="T9" fmla="*/ 2572 h 21600"/>
                <a:gd name="T10" fmla="*/ 19028 w 21600"/>
                <a:gd name="T11" fmla="*/ 1902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543" y="21600"/>
                  </a:lnTo>
                  <a:lnTo>
                    <a:pt x="200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BE0E3"/>
            </a:solidFill>
            <a:ln w="4669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(2x + 7)² = 100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8" name="_s35871"/>
            <p:cNvSpPr>
              <a:spLocks noChangeArrowheads="1"/>
            </p:cNvSpPr>
            <p:nvPr/>
          </p:nvSpPr>
          <p:spPr bwMode="auto">
            <a:xfrm flipV="1">
              <a:off x="1775" y="13932"/>
              <a:ext cx="8208" cy="888"/>
            </a:xfrm>
            <a:custGeom>
              <a:avLst/>
              <a:gdLst>
                <a:gd name="G0" fmla="+- 1350 0 0"/>
                <a:gd name="G1" fmla="+- 21600 0 1350"/>
                <a:gd name="G2" fmla="*/ 1350 1 2"/>
                <a:gd name="G3" fmla="+- 21600 0 G2"/>
                <a:gd name="G4" fmla="+/ 1350 21600 2"/>
                <a:gd name="G5" fmla="+/ G1 0 2"/>
                <a:gd name="G6" fmla="*/ 21600 21600 1350"/>
                <a:gd name="G7" fmla="*/ G6 1 2"/>
                <a:gd name="G8" fmla="+- 21600 0 G7"/>
                <a:gd name="G9" fmla="*/ 21600 1 2"/>
                <a:gd name="G10" fmla="+- 1350 0 G9"/>
                <a:gd name="G11" fmla="?: G10 G8 0"/>
                <a:gd name="G12" fmla="?: G10 G7 21600"/>
                <a:gd name="T0" fmla="*/ 20925 w 21600"/>
                <a:gd name="T1" fmla="*/ 10800 h 21600"/>
                <a:gd name="T2" fmla="*/ 10800 w 21600"/>
                <a:gd name="T3" fmla="*/ 21600 h 21600"/>
                <a:gd name="T4" fmla="*/ 675 w 21600"/>
                <a:gd name="T5" fmla="*/ 10800 h 21600"/>
                <a:gd name="T6" fmla="*/ 10800 w 21600"/>
                <a:gd name="T7" fmla="*/ 0 h 21600"/>
                <a:gd name="T8" fmla="*/ 2475 w 21600"/>
                <a:gd name="T9" fmla="*/ 2475 h 21600"/>
                <a:gd name="T10" fmla="*/ 19125 w 21600"/>
                <a:gd name="T11" fmla="*/ 1912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350" y="21600"/>
                  </a:lnTo>
                  <a:lnTo>
                    <a:pt x="2025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BE0E3"/>
            </a:solidFill>
            <a:ln w="4669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9x² - 1 = 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716016" y="404664"/>
            <a:ext cx="4288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70C0"/>
                </a:solidFill>
              </a:rPr>
              <a:t>Тема «Решение квадратных уравнений»: «Лесенка» или «Пирамида»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7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ФИЗКУЛЬТМИНУТКА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1124744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dirty="0" smtClean="0"/>
              <a:t>У меня набор карточек с правильными и неправильными дробями. Если показываю правильную дробь – руки вверх, неправильную – руки в стороны.</a:t>
            </a:r>
          </a:p>
          <a:p>
            <a:pPr marL="457200" indent="-457200" algn="just">
              <a:buAutoNum type="arabicPeriod"/>
            </a:pPr>
            <a:endParaRPr lang="ru-RU" sz="2400" dirty="0" smtClean="0"/>
          </a:p>
          <a:p>
            <a:pPr marL="457200" indent="-457200" algn="just">
              <a:buAutoNum type="arabicPeriod"/>
            </a:pPr>
            <a:r>
              <a:rPr lang="ru-RU" sz="2400" dirty="0" smtClean="0"/>
              <a:t>На доске записаны примеры, а я говорю ответ, если ответ верный- хлопаем в ладоши, если неправильный – топаем ногами. </a:t>
            </a:r>
          </a:p>
          <a:p>
            <a:pPr marL="457200" indent="-457200" algn="just"/>
            <a:r>
              <a:rPr lang="ru-RU" sz="2400" dirty="0" smtClean="0"/>
              <a:t>И т.п.</a:t>
            </a:r>
            <a:endParaRPr lang="ru-RU" sz="2400" dirty="0"/>
          </a:p>
        </p:txBody>
      </p:sp>
      <p:pic>
        <p:nvPicPr>
          <p:cNvPr id="44044" name="Picture 12" descr="Тульский Химический лиц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773854"/>
            <a:ext cx="3024336" cy="2811741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23528" y="402149"/>
            <a:ext cx="813690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Тесты, в которых предполагают верное заполнение пропусков в утверждениях, формулировках определений, теорем, свойств здесь же, в тексте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Так, например, тест в 7 классе по теме «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Начальные сведения по  геометрии».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Слово «геометрия» в переводе с греческого означает ____________.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Через любые _______ точки можно провести прямую и притом только одну.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Часть прямой, ограниченная двумя точками,  называется  __________.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Точка отрезка, делящая его пополам, называется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__________отрезка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Геометрическую фигуру, которая состоит из точки и двух лучей, исходящих из этой точки, называют _______________.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331640" y="3329589"/>
            <a:ext cx="7488832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Тесты, в которых надо определить истинны или ложны следующие утверждения.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Тест в 7 классе по теме «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Начальные сведения по  геометрии».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Прямая  простирается бесконечно в обе стороны.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Отрезок ВС содержит только точки прямой ВС, лежащие между В и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 данном рисунке изображен луч АО.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О________________А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411760" y="5610469"/>
            <a:ext cx="6336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Тесты, в которых предлагается из предложенных ответов выбрать верный, отметить его в тексте кружочком или квадратиком.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Возможности использования ИКТ в преподавании математики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" name="Group 105"/>
          <p:cNvGraphicFramePr>
            <a:graphicFrameLocks/>
          </p:cNvGraphicFramePr>
          <p:nvPr/>
        </p:nvGraphicFramePr>
        <p:xfrm>
          <a:off x="755577" y="692697"/>
          <a:ext cx="8003058" cy="5921016"/>
        </p:xfrm>
        <a:graphic>
          <a:graphicData uri="http://schemas.openxmlformats.org/drawingml/2006/table">
            <a:tbl>
              <a:tblPr/>
              <a:tblGrid>
                <a:gridCol w="428195"/>
                <a:gridCol w="2140976"/>
                <a:gridCol w="5433887"/>
              </a:tblGrid>
              <a:tr h="1416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Изучение нового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материала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Демонстрация на мониторах  компьютера или на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специальном экране высококачественных иллюстраций,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имитация, моделирование различных этапов урока.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Подготовка и проверка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домашнего задания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Самостоятельное изучение содержания мультимедийного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учебника, закрепление материала с выполнением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тестовых заданий дома и на уроке.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Самостоятельная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работа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Работа с индивидуальным заданием на компьютере,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практикум по решению задач.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Проверочные 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контрольные работы по изучаемому материалу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Возможности компьютера при их проведении практически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безграничны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Внеклассная работа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Виртуальные экскурсии, моделирование.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Творческая работа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собственного Интернет – сайта, его постоянное обновление, участие в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мультимедийных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уроках, освоение азов программирования.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Диагностические данные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 опросу  учащихся  7-8  классов   (сочинение «Математика в профессии моих родителей»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188720"/>
          <a:ext cx="8064896" cy="5638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4178"/>
                <a:gridCol w="2640718"/>
              </a:tblGrid>
              <a:tr h="62269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Виды ответов на вопросы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Количество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отвечающих </a:t>
                      </a:r>
                    </a:p>
                    <a:p>
                      <a:r>
                        <a:rPr lang="ru-RU" sz="1000" dirty="0" smtClean="0"/>
                        <a:t>на данный </a:t>
                      </a:r>
                    </a:p>
                    <a:p>
                      <a:r>
                        <a:rPr lang="ru-RU" sz="1000" dirty="0" smtClean="0"/>
                        <a:t>вопрос (в процентах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39626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Как вы считаете, нужна ли математика Вашим родителям на данной работе?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965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Да, очень.  Без нее нельзя, так как…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94,2%</a:t>
                      </a:r>
                      <a:endParaRPr lang="ru-RU" dirty="0"/>
                    </a:p>
                  </a:txBody>
                  <a:tcPr/>
                </a:tc>
              </a:tr>
              <a:tr h="33965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Чуть-чуть, очень мало.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5,8%</a:t>
                      </a:r>
                      <a:endParaRPr lang="ru-RU" dirty="0"/>
                    </a:p>
                  </a:txBody>
                  <a:tcPr/>
                </a:tc>
              </a:tr>
              <a:tr h="33965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каких профессиях она очень важна?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37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Инженер на ТЭЦ, архитектор, штурман, моряк, продавец, учитель, воспитатель, медсестра, врач, ветеринар, военнослужащий,  строитель, геолог, экономист, бухгалтер и т. д.</a:t>
                      </a:r>
                    </a:p>
                    <a:p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98%</a:t>
                      </a:r>
                      <a:endParaRPr lang="ru-RU" dirty="0"/>
                    </a:p>
                  </a:txBody>
                  <a:tcPr/>
                </a:tc>
              </a:tr>
              <a:tr h="33965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Уборщица, маляр, дворник.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2%</a:t>
                      </a:r>
                      <a:endParaRPr lang="ru-RU" dirty="0"/>
                    </a:p>
                  </a:txBody>
                  <a:tcPr/>
                </a:tc>
              </a:tr>
              <a:tr h="33965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Есть ли такая работа, на которой можно  обойтись без математики?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965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33965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Помогла ли математика Вашим родителям получить профессию?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965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42456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Какую профессию вы выбираете  сейчас для себя? Нужна ли вам для нее математика?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965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59633" y="266837"/>
            <a:ext cx="669674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rgbClr val="1F497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Диаграмма качества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обученности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 предметам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323528" y="692696"/>
          <a:ext cx="7848872" cy="335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Диаграмма" r:id="rId3" imgW="6315151" imgH="2819400" progId="MSGraph.Chart.8">
                  <p:embed/>
                </p:oleObj>
              </mc:Choice>
              <mc:Fallback>
                <p:oleObj name="Диаграмма" r:id="rId3" imgW="6315151" imgH="2819400" progId="MSGraph.Chart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692696"/>
                        <a:ext cx="7848872" cy="335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27784" y="26064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Результативность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23928" y="4242881"/>
          <a:ext cx="4896544" cy="2282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9269"/>
                <a:gridCol w="1997275"/>
              </a:tblGrid>
              <a:tr h="589865">
                <a:tc>
                  <a:txBody>
                    <a:bodyPr/>
                    <a:lstStyle/>
                    <a:p>
                      <a:r>
                        <a:rPr lang="ru-RU" dirty="0" smtClean="0"/>
                        <a:t>Для</a:t>
                      </a:r>
                      <a:r>
                        <a:rPr lang="ru-RU" baseline="0" dirty="0" smtClean="0"/>
                        <a:t> чего учить математику</a:t>
                      </a:r>
                      <a:r>
                        <a:rPr lang="en-US" baseline="0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Опрошено 40чел</a:t>
                      </a:r>
                      <a:endParaRPr lang="ru-RU" dirty="0"/>
                    </a:p>
                  </a:txBody>
                  <a:tcPr/>
                </a:tc>
              </a:tr>
              <a:tr h="547461"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Интересно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50%</a:t>
                      </a:r>
                      <a:endParaRPr lang="ru-RU" dirty="0"/>
                    </a:p>
                  </a:txBody>
                  <a:tcPr/>
                </a:tc>
              </a:tr>
              <a:tr h="547461">
                <a:tc>
                  <a:txBody>
                    <a:bodyPr/>
                    <a:lstStyle/>
                    <a:p>
                      <a:r>
                        <a:rPr lang="ru-RU" dirty="0" smtClean="0"/>
                        <a:t>Чтобы окончить школу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25%</a:t>
                      </a:r>
                      <a:endParaRPr lang="ru-RU" dirty="0"/>
                    </a:p>
                  </a:txBody>
                  <a:tcPr/>
                </a:tc>
              </a:tr>
              <a:tr h="547461">
                <a:tc>
                  <a:txBody>
                    <a:bodyPr/>
                    <a:lstStyle/>
                    <a:p>
                      <a:r>
                        <a:rPr lang="ru-RU" dirty="0" smtClean="0"/>
                        <a:t>Для поступления в ВУЗ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292" y="3933056"/>
            <a:ext cx="3320596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Транслируемость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практических достижений профессиональной деятельности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5760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u="sng" dirty="0" smtClean="0">
                <a:solidFill>
                  <a:srgbClr val="002060"/>
                </a:solidFill>
                <a:latin typeface="Arial Narrow" pitchFamily="34" charset="0"/>
              </a:rPr>
              <a:t>Выступление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: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доклады на заседаниях ШМО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доклад на педагогических районных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чтениях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420888"/>
            <a:ext cx="5582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Arial Narrow" pitchFamily="34" charset="0"/>
              </a:rPr>
              <a:t>Электронная почта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: </a:t>
            </a:r>
            <a:r>
              <a:rPr lang="en-US" b="1" i="1" u="sng" dirty="0" smtClean="0">
                <a:solidFill>
                  <a:srgbClr val="7030A0"/>
                </a:solidFill>
                <a:latin typeface="Arial Narrow" pitchFamily="34" charset="0"/>
              </a:rPr>
              <a:t>nataliya-kuzneco@bk.ru</a:t>
            </a:r>
            <a:endParaRPr lang="ru-RU" b="1" i="1" u="sng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924944"/>
            <a:ext cx="8424936" cy="397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 dirty="0" smtClean="0">
                <a:solidFill>
                  <a:srgbClr val="002060"/>
                </a:solidFill>
                <a:latin typeface="Arial Narrow" pitchFamily="34" charset="0"/>
              </a:rPr>
              <a:t>Адрес сайта, название печатного издания: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http://nsportal.ru/kuznetsova-nataliya-petrovna" &gt; сайт учителя     математики</a:t>
            </a:r>
          </a:p>
          <a:p>
            <a:pPr algn="ctr">
              <a:lnSpc>
                <a:spcPct val="150000"/>
              </a:lnSpc>
              <a:buFont typeface="Arial" charset="0"/>
              <a:buChar char="•"/>
            </a:pPr>
            <a:r>
              <a:rPr lang="en-US" i="1" u="sng" dirty="0" smtClean="0">
                <a:solidFill>
                  <a:srgbClr val="002060"/>
                </a:solidFill>
                <a:hlinkClick r:id="rId2"/>
              </a:rPr>
              <a:t> http://pedsovet.orq/</a:t>
            </a:r>
            <a:endParaRPr lang="ru-RU" i="1" u="sng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buFont typeface="Arial" charset="0"/>
              <a:buChar char="•"/>
            </a:pPr>
            <a:r>
              <a:rPr lang="en-US" i="1" u="sng" dirty="0" smtClean="0">
                <a:solidFill>
                  <a:srgbClr val="002060"/>
                </a:solidFill>
                <a:hlinkClick r:id="rId3"/>
              </a:rPr>
              <a:t> http://pedsovet.ru/</a:t>
            </a:r>
            <a:endParaRPr lang="ru-RU" i="1" u="sng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buFont typeface="Arial" charset="0"/>
              <a:buChar char="•"/>
            </a:pPr>
            <a:r>
              <a:rPr lang="en-US" i="1" dirty="0" smtClean="0">
                <a:solidFill>
                  <a:srgbClr val="002060"/>
                </a:solidFill>
                <a:hlinkClick r:id="rId4"/>
              </a:rPr>
              <a:t> http://shatovkaschool.ucoz.ru/</a:t>
            </a:r>
            <a:endParaRPr lang="ru-RU" i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buFont typeface="Arial" charset="0"/>
              <a:buChar char="•"/>
            </a:pPr>
            <a:r>
              <a:rPr lang="en-US" i="1" dirty="0" smtClean="0">
                <a:solidFill>
                  <a:srgbClr val="002060"/>
                </a:solidFill>
                <a:hlinkClick r:id="rId5"/>
              </a:rPr>
              <a:t> http://infourok.ru/</a:t>
            </a:r>
            <a:endParaRPr lang="ru-RU" i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buFont typeface="Arial" charset="0"/>
              <a:buChar char="•"/>
            </a:pPr>
            <a:r>
              <a:rPr lang="en-US" i="1" dirty="0" smtClean="0">
                <a:solidFill>
                  <a:srgbClr val="002060"/>
                </a:solidFill>
                <a:hlinkClick r:id="rId6"/>
              </a:rPr>
              <a:t>http://kopilkaurokov.ru/</a:t>
            </a:r>
            <a:endParaRPr lang="ru-RU" i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buFont typeface="Arial" charset="0"/>
              <a:buChar char="•"/>
            </a:pPr>
            <a:r>
              <a:rPr lang="en-US" i="1" dirty="0" smtClean="0">
                <a:solidFill>
                  <a:srgbClr val="002060"/>
                </a:solidFill>
                <a:hlinkClick r:id="rId7"/>
              </a:rPr>
              <a:t> http://videourok.ru/</a:t>
            </a:r>
            <a:endParaRPr lang="ru-RU" i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buFont typeface="Arial" charset="0"/>
              <a:buChar char="•"/>
            </a:pPr>
            <a:r>
              <a:rPr lang="ru-RU" dirty="0" smtClean="0">
                <a:solidFill>
                  <a:srgbClr val="002060"/>
                </a:solidFill>
                <a:hlinkClick r:id="rId8" tooltip="На главную"/>
              </a:rPr>
              <a:t> Социальная сеть работников</a:t>
            </a:r>
            <a:r>
              <a:rPr lang="en-US" dirty="0" smtClean="0">
                <a:solidFill>
                  <a:srgbClr val="002060"/>
                </a:solidFill>
                <a:hlinkClick r:id="rId8" tooltip="На главную"/>
              </a:rPr>
              <a:t> </a:t>
            </a:r>
            <a:r>
              <a:rPr lang="ru-RU" dirty="0" smtClean="0">
                <a:solidFill>
                  <a:srgbClr val="002060"/>
                </a:solidFill>
                <a:hlinkClick r:id="rId8" tooltip="На главную"/>
              </a:rPr>
              <a:t>образования </a:t>
            </a:r>
            <a:r>
              <a:rPr lang="ru-RU" i="1" dirty="0" err="1" smtClean="0">
                <a:solidFill>
                  <a:srgbClr val="002060"/>
                </a:solidFill>
                <a:hlinkClick r:id="rId8" tooltip="На главную"/>
              </a:rPr>
              <a:t>nsportal.ru</a:t>
            </a:r>
            <a:endParaRPr lang="ru-RU" b="1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1124744"/>
            <a:ext cx="2664296" cy="202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764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6"/>
            <a:ext cx="633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по самообразованию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412776"/>
            <a:ext cx="5526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</a:t>
            </a:r>
          </a:p>
        </p:txBody>
      </p:sp>
      <p:pic>
        <p:nvPicPr>
          <p:cNvPr id="4" name="Picture 4" descr="MCj042811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68960"/>
            <a:ext cx="2238375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1484784"/>
            <a:ext cx="7560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«Активизация познавательной деятельности учащихся на уроках математики и во внеурочное время».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7105" name="Picture 1" descr="C:\Users\User\Desktop\5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5" y="4248078"/>
            <a:ext cx="4056381" cy="22431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User\Desktop\0024-024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628800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2000" dirty="0" smtClean="0"/>
              <a:t>  На уроках и во внеурочное время стараюсь строить  свои отношения с детьми на принципах сотрудничества и гуманизма, на уроках создаю благоприятный микроклимат.</a:t>
            </a:r>
          </a:p>
          <a:p>
            <a:pPr algn="just">
              <a:buFont typeface="Arial" charset="0"/>
              <a:buChar char="•"/>
            </a:pPr>
            <a:r>
              <a:rPr lang="ru-RU" sz="2000" dirty="0" smtClean="0"/>
              <a:t> Для улучшения результатов применяю различные диагностики, которые позволяют узнать способности ребят,  пробелы в знаниях, их отношение к школе, к моему предмету. </a:t>
            </a:r>
          </a:p>
          <a:p>
            <a:pPr algn="just">
              <a:buFont typeface="Arial" charset="0"/>
              <a:buChar char="•"/>
            </a:pPr>
            <a:r>
              <a:rPr lang="ru-RU" sz="2000" dirty="0" smtClean="0"/>
              <a:t> Анализируя, составляю и корректирую свою дальнейшую работу по предмету, классному руководству. </a:t>
            </a:r>
          </a:p>
          <a:p>
            <a:pPr>
              <a:buFont typeface="Arial" charset="0"/>
              <a:buChar char="•"/>
            </a:pPr>
            <a:endParaRPr lang="ru-RU" sz="2000" dirty="0" smtClean="0"/>
          </a:p>
        </p:txBody>
      </p:sp>
      <p:pic>
        <p:nvPicPr>
          <p:cNvPr id="4099" name="Picture 3" descr="C:\Users\User\Desktop\DSCN3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1" y="4221088"/>
            <a:ext cx="3624787" cy="228741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90872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</a:rPr>
              <a:t>Проработав в школе  11 лет, я пришла к выводу, что урок не должен быть обузой для детей, а вызывать у них интерес, доставлять радость.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0466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Условия возникновения и становления опыта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cs typeface="Arial Unicode MS" charset="0"/>
              </a:rPr>
              <a:t>Актуальность и перспективность личного вклада в развитие образования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556792"/>
            <a:ext cx="74888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altLang="ru-RU" sz="2000" i="1" dirty="0" smtClean="0">
                <a:solidFill>
                  <a:srgbClr val="002060"/>
                </a:solidFill>
              </a:rPr>
              <a:t>         Одной из ведущих идей «Концепции развития математического образования в Российской Федерации» является предоставление каждому обучающемуся возможности достижения уровня математических знаний, необходимого для дальнейшей жизни в обществе.</a:t>
            </a:r>
          </a:p>
          <a:p>
            <a:pPr lvl="0" algn="just"/>
            <a:endParaRPr lang="ru-RU" altLang="ru-RU" sz="2000" i="1" dirty="0" smtClean="0">
              <a:solidFill>
                <a:srgbClr val="002060"/>
              </a:solidFill>
            </a:endParaRPr>
          </a:p>
          <a:p>
            <a:pPr lvl="0" algn="just"/>
            <a:r>
              <a:rPr lang="ru-RU" altLang="ru-RU" sz="2000" i="1" dirty="0" smtClean="0">
                <a:solidFill>
                  <a:srgbClr val="7030A0"/>
                </a:solidFill>
                <a:latin typeface="Monotype Corsiva" pitchFamily="66" charset="0"/>
              </a:rPr>
              <a:t>Знание только тогда знание, когда оно приобретено усилиями своей мысли, а не памятью. </a:t>
            </a:r>
          </a:p>
          <a:p>
            <a:pPr lvl="0" algn="r"/>
            <a:r>
              <a:rPr lang="ru-RU" altLang="ru-RU" sz="2000" i="1" dirty="0" smtClean="0">
                <a:solidFill>
                  <a:srgbClr val="7030A0"/>
                </a:solidFill>
                <a:latin typeface="Monotype Corsiva" pitchFamily="66" charset="0"/>
              </a:rPr>
              <a:t>(Л.Н.Толстой).</a:t>
            </a:r>
          </a:p>
          <a:p>
            <a:pPr lvl="0" algn="r"/>
            <a:endParaRPr lang="ru-RU" altLang="ru-RU" sz="2000" i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lvl="0"/>
            <a:endParaRPr lang="ru-RU" altLang="ru-RU" sz="2000" i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lvl="0" algn="just"/>
            <a:endParaRPr lang="ru-RU" sz="2000" i="1" dirty="0" smtClean="0">
              <a:solidFill>
                <a:srgbClr val="002060"/>
              </a:solidFill>
            </a:endParaRPr>
          </a:p>
          <a:p>
            <a:pPr lvl="0" algn="just"/>
            <a:endParaRPr lang="ru-RU" sz="2000" i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4509120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Проявление интереса  к предмету можно добиться путем применения новых современных или , как их сейчас называют, инновационных  технологий в обучении.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24936" cy="396044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+mn-lt"/>
              </a:rPr>
              <a:t>   В системе совершенствуя свое педагогическое мастерство, тщательно изучая методическую литературу, я применяю в своей работе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i="1" u="sng" dirty="0" smtClean="0">
                <a:latin typeface="+mn-lt"/>
              </a:rPr>
              <a:t>опыт передовых учителей, методистов страны</a:t>
            </a:r>
            <a:r>
              <a:rPr lang="ru-RU" sz="2400" dirty="0" smtClean="0">
                <a:latin typeface="+mn-lt"/>
              </a:rPr>
              <a:t>: </a:t>
            </a:r>
            <a:r>
              <a:rPr lang="ru-RU" sz="2400" dirty="0" err="1" smtClean="0">
                <a:latin typeface="+mn-lt"/>
              </a:rPr>
              <a:t>Каирова</a:t>
            </a:r>
            <a:r>
              <a:rPr lang="ru-RU" sz="2400" dirty="0" smtClean="0">
                <a:latin typeface="+mn-lt"/>
              </a:rPr>
              <a:t> И.А., Данилова М.А., Разумовского В.Г., Лебедева П.М., </a:t>
            </a:r>
            <a:r>
              <a:rPr lang="ru-RU" sz="2400" dirty="0" err="1" smtClean="0">
                <a:latin typeface="+mn-lt"/>
              </a:rPr>
              <a:t>Занкова</a:t>
            </a:r>
            <a:r>
              <a:rPr lang="ru-RU" sz="2400" dirty="0" smtClean="0">
                <a:latin typeface="+mn-lt"/>
              </a:rPr>
              <a:t> Л.В., Есипова Б.П., Истомина Н.Б., </a:t>
            </a:r>
            <a:r>
              <a:rPr lang="ru-RU" sz="2400" dirty="0" err="1" smtClean="0">
                <a:latin typeface="+mn-lt"/>
              </a:rPr>
              <a:t>Якиманской</a:t>
            </a:r>
            <a:r>
              <a:rPr lang="ru-RU" sz="2400" dirty="0" smtClean="0">
                <a:latin typeface="+mn-lt"/>
              </a:rPr>
              <a:t> И.С., Ривина А.Г., Дьяченко В.К., Окунева А.А., Эрдниевых П.М. и других, учителей – новаторов страны, города и района.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</a:t>
            </a:r>
            <a:r>
              <a:rPr lang="ru-RU" sz="2400" i="1" u="sng" dirty="0" smtClean="0">
                <a:latin typeface="+mn-lt"/>
              </a:rPr>
              <a:t>Продолжаю изучать нормативные документы, научные статьи.</a:t>
            </a:r>
            <a:endParaRPr lang="ru-RU" sz="2400" i="1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Теоретическое обоснование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4221088"/>
            <a:ext cx="6174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Движущая  сила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учебного процесса - это противоречие.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интереса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новизна, новый материал.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Хороший урок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это урок вопросов и сомнений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75144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5536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Narrow" pitchFamily="34" charset="0"/>
                <a:cs typeface="Arial Unicode MS" charset="0"/>
              </a:rPr>
              <a:t>Условия формирования личного вклада педагога </a:t>
            </a:r>
          </a:p>
          <a:p>
            <a:pPr algn="ctr"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Narrow" pitchFamily="34" charset="0"/>
                <a:cs typeface="Arial Unicode MS" charset="0"/>
              </a:rPr>
              <a:t>в развитие образования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1412777"/>
            <a:ext cx="4355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Создание собственного Интернет – сайта, его постоянное обновление</a:t>
            </a:r>
          </a:p>
          <a:p>
            <a:pPr algn="ctr">
              <a:buFont typeface="Arial" charset="0"/>
              <a:buChar char="•"/>
            </a:pPr>
            <a:endParaRPr lang="ru-RU" sz="24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ctr">
              <a:buFont typeface="Arial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открытые уроки на  ШМО</a:t>
            </a:r>
          </a:p>
          <a:p>
            <a:pPr algn="ctr">
              <a:buFont typeface="Arial" charset="0"/>
              <a:buChar char="•"/>
            </a:pPr>
            <a:endParaRPr lang="ru-RU" sz="24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ctr">
              <a:buFont typeface="Arial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доклады на заседаниях ШМО</a:t>
            </a:r>
          </a:p>
          <a:p>
            <a:pPr algn="ctr">
              <a:buFont typeface="Arial" charset="0"/>
              <a:buChar char="•"/>
            </a:pPr>
            <a:endParaRPr lang="ru-RU" sz="24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ctr">
              <a:buFont typeface="Arial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доклад на районных педагогических чтениях</a:t>
            </a:r>
          </a:p>
          <a:p>
            <a:pPr algn="ctr">
              <a:buFont typeface="Arial" charset="0"/>
              <a:buChar char="•"/>
            </a:pPr>
            <a:endParaRPr lang="ru-RU" sz="24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ctr">
              <a:buFont typeface="Arial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курсовая подготовка</a:t>
            </a:r>
          </a:p>
          <a:p>
            <a:pPr algn="ctr">
              <a:buFont typeface="Arial" charset="0"/>
              <a:buChar char="•"/>
            </a:pPr>
            <a:endParaRPr lang="ru-RU" sz="24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68052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268760"/>
            <a:ext cx="10073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ЦЕЛИ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3501008"/>
            <a:ext cx="2664296" cy="17281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73050" lvl="0" indent="-273050" algn="just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     </a:t>
            </a:r>
            <a:r>
              <a:rPr lang="ru-RU" sz="1400" dirty="0" smtClean="0">
                <a:solidFill>
                  <a:prstClr val="black"/>
                </a:solidFill>
                <a:latin typeface="Constantia"/>
              </a:rPr>
              <a:t>Формирование положительной мотивации учения у школьников через учебную и внеклассную деятельность, развитие интереса к предмету.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59832" y="5085184"/>
            <a:ext cx="2376264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73050" lvl="0" indent="-273050" algn="just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sz="1400" dirty="0" smtClean="0">
                <a:solidFill>
                  <a:prstClr val="black"/>
                </a:solidFill>
                <a:latin typeface="Constantia"/>
              </a:rPr>
              <a:t>       создание на уроке благоприятной среды для активизации учебной деятельности  школьников;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4128" y="5085184"/>
            <a:ext cx="2304256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обеспечить педагогическую поддержку развития инициативы и творческой  активности у учащихся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32240" y="3284984"/>
            <a:ext cx="1944216" cy="16561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способствовать воспитанию у них  самостоятельности мышления, умения применять свои знания в процессе обучения;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51720" y="836712"/>
            <a:ext cx="6480720" cy="187220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73050" lvl="0" indent="-273050" algn="just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1400" dirty="0" smtClean="0">
                <a:solidFill>
                  <a:prstClr val="black"/>
                </a:solidFill>
              </a:rPr>
              <a:t>Использование разнообразных методов, приемов и средств обучения для активизации познавательной деятельности учащихся на уроках математики и во внеурочное время;</a:t>
            </a:r>
          </a:p>
          <a:p>
            <a:pPr marL="273050" lvl="0" indent="-273050" algn="just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1400" dirty="0" smtClean="0">
                <a:solidFill>
                  <a:prstClr val="black"/>
                </a:solidFill>
              </a:rPr>
              <a:t>Обеспечение процесса становления и проявления творческой индивидуальности учащихся на уроках математики.</a:t>
            </a:r>
          </a:p>
          <a:p>
            <a:pPr marL="273050" lvl="0" indent="-273050" algn="just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1400" dirty="0" smtClean="0">
                <a:solidFill>
                  <a:prstClr val="black"/>
                </a:solidFill>
              </a:rPr>
              <a:t>Разностороннее развитие ребенка через математическое образование, повышение эффективности обучения математике  средствами активизации познавательной деятельности учащихся.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8" y="332656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Технология опыта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cxnSp>
        <p:nvCxnSpPr>
          <p:cNvPr id="16" name="Прямая со стрелкой 15"/>
          <p:cNvCxnSpPr>
            <a:stCxn id="3" idx="3"/>
          </p:cNvCxnSpPr>
          <p:nvPr/>
        </p:nvCxnSpPr>
        <p:spPr>
          <a:xfrm>
            <a:off x="1330834" y="1453426"/>
            <a:ext cx="648878" cy="31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51920" y="3068960"/>
            <a:ext cx="12241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644008" y="270892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131840" y="3429000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139952" y="3501008"/>
            <a:ext cx="144016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860032" y="3429000"/>
            <a:ext cx="144016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076056" y="3429000"/>
            <a:ext cx="165618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2636912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Активизация 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познавательной 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843808" y="1844824"/>
            <a:ext cx="1214438" cy="7858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059832" y="3573016"/>
            <a:ext cx="714375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267744" y="3789040"/>
            <a:ext cx="1357312" cy="12144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211960" y="1340768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положительного отношения школьников к учебной деятельности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3140968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 стремления к глубокому познанию изучаемых предметов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1960" y="494116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познавательной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активности учащихся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47667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Ведущая педагогическая идея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48680"/>
            <a:ext cx="792088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Принципы активизации познавательной деятельности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1916832"/>
            <a:ext cx="187220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Принцип </a:t>
            </a:r>
            <a:r>
              <a:rPr lang="ru-RU" sz="2000" b="1" dirty="0" err="1" smtClean="0"/>
              <a:t>проблемности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691680" y="2852936"/>
            <a:ext cx="2304256" cy="3477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Принцип обеспечения максимально возможной адекватности учебно-познавательной деятельности характеру практических задач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87824" y="1988840"/>
            <a:ext cx="216024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Принцип </a:t>
            </a:r>
            <a:r>
              <a:rPr lang="ru-RU" sz="2000" b="1" dirty="0" err="1" smtClean="0"/>
              <a:t>взаимообучения</a:t>
            </a:r>
            <a:endParaRPr lang="ru-RU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427984" y="2852936"/>
            <a:ext cx="1800200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Принцип исследования изучаемых проблем</a:t>
            </a:r>
            <a:endParaRPr lang="ru-RU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436096" y="5013176"/>
            <a:ext cx="273630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Принцип индивидуализации</a:t>
            </a:r>
            <a:endParaRPr lang="ru-RU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660232" y="3573016"/>
            <a:ext cx="1944216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Принцип самообучения</a:t>
            </a:r>
            <a:endParaRPr lang="ru-RU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236296" y="1988840"/>
            <a:ext cx="151216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Принцип мотивации</a:t>
            </a:r>
            <a:endParaRPr lang="ru-RU" sz="2000" b="1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 flipH="1">
            <a:off x="755576" y="1052736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2483768" y="1052736"/>
            <a:ext cx="144016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3851920" y="1052736"/>
            <a:ext cx="7200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5292080" y="1052736"/>
            <a:ext cx="36004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372200" y="1124744"/>
            <a:ext cx="72008" cy="3816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6876256" y="1124744"/>
            <a:ext cx="504056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36" idx="0"/>
          </p:cNvCxnSpPr>
          <p:nvPr/>
        </p:nvCxnSpPr>
        <p:spPr>
          <a:xfrm>
            <a:off x="7452320" y="1052736"/>
            <a:ext cx="54006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</TotalTime>
  <Words>1293</Words>
  <Application>Microsoft Office PowerPoint</Application>
  <PresentationFormat>Экран (4:3)</PresentationFormat>
  <Paragraphs>227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   В системе совершенствуя свое педагогическое мастерство, тщательно изучая методическую литературу, я применяю в своей работе опыт передовых учителей, методистов страны: Каирова И.А., Данилова М.А., Разумовского В.Г., Лебедева П.М., Занкова Л.В., Есипова Б.П., Истомина Н.Б., Якиманской И.С., Ривина А.Г., Дьяченко В.К., Окунева А.А., Эрдниевых П.М. и других, учителей – новаторов страны, города и района.  Продолжаю изучать нормативные документы, научные статьи.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Нестандартные уроки: </vt:lpstr>
      <vt:lpstr>Презентация PowerPoint</vt:lpstr>
      <vt:lpstr>Презентация PowerPoint</vt:lpstr>
      <vt:lpstr>Презентация PowerPoint</vt:lpstr>
      <vt:lpstr>Возможности использования ИКТ в преподавании математики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BEST</cp:lastModifiedBy>
  <cp:revision>308</cp:revision>
  <dcterms:created xsi:type="dcterms:W3CDTF">2013-08-17T08:34:50Z</dcterms:created>
  <dcterms:modified xsi:type="dcterms:W3CDTF">2015-02-05T11:03:46Z</dcterms:modified>
</cp:coreProperties>
</file>