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3" r:id="rId2"/>
    <p:sldId id="257" r:id="rId3"/>
    <p:sldId id="259" r:id="rId4"/>
    <p:sldId id="261" r:id="rId5"/>
    <p:sldId id="263" r:id="rId6"/>
    <p:sldId id="265" r:id="rId7"/>
    <p:sldId id="267" r:id="rId8"/>
    <p:sldId id="269" r:id="rId9"/>
    <p:sldId id="271" r:id="rId10"/>
    <p:sldId id="272" r:id="rId11"/>
  </p:sldIdLst>
  <p:sldSz cx="9144000" cy="6858000" type="screen4x3"/>
  <p:notesSz cx="6858000" cy="9144000"/>
  <p:defaultTextStyle>
    <a:defPPr>
      <a:defRPr lang="ru-RU"/>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C0409"/>
    <a:srgbClr val="7A040A"/>
    <a:srgbClr val="7C040A"/>
    <a:srgbClr val="91050C"/>
    <a:srgbClr val="B6060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0" d="100"/>
          <a:sy n="70" d="100"/>
        </p:scale>
        <p:origin x="-1302"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109DD939-E41C-4CFF-B73F-108AFBF5896F}" type="datetimeFigureOut">
              <a:rPr lang="ru-RU"/>
              <a:pPr>
                <a:defRPr/>
              </a:pPr>
              <a:t>06.09.2015</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6AC6C57B-0F9B-4680-9D37-45648A578977}" type="slidenum">
              <a:rPr lang="ru-RU"/>
              <a:pPr>
                <a:defRPr/>
              </a:pPr>
              <a:t>‹#›</a:t>
            </a:fld>
            <a:endParaRPr lang="ru-RU"/>
          </a:p>
        </p:txBody>
      </p:sp>
    </p:spTree>
    <p:extLst>
      <p:ext uri="{BB962C8B-B14F-4D97-AF65-F5344CB8AC3E}">
        <p14:creationId xmlns:p14="http://schemas.microsoft.com/office/powerpoint/2010/main" val="38086645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6D6F693B-08BD-4EA8-BCDD-65CA4E2085D0}" type="datetimeFigureOut">
              <a:rPr lang="ru-RU"/>
              <a:pPr>
                <a:defRPr/>
              </a:pPr>
              <a:t>06.09.2015</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9AE47E56-0897-458D-9966-3F7D6E74BF12}" type="slidenum">
              <a:rPr lang="ru-RU"/>
              <a:pPr>
                <a:defRPr/>
              </a:pPr>
              <a:t>‹#›</a:t>
            </a:fld>
            <a:endParaRPr lang="ru-RU"/>
          </a:p>
        </p:txBody>
      </p:sp>
    </p:spTree>
    <p:extLst>
      <p:ext uri="{BB962C8B-B14F-4D97-AF65-F5344CB8AC3E}">
        <p14:creationId xmlns:p14="http://schemas.microsoft.com/office/powerpoint/2010/main" val="16477421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347553CE-E50C-44FB-A83B-FF1EEC49E398}" type="datetimeFigureOut">
              <a:rPr lang="ru-RU"/>
              <a:pPr>
                <a:defRPr/>
              </a:pPr>
              <a:t>06.09.2015</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758E7954-6F47-439C-9214-7D52E22D7CAD}" type="slidenum">
              <a:rPr lang="ru-RU"/>
              <a:pPr>
                <a:defRPr/>
              </a:pPr>
              <a:t>‹#›</a:t>
            </a:fld>
            <a:endParaRPr lang="ru-RU"/>
          </a:p>
        </p:txBody>
      </p:sp>
    </p:spTree>
    <p:extLst>
      <p:ext uri="{BB962C8B-B14F-4D97-AF65-F5344CB8AC3E}">
        <p14:creationId xmlns:p14="http://schemas.microsoft.com/office/powerpoint/2010/main" val="30345212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2263BBA4-95B9-4D10-B488-D9DB41F5EDE8}" type="datetimeFigureOut">
              <a:rPr lang="ru-RU"/>
              <a:pPr>
                <a:defRPr/>
              </a:pPr>
              <a:t>06.09.2015</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0EBE0769-7229-4B82-A7BD-212AD19AFED2}" type="slidenum">
              <a:rPr lang="ru-RU"/>
              <a:pPr>
                <a:defRPr/>
              </a:pPr>
              <a:t>‹#›</a:t>
            </a:fld>
            <a:endParaRPr lang="ru-RU"/>
          </a:p>
        </p:txBody>
      </p:sp>
    </p:spTree>
    <p:extLst>
      <p:ext uri="{BB962C8B-B14F-4D97-AF65-F5344CB8AC3E}">
        <p14:creationId xmlns:p14="http://schemas.microsoft.com/office/powerpoint/2010/main" val="21499752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4EC71611-D7A2-4101-9C54-A647C5B0F914}" type="datetimeFigureOut">
              <a:rPr lang="ru-RU"/>
              <a:pPr>
                <a:defRPr/>
              </a:pPr>
              <a:t>06.09.2015</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1B2E3B8D-7800-48D9-BFA6-ED83F720505B}" type="slidenum">
              <a:rPr lang="ru-RU"/>
              <a:pPr>
                <a:defRPr/>
              </a:pPr>
              <a:t>‹#›</a:t>
            </a:fld>
            <a:endParaRPr lang="ru-RU"/>
          </a:p>
        </p:txBody>
      </p:sp>
    </p:spTree>
    <p:extLst>
      <p:ext uri="{BB962C8B-B14F-4D97-AF65-F5344CB8AC3E}">
        <p14:creationId xmlns:p14="http://schemas.microsoft.com/office/powerpoint/2010/main" val="12256895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5265989C-7D59-43F8-BF93-D72469970D85}" type="datetimeFigureOut">
              <a:rPr lang="ru-RU"/>
              <a:pPr>
                <a:defRPr/>
              </a:pPr>
              <a:t>06.09.2015</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96827D80-4A55-4688-9271-03C6934983D2}" type="slidenum">
              <a:rPr lang="ru-RU"/>
              <a:pPr>
                <a:defRPr/>
              </a:pPr>
              <a:t>‹#›</a:t>
            </a:fld>
            <a:endParaRPr lang="ru-RU"/>
          </a:p>
        </p:txBody>
      </p:sp>
    </p:spTree>
    <p:extLst>
      <p:ext uri="{BB962C8B-B14F-4D97-AF65-F5344CB8AC3E}">
        <p14:creationId xmlns:p14="http://schemas.microsoft.com/office/powerpoint/2010/main" val="19346652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8E1AD37C-A392-4B6F-8B57-C9C2F15B3058}" type="datetimeFigureOut">
              <a:rPr lang="ru-RU"/>
              <a:pPr>
                <a:defRPr/>
              </a:pPr>
              <a:t>06.09.2015</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AF4FBC03-6396-4719-9293-BD2228EFA841}" type="slidenum">
              <a:rPr lang="ru-RU"/>
              <a:pPr>
                <a:defRPr/>
              </a:pPr>
              <a:t>‹#›</a:t>
            </a:fld>
            <a:endParaRPr lang="ru-RU"/>
          </a:p>
        </p:txBody>
      </p:sp>
    </p:spTree>
    <p:extLst>
      <p:ext uri="{BB962C8B-B14F-4D97-AF65-F5344CB8AC3E}">
        <p14:creationId xmlns:p14="http://schemas.microsoft.com/office/powerpoint/2010/main" val="42818764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9913D638-109E-45DA-A259-51EDF430AF59}" type="datetimeFigureOut">
              <a:rPr lang="ru-RU"/>
              <a:pPr>
                <a:defRPr/>
              </a:pPr>
              <a:t>06.09.2015</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A7A6D70C-9FCA-455F-B360-199334F86F47}" type="slidenum">
              <a:rPr lang="ru-RU"/>
              <a:pPr>
                <a:defRPr/>
              </a:pPr>
              <a:t>‹#›</a:t>
            </a:fld>
            <a:endParaRPr lang="ru-RU"/>
          </a:p>
        </p:txBody>
      </p:sp>
    </p:spTree>
    <p:extLst>
      <p:ext uri="{BB962C8B-B14F-4D97-AF65-F5344CB8AC3E}">
        <p14:creationId xmlns:p14="http://schemas.microsoft.com/office/powerpoint/2010/main" val="12562701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BCD073EB-16BD-45E3-AD13-8919320F7A18}" type="datetimeFigureOut">
              <a:rPr lang="ru-RU"/>
              <a:pPr>
                <a:defRPr/>
              </a:pPr>
              <a:t>06.09.2015</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BE6C8CCE-58A2-4182-A171-FCA4917FBEE7}" type="slidenum">
              <a:rPr lang="ru-RU"/>
              <a:pPr>
                <a:defRPr/>
              </a:pPr>
              <a:t>‹#›</a:t>
            </a:fld>
            <a:endParaRPr lang="ru-RU"/>
          </a:p>
        </p:txBody>
      </p:sp>
    </p:spTree>
    <p:extLst>
      <p:ext uri="{BB962C8B-B14F-4D97-AF65-F5344CB8AC3E}">
        <p14:creationId xmlns:p14="http://schemas.microsoft.com/office/powerpoint/2010/main" val="31598361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595F4455-B383-4B7E-A782-C565571A5FBA}" type="datetimeFigureOut">
              <a:rPr lang="ru-RU"/>
              <a:pPr>
                <a:defRPr/>
              </a:pPr>
              <a:t>06.09.2015</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B3B21150-7EE4-4022-B6FD-35E581DE79F7}" type="slidenum">
              <a:rPr lang="ru-RU"/>
              <a:pPr>
                <a:defRPr/>
              </a:pPr>
              <a:t>‹#›</a:t>
            </a:fld>
            <a:endParaRPr lang="ru-RU"/>
          </a:p>
        </p:txBody>
      </p:sp>
    </p:spTree>
    <p:extLst>
      <p:ext uri="{BB962C8B-B14F-4D97-AF65-F5344CB8AC3E}">
        <p14:creationId xmlns:p14="http://schemas.microsoft.com/office/powerpoint/2010/main" val="1648714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267C61B7-3146-4CBF-9719-B2EF1C09B1CC}" type="datetimeFigureOut">
              <a:rPr lang="ru-RU"/>
              <a:pPr>
                <a:defRPr/>
              </a:pPr>
              <a:t>06.09.2015</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347B280D-EEF4-4D24-8242-247F8F84BC55}" type="slidenum">
              <a:rPr lang="ru-RU"/>
              <a:pPr>
                <a:defRPr/>
              </a:pPr>
              <a:t>‹#›</a:t>
            </a:fld>
            <a:endParaRPr lang="ru-RU"/>
          </a:p>
        </p:txBody>
      </p:sp>
    </p:spTree>
    <p:extLst>
      <p:ext uri="{BB962C8B-B14F-4D97-AF65-F5344CB8AC3E}">
        <p14:creationId xmlns:p14="http://schemas.microsoft.com/office/powerpoint/2010/main" val="22735290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EC5F667F-3AB1-4892-B243-56D95F861401}" type="datetimeFigureOut">
              <a:rPr lang="ru-RU"/>
              <a:pPr>
                <a:defRPr/>
              </a:pPr>
              <a:t>06.09.2015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Adine Kirnberg" pitchFamily="2" charset="0"/>
              </a:defRPr>
            </a:lvl1pPr>
          </a:lstStyle>
          <a:p>
            <a:pPr>
              <a:defRPr/>
            </a:pPr>
            <a:fld id="{C46865A7-C21F-442A-B10C-28E02954F963}"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dine Kirnberg" pitchFamily="2" charset="0"/>
        </a:defRPr>
      </a:lvl2pPr>
      <a:lvl3pPr algn="ctr" rtl="0" eaLnBrk="0" fontAlgn="base" hangingPunct="0">
        <a:spcBef>
          <a:spcPct val="0"/>
        </a:spcBef>
        <a:spcAft>
          <a:spcPct val="0"/>
        </a:spcAft>
        <a:defRPr sz="4400">
          <a:solidFill>
            <a:schemeClr val="tx1"/>
          </a:solidFill>
          <a:latin typeface="Adine Kirnberg" pitchFamily="2" charset="0"/>
        </a:defRPr>
      </a:lvl3pPr>
      <a:lvl4pPr algn="ctr" rtl="0" eaLnBrk="0" fontAlgn="base" hangingPunct="0">
        <a:spcBef>
          <a:spcPct val="0"/>
        </a:spcBef>
        <a:spcAft>
          <a:spcPct val="0"/>
        </a:spcAft>
        <a:defRPr sz="4400">
          <a:solidFill>
            <a:schemeClr val="tx1"/>
          </a:solidFill>
          <a:latin typeface="Adine Kirnberg" pitchFamily="2" charset="0"/>
        </a:defRPr>
      </a:lvl4pPr>
      <a:lvl5pPr algn="ctr" rtl="0" eaLnBrk="0" fontAlgn="base" hangingPunct="0">
        <a:spcBef>
          <a:spcPct val="0"/>
        </a:spcBef>
        <a:spcAft>
          <a:spcPct val="0"/>
        </a:spcAft>
        <a:defRPr sz="4400">
          <a:solidFill>
            <a:schemeClr val="tx1"/>
          </a:solidFill>
          <a:latin typeface="Adine Kirnberg" pitchFamily="2"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050" name="Заголовок 1"/>
          <p:cNvSpPr>
            <a:spLocks noGrp="1"/>
          </p:cNvSpPr>
          <p:nvPr>
            <p:ph type="ctrTitle"/>
          </p:nvPr>
        </p:nvSpPr>
        <p:spPr>
          <a:xfrm>
            <a:off x="395536" y="332656"/>
            <a:ext cx="6172075" cy="2160239"/>
          </a:xfrm>
        </p:spPr>
        <p:txBody>
          <a:bodyPr>
            <a:scene3d>
              <a:camera prst="orthographicFront"/>
              <a:lightRig rig="threePt" dir="t"/>
            </a:scene3d>
            <a:sp3d/>
          </a:bodyPr>
          <a:lstStyle/>
          <a:p>
            <a:r>
              <a:rPr lang="ru-RU" sz="4000" b="1" dirty="0" smtClean="0">
                <a:ln w="3175">
                  <a:solidFill>
                    <a:schemeClr val="tx1"/>
                  </a:solidFill>
                </a:ln>
                <a:solidFill>
                  <a:srgbClr val="7C040A"/>
                </a:solidFill>
                <a:effectLst>
                  <a:glow rad="76200">
                    <a:srgbClr val="7C040A">
                      <a:alpha val="25000"/>
                    </a:srgbClr>
                  </a:glow>
                  <a:outerShdw blurRad="76200" dist="63500" dir="1740000" sy="-30000" kx="800400" algn="bl" rotWithShape="0">
                    <a:prstClr val="black">
                      <a:alpha val="41000"/>
                    </a:prstClr>
                  </a:outerShdw>
                </a:effectLst>
                <a:latin typeface="Gabriola" panose="04040605051002020D02" pitchFamily="82" charset="0"/>
              </a:rPr>
              <a:t/>
            </a:r>
            <a:br>
              <a:rPr lang="ru-RU" sz="4000" b="1" dirty="0" smtClean="0">
                <a:ln w="3175">
                  <a:solidFill>
                    <a:schemeClr val="tx1"/>
                  </a:solidFill>
                </a:ln>
                <a:solidFill>
                  <a:srgbClr val="7C040A"/>
                </a:solidFill>
                <a:effectLst>
                  <a:glow rad="76200">
                    <a:srgbClr val="7C040A">
                      <a:alpha val="25000"/>
                    </a:srgbClr>
                  </a:glow>
                  <a:outerShdw blurRad="76200" dist="63500" dir="1740000" sy="-30000" kx="800400" algn="bl" rotWithShape="0">
                    <a:prstClr val="black">
                      <a:alpha val="41000"/>
                    </a:prstClr>
                  </a:outerShdw>
                </a:effectLst>
                <a:latin typeface="Gabriola" panose="04040605051002020D02" pitchFamily="82" charset="0"/>
              </a:rPr>
            </a:br>
            <a:r>
              <a:rPr lang="ru-RU" sz="4000" b="1" dirty="0" smtClean="0">
                <a:ln w="3175">
                  <a:solidFill>
                    <a:schemeClr val="tx1"/>
                  </a:solidFill>
                </a:ln>
                <a:solidFill>
                  <a:srgbClr val="7C040A"/>
                </a:solidFill>
                <a:effectLst>
                  <a:glow rad="76200">
                    <a:srgbClr val="7C040A">
                      <a:alpha val="25000"/>
                    </a:srgbClr>
                  </a:glow>
                  <a:outerShdw blurRad="76200" dist="63500" dir="1740000" sy="-30000" kx="800400" algn="bl" rotWithShape="0">
                    <a:prstClr val="black">
                      <a:alpha val="41000"/>
                    </a:prstClr>
                  </a:outerShdw>
                </a:effectLst>
                <a:latin typeface="Gabriola" panose="04040605051002020D02" pitchFamily="82" charset="0"/>
              </a:rPr>
              <a:t>Методическая </a:t>
            </a:r>
            <a:r>
              <a:rPr lang="ru-RU" sz="4000" b="1" dirty="0">
                <a:ln w="3175">
                  <a:solidFill>
                    <a:schemeClr val="tx1"/>
                  </a:solidFill>
                </a:ln>
                <a:solidFill>
                  <a:srgbClr val="7C040A"/>
                </a:solidFill>
                <a:effectLst>
                  <a:glow rad="76200">
                    <a:srgbClr val="7C040A">
                      <a:alpha val="25000"/>
                    </a:srgbClr>
                  </a:glow>
                  <a:outerShdw blurRad="76200" dist="63500" dir="1740000" sy="-30000" kx="800400" algn="bl" rotWithShape="0">
                    <a:prstClr val="black">
                      <a:alpha val="41000"/>
                    </a:prstClr>
                  </a:outerShdw>
                </a:effectLst>
                <a:latin typeface="Gabriola" panose="04040605051002020D02" pitchFamily="82" charset="0"/>
              </a:rPr>
              <a:t>разработка интегрированного </a:t>
            </a:r>
            <a:br>
              <a:rPr lang="ru-RU" sz="4000" b="1" dirty="0">
                <a:ln w="3175">
                  <a:solidFill>
                    <a:schemeClr val="tx1"/>
                  </a:solidFill>
                </a:ln>
                <a:solidFill>
                  <a:srgbClr val="7C040A"/>
                </a:solidFill>
                <a:effectLst>
                  <a:glow rad="76200">
                    <a:srgbClr val="7C040A">
                      <a:alpha val="25000"/>
                    </a:srgbClr>
                  </a:glow>
                  <a:outerShdw blurRad="76200" dist="63500" dir="1740000" sy="-30000" kx="800400" algn="bl" rotWithShape="0">
                    <a:prstClr val="black">
                      <a:alpha val="41000"/>
                    </a:prstClr>
                  </a:outerShdw>
                </a:effectLst>
                <a:latin typeface="Gabriola" panose="04040605051002020D02" pitchFamily="82" charset="0"/>
              </a:rPr>
            </a:br>
            <a:r>
              <a:rPr lang="ru-RU" sz="4000" b="1" dirty="0">
                <a:ln w="3175">
                  <a:solidFill>
                    <a:schemeClr val="tx1"/>
                  </a:solidFill>
                </a:ln>
                <a:solidFill>
                  <a:srgbClr val="7C040A"/>
                </a:solidFill>
                <a:effectLst>
                  <a:glow rad="76200">
                    <a:srgbClr val="7C040A">
                      <a:alpha val="25000"/>
                    </a:srgbClr>
                  </a:glow>
                  <a:outerShdw blurRad="76200" dist="63500" dir="1740000" sy="-30000" kx="800400" algn="bl" rotWithShape="0">
                    <a:prstClr val="black">
                      <a:alpha val="41000"/>
                    </a:prstClr>
                  </a:outerShdw>
                </a:effectLst>
                <a:latin typeface="Gabriola" panose="04040605051002020D02" pitchFamily="82" charset="0"/>
              </a:rPr>
              <a:t>урока </a:t>
            </a:r>
            <a:r>
              <a:rPr lang="ru-RU" sz="4000" b="1" dirty="0" smtClean="0">
                <a:ln w="3175">
                  <a:solidFill>
                    <a:schemeClr val="tx1"/>
                  </a:solidFill>
                </a:ln>
                <a:solidFill>
                  <a:srgbClr val="7C040A"/>
                </a:solidFill>
                <a:effectLst>
                  <a:glow rad="76200">
                    <a:srgbClr val="7C040A">
                      <a:alpha val="25000"/>
                    </a:srgbClr>
                  </a:glow>
                  <a:outerShdw blurRad="76200" dist="63500" dir="1740000" sy="-30000" kx="800400" algn="bl" rotWithShape="0">
                    <a:prstClr val="black">
                      <a:alpha val="41000"/>
                    </a:prstClr>
                  </a:outerShdw>
                </a:effectLst>
                <a:latin typeface="Gabriola" panose="04040605051002020D02" pitchFamily="82" charset="0"/>
              </a:rPr>
              <a:t> </a:t>
            </a:r>
            <a:r>
              <a:rPr lang="ru-RU" sz="4000" b="1" dirty="0" err="1" smtClean="0">
                <a:ln w="3175">
                  <a:solidFill>
                    <a:schemeClr val="tx1"/>
                  </a:solidFill>
                </a:ln>
                <a:solidFill>
                  <a:srgbClr val="7C040A"/>
                </a:solidFill>
                <a:effectLst>
                  <a:glow rad="76200">
                    <a:srgbClr val="7C040A">
                      <a:alpha val="25000"/>
                    </a:srgbClr>
                  </a:glow>
                  <a:outerShdw blurRad="76200" dist="63500" dir="1740000" sy="-30000" kx="800400" algn="bl" rotWithShape="0">
                    <a:prstClr val="black">
                      <a:alpha val="41000"/>
                    </a:prstClr>
                  </a:outerShdw>
                </a:effectLst>
                <a:latin typeface="Gabriola" panose="04040605051002020D02" pitchFamily="82" charset="0"/>
              </a:rPr>
              <a:t>алгебра+словесность</a:t>
            </a:r>
            <a:r>
              <a:rPr lang="ru-RU" sz="4000" b="1" dirty="0" smtClean="0">
                <a:ln w="3175">
                  <a:solidFill>
                    <a:schemeClr val="tx1"/>
                  </a:solidFill>
                </a:ln>
                <a:solidFill>
                  <a:srgbClr val="7C040A"/>
                </a:solidFill>
                <a:effectLst>
                  <a:glow rad="76200">
                    <a:srgbClr val="7C040A">
                      <a:alpha val="25000"/>
                    </a:srgbClr>
                  </a:glow>
                  <a:outerShdw blurRad="76200" dist="63500" dir="1740000" sy="-30000" kx="800400" algn="bl" rotWithShape="0">
                    <a:prstClr val="black">
                      <a:alpha val="41000"/>
                    </a:prstClr>
                  </a:outerShdw>
                </a:effectLst>
                <a:latin typeface="Gabriola" panose="04040605051002020D02" pitchFamily="82" charset="0"/>
              </a:rPr>
              <a:t> </a:t>
            </a:r>
            <a:br>
              <a:rPr lang="ru-RU" sz="4000" b="1" dirty="0" smtClean="0">
                <a:ln w="3175">
                  <a:solidFill>
                    <a:schemeClr val="tx1"/>
                  </a:solidFill>
                </a:ln>
                <a:solidFill>
                  <a:srgbClr val="7C040A"/>
                </a:solidFill>
                <a:effectLst>
                  <a:glow rad="76200">
                    <a:srgbClr val="7C040A">
                      <a:alpha val="25000"/>
                    </a:srgbClr>
                  </a:glow>
                  <a:outerShdw blurRad="76200" dist="63500" dir="1740000" sy="-30000" kx="800400" algn="bl" rotWithShape="0">
                    <a:prstClr val="black">
                      <a:alpha val="41000"/>
                    </a:prstClr>
                  </a:outerShdw>
                </a:effectLst>
                <a:latin typeface="Gabriola" panose="04040605051002020D02" pitchFamily="82" charset="0"/>
              </a:rPr>
            </a:br>
            <a:r>
              <a:rPr lang="ru-RU" sz="4000" b="1" dirty="0" smtClean="0">
                <a:ln w="3175">
                  <a:solidFill>
                    <a:schemeClr val="tx1"/>
                  </a:solidFill>
                </a:ln>
                <a:solidFill>
                  <a:srgbClr val="7C040A"/>
                </a:solidFill>
                <a:effectLst>
                  <a:glow rad="76200">
                    <a:srgbClr val="7C040A">
                      <a:alpha val="25000"/>
                    </a:srgbClr>
                  </a:glow>
                  <a:outerShdw blurRad="76200" dist="63500" dir="1740000" sy="-30000" kx="800400" algn="bl" rotWithShape="0">
                    <a:prstClr val="black">
                      <a:alpha val="41000"/>
                    </a:prstClr>
                  </a:outerShdw>
                </a:effectLst>
                <a:latin typeface="Gabriola" panose="04040605051002020D02" pitchFamily="82" charset="0"/>
              </a:rPr>
              <a:t>в </a:t>
            </a:r>
            <a:r>
              <a:rPr lang="ru-RU" sz="4000" b="1" dirty="0">
                <a:ln w="3175">
                  <a:solidFill>
                    <a:schemeClr val="tx1"/>
                  </a:solidFill>
                </a:ln>
                <a:solidFill>
                  <a:srgbClr val="7C040A"/>
                </a:solidFill>
                <a:effectLst>
                  <a:glow rad="76200">
                    <a:srgbClr val="7C040A">
                      <a:alpha val="25000"/>
                    </a:srgbClr>
                  </a:glow>
                  <a:outerShdw blurRad="76200" dist="63500" dir="1740000" sy="-30000" kx="800400" algn="bl" rotWithShape="0">
                    <a:prstClr val="black">
                      <a:alpha val="41000"/>
                    </a:prstClr>
                  </a:outerShdw>
                </a:effectLst>
                <a:latin typeface="Gabriola" panose="04040605051002020D02" pitchFamily="82" charset="0"/>
              </a:rPr>
              <a:t>8 классе</a:t>
            </a:r>
            <a:br>
              <a:rPr lang="ru-RU" sz="4000" b="1" dirty="0">
                <a:ln w="3175">
                  <a:solidFill>
                    <a:schemeClr val="tx1"/>
                  </a:solidFill>
                </a:ln>
                <a:solidFill>
                  <a:srgbClr val="7C040A"/>
                </a:solidFill>
                <a:effectLst>
                  <a:glow rad="76200">
                    <a:srgbClr val="7C040A">
                      <a:alpha val="25000"/>
                    </a:srgbClr>
                  </a:glow>
                  <a:outerShdw blurRad="76200" dist="63500" dir="1740000" sy="-30000" kx="800400" algn="bl" rotWithShape="0">
                    <a:prstClr val="black">
                      <a:alpha val="41000"/>
                    </a:prstClr>
                  </a:outerShdw>
                </a:effectLst>
                <a:latin typeface="Gabriola" panose="04040605051002020D02" pitchFamily="82" charset="0"/>
              </a:rPr>
            </a:br>
            <a:r>
              <a:rPr lang="ru-RU" sz="4000" b="1" dirty="0">
                <a:ln w="3175">
                  <a:solidFill>
                    <a:schemeClr val="tx1"/>
                  </a:solidFill>
                </a:ln>
                <a:solidFill>
                  <a:srgbClr val="7C040A"/>
                </a:solidFill>
                <a:effectLst>
                  <a:glow rad="76200">
                    <a:srgbClr val="7C040A">
                      <a:alpha val="25000"/>
                    </a:srgbClr>
                  </a:glow>
                  <a:outerShdw blurRad="76200" dist="63500" dir="1740000" sy="-30000" kx="800400" algn="bl" rotWithShape="0">
                    <a:prstClr val="black">
                      <a:alpha val="41000"/>
                    </a:prstClr>
                  </a:outerShdw>
                </a:effectLst>
                <a:latin typeface="Gabriola" panose="04040605051002020D02" pitchFamily="82" charset="0"/>
              </a:rPr>
              <a:t>по теме «Теорема Виета»</a:t>
            </a:r>
            <a:endParaRPr lang="ru-RU" sz="4000" b="1" dirty="0" smtClean="0">
              <a:ln w="3175">
                <a:solidFill>
                  <a:schemeClr val="tx1"/>
                </a:solidFill>
              </a:ln>
              <a:solidFill>
                <a:srgbClr val="7C040A"/>
              </a:solidFill>
              <a:effectLst>
                <a:glow rad="76200">
                  <a:srgbClr val="7C040A">
                    <a:alpha val="25000"/>
                  </a:srgbClr>
                </a:glow>
                <a:outerShdw blurRad="76200" dist="63500" dir="1740000" sy="-30000" kx="800400" algn="bl" rotWithShape="0">
                  <a:prstClr val="black">
                    <a:alpha val="41000"/>
                  </a:prstClr>
                </a:outerShdw>
              </a:effectLst>
              <a:latin typeface="Gabriola" panose="04040605051002020D02" pitchFamily="82" charset="0"/>
            </a:endParaRPr>
          </a:p>
        </p:txBody>
      </p:sp>
      <p:sp>
        <p:nvSpPr>
          <p:cNvPr id="3" name="Подзаголовок 2"/>
          <p:cNvSpPr>
            <a:spLocks noGrp="1"/>
          </p:cNvSpPr>
          <p:nvPr>
            <p:ph type="subTitle" idx="1"/>
          </p:nvPr>
        </p:nvSpPr>
        <p:spPr>
          <a:xfrm>
            <a:off x="2123728" y="6093296"/>
            <a:ext cx="5976664" cy="648072"/>
          </a:xfrm>
        </p:spPr>
        <p:txBody>
          <a:bodyPr rtlCol="0">
            <a:noAutofit/>
            <a:scene3d>
              <a:camera prst="perspectiveRight" fov="3000000">
                <a:rot lat="0" lon="20400000" rev="0"/>
              </a:camera>
              <a:lightRig rig="threePt" dir="t"/>
            </a:scene3d>
            <a:sp3d/>
          </a:bodyPr>
          <a:lstStyle/>
          <a:p>
            <a:pPr algn="l">
              <a:spcBef>
                <a:spcPts val="0"/>
              </a:spcBef>
            </a:pPr>
            <a:r>
              <a:rPr lang="ru-RU" sz="1600" b="1" dirty="0" smtClean="0">
                <a:solidFill>
                  <a:schemeClr val="accent6">
                    <a:lumMod val="75000"/>
                  </a:schemeClr>
                </a:solidFill>
                <a:effectLst>
                  <a:outerShdw blurRad="88900" dist="63500" dir="1140000" sx="102000" sy="102000" algn="ctr" rotWithShape="0">
                    <a:schemeClr val="tx1">
                      <a:lumMod val="50000"/>
                      <a:lumOff val="50000"/>
                    </a:schemeClr>
                  </a:outerShdw>
                </a:effectLst>
                <a:latin typeface="BatangChe" panose="02030609000101010101" pitchFamily="49" charset="-127"/>
                <a:ea typeface="BatangChe" panose="02030609000101010101" pitchFamily="49" charset="-127"/>
              </a:rPr>
              <a:t>Смирнова Т.Ю</a:t>
            </a:r>
            <a:r>
              <a:rPr lang="ru-RU" sz="1600" b="1" dirty="0">
                <a:solidFill>
                  <a:schemeClr val="accent6">
                    <a:lumMod val="75000"/>
                  </a:schemeClr>
                </a:solidFill>
                <a:effectLst>
                  <a:outerShdw blurRad="88900" dist="63500" dir="1140000" sx="102000" sy="102000" algn="ctr" rotWithShape="0">
                    <a:schemeClr val="tx1">
                      <a:lumMod val="50000"/>
                      <a:lumOff val="50000"/>
                    </a:schemeClr>
                  </a:outerShdw>
                </a:effectLst>
                <a:latin typeface="BatangChe" panose="02030609000101010101" pitchFamily="49" charset="-127"/>
                <a:ea typeface="BatangChe" panose="02030609000101010101" pitchFamily="49" charset="-127"/>
              </a:rPr>
              <a:t>.   </a:t>
            </a:r>
            <a:r>
              <a:rPr lang="ru-RU" sz="1600" b="1" dirty="0" smtClean="0">
                <a:solidFill>
                  <a:schemeClr val="accent6">
                    <a:lumMod val="75000"/>
                  </a:schemeClr>
                </a:solidFill>
                <a:effectLst>
                  <a:outerShdw blurRad="88900" dist="63500" dir="1140000" sx="102000" sy="102000" algn="ctr" rotWithShape="0">
                    <a:schemeClr val="tx1">
                      <a:lumMod val="50000"/>
                      <a:lumOff val="50000"/>
                    </a:schemeClr>
                  </a:outerShdw>
                </a:effectLst>
                <a:latin typeface="BatangChe" panose="02030609000101010101" pitchFamily="49" charset="-127"/>
                <a:ea typeface="BatangChe" panose="02030609000101010101" pitchFamily="49" charset="-127"/>
              </a:rPr>
              <a:t>     ГБОУ </a:t>
            </a:r>
            <a:r>
              <a:rPr lang="ru-RU" sz="1600" b="1" dirty="0">
                <a:solidFill>
                  <a:schemeClr val="accent6">
                    <a:lumMod val="75000"/>
                  </a:schemeClr>
                </a:solidFill>
                <a:effectLst>
                  <a:outerShdw blurRad="88900" dist="63500" dir="1140000" sx="102000" sy="102000" algn="ctr" rotWithShape="0">
                    <a:schemeClr val="tx1">
                      <a:lumMod val="50000"/>
                      <a:lumOff val="50000"/>
                    </a:schemeClr>
                  </a:outerShdw>
                </a:effectLst>
                <a:latin typeface="BatangChe" panose="02030609000101010101" pitchFamily="49" charset="-127"/>
                <a:ea typeface="BatangChe" panose="02030609000101010101" pitchFamily="49" charset="-127"/>
              </a:rPr>
              <a:t>школа №2082 </a:t>
            </a:r>
            <a:endParaRPr lang="ru-RU" sz="1600" b="1" dirty="0" smtClean="0">
              <a:solidFill>
                <a:schemeClr val="accent6">
                  <a:lumMod val="75000"/>
                </a:schemeClr>
              </a:solidFill>
              <a:effectLst>
                <a:outerShdw blurRad="88900" dist="63500" dir="1140000" sx="102000" sy="102000" algn="ctr" rotWithShape="0">
                  <a:schemeClr val="tx1">
                    <a:lumMod val="50000"/>
                    <a:lumOff val="50000"/>
                  </a:schemeClr>
                </a:outerShdw>
              </a:effectLst>
              <a:latin typeface="BatangChe" panose="02030609000101010101" pitchFamily="49" charset="-127"/>
              <a:ea typeface="BatangChe" panose="02030609000101010101" pitchFamily="49" charset="-127"/>
            </a:endParaRPr>
          </a:p>
          <a:p>
            <a:pPr algn="l">
              <a:spcBef>
                <a:spcPts val="0"/>
              </a:spcBef>
            </a:pPr>
            <a:r>
              <a:rPr lang="ru-RU" sz="1600" b="1" dirty="0" err="1" smtClean="0">
                <a:solidFill>
                  <a:schemeClr val="accent6">
                    <a:lumMod val="75000"/>
                  </a:schemeClr>
                </a:solidFill>
                <a:effectLst>
                  <a:outerShdw blurRad="88900" dist="63500" dir="1140000" sx="102000" sy="102000" algn="ctr" rotWithShape="0">
                    <a:schemeClr val="tx1">
                      <a:lumMod val="50000"/>
                      <a:lumOff val="50000"/>
                    </a:schemeClr>
                  </a:outerShdw>
                </a:effectLst>
                <a:latin typeface="BatangChe" panose="02030609000101010101" pitchFamily="49" charset="-127"/>
                <a:ea typeface="BatangChe" panose="02030609000101010101" pitchFamily="49" charset="-127"/>
              </a:rPr>
              <a:t>Рагулина</a:t>
            </a:r>
            <a:r>
              <a:rPr lang="ru-RU" sz="1600" b="1" dirty="0" smtClean="0">
                <a:solidFill>
                  <a:schemeClr val="accent6">
                    <a:lumMod val="75000"/>
                  </a:schemeClr>
                </a:solidFill>
                <a:effectLst>
                  <a:outerShdw blurRad="88900" dist="63500" dir="1140000" sx="102000" sy="102000" algn="ctr" rotWithShape="0">
                    <a:schemeClr val="tx1">
                      <a:lumMod val="50000"/>
                      <a:lumOff val="50000"/>
                    </a:schemeClr>
                  </a:outerShdw>
                </a:effectLst>
                <a:latin typeface="BatangChe" panose="02030609000101010101" pitchFamily="49" charset="-127"/>
                <a:ea typeface="BatangChe" panose="02030609000101010101" pitchFamily="49" charset="-127"/>
              </a:rPr>
              <a:t> </a:t>
            </a:r>
            <a:r>
              <a:rPr lang="ru-RU" sz="1600" b="1" dirty="0">
                <a:solidFill>
                  <a:schemeClr val="accent6">
                    <a:lumMod val="75000"/>
                  </a:schemeClr>
                </a:solidFill>
                <a:effectLst>
                  <a:outerShdw blurRad="88900" dist="63500" dir="1140000" sx="102000" sy="102000" algn="ctr" rotWithShape="0">
                    <a:schemeClr val="tx1">
                      <a:lumMod val="50000"/>
                      <a:lumOff val="50000"/>
                    </a:schemeClr>
                  </a:outerShdw>
                </a:effectLst>
                <a:latin typeface="BatangChe" panose="02030609000101010101" pitchFamily="49" charset="-127"/>
                <a:ea typeface="BatangChe" panose="02030609000101010101" pitchFamily="49" charset="-127"/>
              </a:rPr>
              <a:t>Т.Н</a:t>
            </a:r>
            <a:r>
              <a:rPr lang="ru-RU" sz="1600" b="1" dirty="0" smtClean="0">
                <a:solidFill>
                  <a:schemeClr val="accent6">
                    <a:lumMod val="75000"/>
                  </a:schemeClr>
                </a:solidFill>
                <a:effectLst>
                  <a:outerShdw blurRad="88900" dist="63500" dir="1140000" sx="102000" sy="102000" algn="ctr" rotWithShape="0">
                    <a:schemeClr val="tx1">
                      <a:lumMod val="50000"/>
                      <a:lumOff val="50000"/>
                    </a:schemeClr>
                  </a:outerShdw>
                </a:effectLst>
                <a:latin typeface="BatangChe" panose="02030609000101010101" pitchFamily="49" charset="-127"/>
                <a:ea typeface="BatangChe" panose="02030609000101010101" pitchFamily="49" charset="-127"/>
              </a:rPr>
              <a:t>.               </a:t>
            </a:r>
            <a:r>
              <a:rPr lang="ru-RU" sz="1600" b="1" dirty="0" err="1" smtClean="0">
                <a:solidFill>
                  <a:schemeClr val="accent6">
                    <a:lumMod val="75000"/>
                  </a:schemeClr>
                </a:solidFill>
                <a:effectLst>
                  <a:outerShdw blurRad="88900" dist="63500" dir="1140000" sx="102000" sy="102000" algn="ctr" rotWithShape="0">
                    <a:schemeClr val="tx1">
                      <a:lumMod val="50000"/>
                      <a:lumOff val="50000"/>
                    </a:schemeClr>
                  </a:outerShdw>
                </a:effectLst>
                <a:latin typeface="BatangChe" panose="02030609000101010101" pitchFamily="49" charset="-127"/>
                <a:ea typeface="BatangChe" panose="02030609000101010101" pitchFamily="49" charset="-127"/>
              </a:rPr>
              <a:t>г.Москва</a:t>
            </a:r>
            <a:endParaRPr lang="ru-RU" sz="1600" dirty="0">
              <a:solidFill>
                <a:schemeClr val="accent6">
                  <a:lumMod val="75000"/>
                </a:schemeClr>
              </a:solidFill>
              <a:effectLst>
                <a:outerShdw blurRad="88900" dist="63500" dir="1140000" sx="102000" sy="102000" algn="ctr" rotWithShape="0">
                  <a:schemeClr val="tx1">
                    <a:lumMod val="50000"/>
                    <a:lumOff val="50000"/>
                  </a:schemeClr>
                </a:outerShdw>
              </a:effectLst>
              <a:latin typeface="BatangChe" panose="02030609000101010101" pitchFamily="49" charset="-127"/>
              <a:ea typeface="BatangChe" panose="02030609000101010101" pitchFamily="49" charset="-127"/>
            </a:endParaRPr>
          </a:p>
          <a:p>
            <a:pPr algn="l">
              <a:spcBef>
                <a:spcPts val="0"/>
              </a:spcBef>
            </a:pPr>
            <a:endParaRPr lang="ru-RU" sz="1600" b="1" dirty="0" smtClean="0">
              <a:solidFill>
                <a:schemeClr val="accent6">
                  <a:lumMod val="75000"/>
                </a:schemeClr>
              </a:solidFill>
              <a:effectLst>
                <a:outerShdw blurRad="88900" dist="63500" dir="1140000" sx="102000" sy="102000" algn="ctr" rotWithShape="0">
                  <a:schemeClr val="tx1">
                    <a:lumMod val="50000"/>
                    <a:lumOff val="50000"/>
                  </a:schemeClr>
                </a:outerShdw>
              </a:effectLst>
              <a:latin typeface="BatangChe" panose="02030609000101010101" pitchFamily="49" charset="-127"/>
              <a:ea typeface="BatangChe" panose="02030609000101010101" pitchFamily="49" charset="-127"/>
            </a:endParaRPr>
          </a:p>
        </p:txBody>
      </p:sp>
      <p:sp>
        <p:nvSpPr>
          <p:cNvPr id="2" name="Прямоугольник 1"/>
          <p:cNvSpPr/>
          <p:nvPr/>
        </p:nvSpPr>
        <p:spPr>
          <a:xfrm>
            <a:off x="251520" y="4509120"/>
            <a:ext cx="4572000" cy="861774"/>
          </a:xfrm>
          <a:prstGeom prst="rect">
            <a:avLst/>
          </a:prstGeom>
        </p:spPr>
        <p:txBody>
          <a:bodyPr wrap="square">
            <a:spAutoFit/>
          </a:bodyPr>
          <a:lstStyle/>
          <a:p>
            <a:pPr>
              <a:lnSpc>
                <a:spcPts val="1800"/>
              </a:lnSpc>
              <a:spcAft>
                <a:spcPts val="0"/>
              </a:spcAft>
            </a:pPr>
            <a:r>
              <a:rPr lang="ru-RU" b="1" dirty="0">
                <a:solidFill>
                  <a:srgbClr val="000000"/>
                </a:solidFill>
                <a:effectLst>
                  <a:glow rad="63500">
                    <a:srgbClr val="7C040A">
                      <a:alpha val="43000"/>
                    </a:srgbClr>
                  </a:glow>
                </a:effectLst>
                <a:ea typeface="Times New Roman" panose="02020603050405020304" pitchFamily="18" charset="0"/>
                <a:cs typeface="Times New Roman" panose="02020603050405020304" pitchFamily="18" charset="0"/>
              </a:rPr>
              <a:t> </a:t>
            </a:r>
            <a:r>
              <a:rPr lang="ru-RU" sz="2400" b="1" dirty="0">
                <a:solidFill>
                  <a:schemeClr val="tx1">
                    <a:lumMod val="95000"/>
                    <a:lumOff val="5000"/>
                  </a:schemeClr>
                </a:solidFill>
                <a:effectLst>
                  <a:glow rad="63500">
                    <a:srgbClr val="7C040A">
                      <a:alpha val="44000"/>
                    </a:srgbClr>
                  </a:glow>
                </a:effectLst>
                <a:latin typeface="Mistral" panose="03090702030407020403" pitchFamily="66" charset="0"/>
                <a:ea typeface="Times New Roman" panose="02020603050405020304" pitchFamily="18" charset="0"/>
                <a:cs typeface="Times New Roman" panose="02020603050405020304" pitchFamily="18" charset="0"/>
              </a:rPr>
              <a:t>«О</a:t>
            </a:r>
            <a:r>
              <a:rPr lang="ru-RU" sz="2400" dirty="0">
                <a:solidFill>
                  <a:schemeClr val="tx1">
                    <a:lumMod val="95000"/>
                    <a:lumOff val="5000"/>
                  </a:schemeClr>
                </a:solidFill>
                <a:effectLst>
                  <a:glow rad="63500">
                    <a:srgbClr val="7C040A">
                      <a:alpha val="44000"/>
                    </a:srgbClr>
                  </a:glow>
                </a:effectLst>
                <a:latin typeface="Mistral" panose="03090702030407020403" pitchFamily="66" charset="0"/>
                <a:ea typeface="Times New Roman" panose="02020603050405020304" pitchFamily="18" charset="0"/>
                <a:cs typeface="Times New Roman" panose="02020603050405020304" pitchFamily="18" charset="0"/>
              </a:rPr>
              <a:t>, </a:t>
            </a:r>
            <a:r>
              <a:rPr lang="ru-RU" sz="2400" b="1" dirty="0">
                <a:solidFill>
                  <a:schemeClr val="tx1">
                    <a:lumMod val="95000"/>
                    <a:lumOff val="5000"/>
                  </a:schemeClr>
                </a:solidFill>
                <a:effectLst>
                  <a:glow rad="63500">
                    <a:srgbClr val="7C040A">
                      <a:alpha val="44000"/>
                    </a:srgbClr>
                  </a:glow>
                </a:effectLst>
                <a:latin typeface="Mistral" panose="03090702030407020403" pitchFamily="66" charset="0"/>
                <a:ea typeface="Times New Roman" panose="02020603050405020304" pitchFamily="18" charset="0"/>
                <a:cs typeface="Times New Roman" panose="02020603050405020304" pitchFamily="18" charset="0"/>
              </a:rPr>
              <a:t>сколько</a:t>
            </a:r>
            <a:r>
              <a:rPr lang="ru-RU" sz="2400" dirty="0">
                <a:solidFill>
                  <a:schemeClr val="tx1">
                    <a:lumMod val="95000"/>
                    <a:lumOff val="5000"/>
                  </a:schemeClr>
                </a:solidFill>
                <a:effectLst>
                  <a:glow rad="63500">
                    <a:srgbClr val="7C040A">
                      <a:alpha val="44000"/>
                    </a:srgbClr>
                  </a:glow>
                </a:effectLst>
                <a:latin typeface="Mistral" panose="03090702030407020403" pitchFamily="66" charset="0"/>
                <a:ea typeface="Times New Roman" panose="02020603050405020304" pitchFamily="18" charset="0"/>
                <a:cs typeface="Times New Roman" panose="02020603050405020304" pitchFamily="18" charset="0"/>
              </a:rPr>
              <a:t> </a:t>
            </a:r>
            <a:r>
              <a:rPr lang="ru-RU" sz="2400" b="1" dirty="0">
                <a:solidFill>
                  <a:schemeClr val="tx1">
                    <a:lumMod val="95000"/>
                    <a:lumOff val="5000"/>
                  </a:schemeClr>
                </a:solidFill>
                <a:effectLst>
                  <a:glow rad="63500">
                    <a:srgbClr val="7C040A">
                      <a:alpha val="44000"/>
                    </a:srgbClr>
                  </a:glow>
                </a:effectLst>
                <a:latin typeface="Mistral" panose="03090702030407020403" pitchFamily="66" charset="0"/>
                <a:ea typeface="Times New Roman" panose="02020603050405020304" pitchFamily="18" charset="0"/>
                <a:cs typeface="Times New Roman" panose="02020603050405020304" pitchFamily="18" charset="0"/>
              </a:rPr>
              <a:t>нам</a:t>
            </a:r>
            <a:r>
              <a:rPr lang="ru-RU" sz="2400" dirty="0">
                <a:solidFill>
                  <a:schemeClr val="tx1">
                    <a:lumMod val="95000"/>
                    <a:lumOff val="5000"/>
                  </a:schemeClr>
                </a:solidFill>
                <a:effectLst>
                  <a:glow rad="63500">
                    <a:srgbClr val="7C040A">
                      <a:alpha val="44000"/>
                    </a:srgbClr>
                  </a:glow>
                </a:effectLst>
                <a:latin typeface="Mistral" panose="03090702030407020403" pitchFamily="66" charset="0"/>
                <a:ea typeface="Times New Roman" panose="02020603050405020304" pitchFamily="18" charset="0"/>
                <a:cs typeface="Times New Roman" panose="02020603050405020304" pitchFamily="18" charset="0"/>
              </a:rPr>
              <a:t> </a:t>
            </a:r>
            <a:r>
              <a:rPr lang="ru-RU" sz="2400" b="1" dirty="0">
                <a:solidFill>
                  <a:schemeClr val="tx1">
                    <a:lumMod val="95000"/>
                    <a:lumOff val="5000"/>
                  </a:schemeClr>
                </a:solidFill>
                <a:effectLst>
                  <a:glow rad="63500">
                    <a:srgbClr val="7C040A">
                      <a:alpha val="44000"/>
                    </a:srgbClr>
                  </a:glow>
                </a:effectLst>
                <a:latin typeface="Mistral" panose="03090702030407020403" pitchFamily="66" charset="0"/>
                <a:ea typeface="Times New Roman" panose="02020603050405020304" pitchFamily="18" charset="0"/>
                <a:cs typeface="Times New Roman" panose="02020603050405020304" pitchFamily="18" charset="0"/>
              </a:rPr>
              <a:t>открытий</a:t>
            </a:r>
            <a:r>
              <a:rPr lang="ru-RU" sz="2400" dirty="0">
                <a:solidFill>
                  <a:schemeClr val="tx1">
                    <a:lumMod val="95000"/>
                    <a:lumOff val="5000"/>
                  </a:schemeClr>
                </a:solidFill>
                <a:effectLst>
                  <a:glow rad="63500">
                    <a:srgbClr val="7C040A">
                      <a:alpha val="44000"/>
                    </a:srgbClr>
                  </a:glow>
                </a:effectLst>
                <a:latin typeface="Mistral" panose="03090702030407020403" pitchFamily="66" charset="0"/>
                <a:ea typeface="Times New Roman" panose="02020603050405020304" pitchFamily="18" charset="0"/>
                <a:cs typeface="Times New Roman" panose="02020603050405020304" pitchFamily="18" charset="0"/>
              </a:rPr>
              <a:t> </a:t>
            </a:r>
            <a:r>
              <a:rPr lang="ru-RU" sz="2400" b="1" dirty="0">
                <a:solidFill>
                  <a:schemeClr val="tx1">
                    <a:lumMod val="95000"/>
                    <a:lumOff val="5000"/>
                  </a:schemeClr>
                </a:solidFill>
                <a:effectLst>
                  <a:glow rad="63500">
                    <a:srgbClr val="7C040A">
                      <a:alpha val="44000"/>
                    </a:srgbClr>
                  </a:glow>
                </a:effectLst>
                <a:latin typeface="Mistral" panose="03090702030407020403" pitchFamily="66" charset="0"/>
                <a:ea typeface="Times New Roman" panose="02020603050405020304" pitchFamily="18" charset="0"/>
                <a:cs typeface="Times New Roman" panose="02020603050405020304" pitchFamily="18" charset="0"/>
              </a:rPr>
              <a:t>чудных</a:t>
            </a:r>
            <a:endParaRPr lang="ru-RU" sz="2400" dirty="0" smtClean="0">
              <a:solidFill>
                <a:schemeClr val="tx1">
                  <a:lumMod val="95000"/>
                  <a:lumOff val="5000"/>
                </a:schemeClr>
              </a:solidFill>
              <a:effectLst>
                <a:glow rad="63500">
                  <a:srgbClr val="7C040A">
                    <a:alpha val="44000"/>
                  </a:srgbClr>
                </a:glow>
              </a:effectLst>
              <a:latin typeface="Mistral" panose="03090702030407020403" pitchFamily="66" charset="0"/>
              <a:ea typeface="Calibri" panose="020F0502020204030204" pitchFamily="34" charset="0"/>
              <a:cs typeface="Times New Roman" panose="02020603050405020304" pitchFamily="18" charset="0"/>
            </a:endParaRPr>
          </a:p>
          <a:p>
            <a:pPr>
              <a:lnSpc>
                <a:spcPts val="1800"/>
              </a:lnSpc>
              <a:spcAft>
                <a:spcPts val="0"/>
              </a:spcAft>
            </a:pPr>
            <a:r>
              <a:rPr lang="ru-RU" sz="2400" b="1" dirty="0" smtClean="0">
                <a:solidFill>
                  <a:schemeClr val="tx1">
                    <a:lumMod val="95000"/>
                    <a:lumOff val="5000"/>
                  </a:schemeClr>
                </a:solidFill>
                <a:effectLst>
                  <a:glow rad="63500">
                    <a:srgbClr val="7C040A">
                      <a:alpha val="44000"/>
                    </a:srgbClr>
                  </a:glow>
                </a:effectLst>
                <a:latin typeface="Mistral" panose="03090702030407020403" pitchFamily="66" charset="0"/>
                <a:ea typeface="Times New Roman" panose="02020603050405020304" pitchFamily="18" charset="0"/>
                <a:cs typeface="Times New Roman" panose="02020603050405020304" pitchFamily="18" charset="0"/>
              </a:rPr>
              <a:t>Готовит</a:t>
            </a:r>
            <a:r>
              <a:rPr lang="ru-RU" sz="2400" dirty="0">
                <a:solidFill>
                  <a:schemeClr val="tx1">
                    <a:lumMod val="95000"/>
                    <a:lumOff val="5000"/>
                  </a:schemeClr>
                </a:solidFill>
                <a:effectLst>
                  <a:glow rad="63500">
                    <a:srgbClr val="7C040A">
                      <a:alpha val="44000"/>
                    </a:srgbClr>
                  </a:glow>
                </a:effectLst>
                <a:latin typeface="Mistral" panose="03090702030407020403" pitchFamily="66" charset="0"/>
                <a:ea typeface="Times New Roman" panose="02020603050405020304" pitchFamily="18" charset="0"/>
                <a:cs typeface="Times New Roman" panose="02020603050405020304" pitchFamily="18" charset="0"/>
              </a:rPr>
              <a:t> </a:t>
            </a:r>
            <a:r>
              <a:rPr lang="ru-RU" sz="2400" b="1" dirty="0">
                <a:solidFill>
                  <a:schemeClr val="tx1">
                    <a:lumMod val="95000"/>
                    <a:lumOff val="5000"/>
                  </a:schemeClr>
                </a:solidFill>
                <a:effectLst>
                  <a:glow rad="63500">
                    <a:srgbClr val="7C040A">
                      <a:alpha val="44000"/>
                    </a:srgbClr>
                  </a:glow>
                </a:effectLst>
                <a:latin typeface="Mistral" panose="03090702030407020403" pitchFamily="66" charset="0"/>
                <a:ea typeface="Times New Roman" panose="02020603050405020304" pitchFamily="18" charset="0"/>
                <a:cs typeface="Times New Roman" panose="02020603050405020304" pitchFamily="18" charset="0"/>
              </a:rPr>
              <a:t>просвещенья</a:t>
            </a:r>
            <a:r>
              <a:rPr lang="ru-RU" sz="2400" dirty="0">
                <a:solidFill>
                  <a:schemeClr val="tx1">
                    <a:lumMod val="95000"/>
                    <a:lumOff val="5000"/>
                  </a:schemeClr>
                </a:solidFill>
                <a:effectLst>
                  <a:glow rad="63500">
                    <a:srgbClr val="7C040A">
                      <a:alpha val="44000"/>
                    </a:srgbClr>
                  </a:glow>
                </a:effectLst>
                <a:latin typeface="Mistral" panose="03090702030407020403" pitchFamily="66" charset="0"/>
                <a:ea typeface="Times New Roman" panose="02020603050405020304" pitchFamily="18" charset="0"/>
                <a:cs typeface="Times New Roman" panose="02020603050405020304" pitchFamily="18" charset="0"/>
              </a:rPr>
              <a:t> </a:t>
            </a:r>
            <a:r>
              <a:rPr lang="ru-RU" sz="2400" b="1" dirty="0">
                <a:solidFill>
                  <a:schemeClr val="tx1">
                    <a:lumMod val="95000"/>
                    <a:lumOff val="5000"/>
                  </a:schemeClr>
                </a:solidFill>
                <a:effectLst>
                  <a:glow rad="63500">
                    <a:srgbClr val="7C040A">
                      <a:alpha val="44000"/>
                    </a:srgbClr>
                  </a:glow>
                </a:effectLst>
                <a:latin typeface="Mistral" panose="03090702030407020403" pitchFamily="66" charset="0"/>
                <a:ea typeface="Times New Roman" panose="02020603050405020304" pitchFamily="18" charset="0"/>
                <a:cs typeface="Times New Roman" panose="02020603050405020304" pitchFamily="18" charset="0"/>
              </a:rPr>
              <a:t>дух</a:t>
            </a:r>
            <a:r>
              <a:rPr lang="ru-RU" sz="2400" dirty="0">
                <a:solidFill>
                  <a:schemeClr val="tx1">
                    <a:lumMod val="95000"/>
                    <a:lumOff val="5000"/>
                  </a:schemeClr>
                </a:solidFill>
                <a:effectLst>
                  <a:glow rad="63500">
                    <a:srgbClr val="7C040A">
                      <a:alpha val="44000"/>
                    </a:srgbClr>
                  </a:glow>
                </a:effectLst>
                <a:latin typeface="Mistral" panose="03090702030407020403" pitchFamily="66" charset="0"/>
                <a:ea typeface="Times New Roman" panose="02020603050405020304" pitchFamily="18" charset="0"/>
                <a:cs typeface="Times New Roman" panose="02020603050405020304" pitchFamily="18" charset="0"/>
              </a:rPr>
              <a:t>…!»</a:t>
            </a:r>
            <a:endParaRPr lang="ru-RU" sz="2400" dirty="0" smtClean="0">
              <a:solidFill>
                <a:schemeClr val="tx1">
                  <a:lumMod val="95000"/>
                  <a:lumOff val="5000"/>
                </a:schemeClr>
              </a:solidFill>
              <a:effectLst>
                <a:glow rad="63500">
                  <a:srgbClr val="7C040A">
                    <a:alpha val="44000"/>
                  </a:srgbClr>
                </a:glow>
              </a:effectLst>
              <a:latin typeface="Mistral" panose="03090702030407020403" pitchFamily="66" charset="0"/>
              <a:ea typeface="Calibri" panose="020F0502020204030204" pitchFamily="34" charset="0"/>
              <a:cs typeface="Times New Roman" panose="02020603050405020304" pitchFamily="18" charset="0"/>
            </a:endParaRPr>
          </a:p>
          <a:p>
            <a:pPr>
              <a:lnSpc>
                <a:spcPts val="1200"/>
              </a:lnSpc>
              <a:spcAft>
                <a:spcPts val="0"/>
              </a:spcAft>
            </a:pPr>
            <a:r>
              <a:rPr lang="ru-RU" sz="2400" dirty="0">
                <a:solidFill>
                  <a:schemeClr val="tx1">
                    <a:lumMod val="95000"/>
                    <a:lumOff val="5000"/>
                  </a:schemeClr>
                </a:solidFill>
                <a:effectLst>
                  <a:glow rad="63500">
                    <a:srgbClr val="7C040A">
                      <a:alpha val="44000"/>
                    </a:srgbClr>
                  </a:glow>
                </a:effectLst>
                <a:latin typeface="Mistral" panose="03090702030407020403" pitchFamily="66" charset="0"/>
                <a:ea typeface="Times New Roman" panose="02020603050405020304" pitchFamily="18" charset="0"/>
                <a:cs typeface="Times New Roman" panose="02020603050405020304" pitchFamily="18" charset="0"/>
              </a:rPr>
              <a:t> </a:t>
            </a:r>
            <a:endParaRPr lang="ru-RU" sz="2400" dirty="0" smtClean="0">
              <a:solidFill>
                <a:schemeClr val="tx1">
                  <a:lumMod val="95000"/>
                  <a:lumOff val="5000"/>
                </a:schemeClr>
              </a:solidFill>
              <a:effectLst>
                <a:glow rad="63500">
                  <a:srgbClr val="7C040A">
                    <a:alpha val="44000"/>
                  </a:srgbClr>
                </a:glow>
              </a:effectLst>
              <a:latin typeface="Mistral" panose="03090702030407020403" pitchFamily="66" charset="0"/>
              <a:ea typeface="Calibri" panose="020F0502020204030204" pitchFamily="34" charset="0"/>
              <a:cs typeface="Times New Roman" panose="02020603050405020304" pitchFamily="18" charset="0"/>
            </a:endParaRPr>
          </a:p>
          <a:p>
            <a:pPr>
              <a:lnSpc>
                <a:spcPts val="1200"/>
              </a:lnSpc>
              <a:spcAft>
                <a:spcPts val="0"/>
              </a:spcAft>
            </a:pPr>
            <a:r>
              <a:rPr lang="ru-RU" sz="2400" dirty="0">
                <a:solidFill>
                  <a:schemeClr val="tx1">
                    <a:lumMod val="95000"/>
                    <a:lumOff val="5000"/>
                  </a:schemeClr>
                </a:solidFill>
                <a:effectLst>
                  <a:glow rad="63500">
                    <a:srgbClr val="7C040A">
                      <a:alpha val="44000"/>
                    </a:srgbClr>
                  </a:glow>
                </a:effectLst>
                <a:latin typeface="Mistral" panose="03090702030407020403" pitchFamily="66" charset="0"/>
                <a:ea typeface="Times New Roman" panose="02020603050405020304" pitchFamily="18" charset="0"/>
                <a:cs typeface="Times New Roman" panose="02020603050405020304" pitchFamily="18" charset="0"/>
              </a:rPr>
              <a:t>                (</a:t>
            </a:r>
            <a:r>
              <a:rPr lang="ru-RU" sz="2400" dirty="0" err="1" smtClean="0">
                <a:solidFill>
                  <a:schemeClr val="tx1">
                    <a:lumMod val="95000"/>
                    <a:lumOff val="5000"/>
                  </a:schemeClr>
                </a:solidFill>
                <a:effectLst>
                  <a:glow rad="63500">
                    <a:srgbClr val="7C040A">
                      <a:alpha val="44000"/>
                    </a:srgbClr>
                  </a:glow>
                </a:effectLst>
                <a:latin typeface="Mistral" panose="03090702030407020403" pitchFamily="66" charset="0"/>
                <a:ea typeface="Times New Roman" panose="02020603050405020304" pitchFamily="18" charset="0"/>
                <a:cs typeface="Times New Roman" panose="02020603050405020304" pitchFamily="18" charset="0"/>
              </a:rPr>
              <a:t>А.С.Пушкин</a:t>
            </a:r>
            <a:r>
              <a:rPr lang="ru-RU" sz="2400" dirty="0">
                <a:solidFill>
                  <a:schemeClr val="tx1">
                    <a:lumMod val="95000"/>
                    <a:lumOff val="5000"/>
                  </a:schemeClr>
                </a:solidFill>
                <a:effectLst>
                  <a:glow rad="63500">
                    <a:srgbClr val="7C040A">
                      <a:alpha val="44000"/>
                    </a:srgbClr>
                  </a:glow>
                </a:effectLst>
                <a:latin typeface="Mistral" panose="03090702030407020403" pitchFamily="66" charset="0"/>
                <a:ea typeface="Times New Roman" panose="02020603050405020304" pitchFamily="18" charset="0"/>
                <a:cs typeface="Times New Roman" panose="02020603050405020304" pitchFamily="18" charset="0"/>
              </a:rPr>
              <a:t>)</a:t>
            </a:r>
            <a:endParaRPr lang="ru-RU" sz="2400" dirty="0">
              <a:solidFill>
                <a:schemeClr val="tx1">
                  <a:lumMod val="95000"/>
                  <a:lumOff val="5000"/>
                </a:schemeClr>
              </a:solidFill>
              <a:effectLst>
                <a:glow rad="63500">
                  <a:srgbClr val="7C040A">
                    <a:alpha val="44000"/>
                  </a:srgbClr>
                </a:glow>
              </a:effectLst>
              <a:latin typeface="Mistral" panose="03090702030407020403" pitchFamily="66"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4806205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Прямоугольник 3"/>
          <p:cNvSpPr/>
          <p:nvPr/>
        </p:nvSpPr>
        <p:spPr>
          <a:xfrm>
            <a:off x="323528" y="2420888"/>
            <a:ext cx="6264696" cy="2586862"/>
          </a:xfrm>
          <a:prstGeom prst="rect">
            <a:avLst/>
          </a:prstGeom>
          <a:effectLst>
            <a:outerShdw blurRad="50800" dist="63500" dir="18900000" algn="bl" rotWithShape="0">
              <a:srgbClr val="7A040A">
                <a:alpha val="73000"/>
              </a:srgbClr>
            </a:outerShdw>
          </a:effectLst>
        </p:spPr>
        <p:txBody>
          <a:bodyPr wrap="square">
            <a:spAutoFit/>
          </a:bodyPr>
          <a:lstStyle/>
          <a:p>
            <a:pPr marL="342900" lvl="0" indent="-342900">
              <a:lnSpc>
                <a:spcPct val="115000"/>
              </a:lnSpc>
              <a:spcAft>
                <a:spcPts val="0"/>
              </a:spcAft>
              <a:buFont typeface="+mj-lt"/>
              <a:buAutoNum type="arabicParenR"/>
            </a:pPr>
            <a:r>
              <a:rPr lang="ru-RU" sz="2400" b="1" dirty="0" smtClean="0">
                <a:latin typeface="Batang" panose="02030600000101010101" pitchFamily="18" charset="-127"/>
                <a:ea typeface="Batang" panose="02030600000101010101" pitchFamily="18" charset="-127"/>
                <a:cs typeface="Times New Roman" panose="02020603050405020304" pitchFamily="18" charset="0"/>
              </a:rPr>
              <a:t>Решить </a:t>
            </a:r>
            <a:r>
              <a:rPr lang="ru-RU" sz="2400" b="1" dirty="0">
                <a:latin typeface="Batang" panose="02030600000101010101" pitchFamily="18" charset="-127"/>
                <a:ea typeface="Batang" panose="02030600000101010101" pitchFamily="18" charset="-127"/>
                <a:cs typeface="Times New Roman" panose="02020603050405020304" pitchFamily="18" charset="0"/>
              </a:rPr>
              <a:t>№ 3-7 из рабочей тетради по алгебре под редакцией </a:t>
            </a:r>
            <a:r>
              <a:rPr lang="ru-RU" sz="2400" b="1" dirty="0" err="1">
                <a:latin typeface="Batang" panose="02030600000101010101" pitchFamily="18" charset="-127"/>
                <a:ea typeface="Batang" panose="02030600000101010101" pitchFamily="18" charset="-127"/>
                <a:cs typeface="Times New Roman" panose="02020603050405020304" pitchFamily="18" charset="0"/>
              </a:rPr>
              <a:t>Миндюк</a:t>
            </a:r>
            <a:r>
              <a:rPr lang="ru-RU" sz="2400" b="1" dirty="0">
                <a:latin typeface="Batang" panose="02030600000101010101" pitchFamily="18" charset="-127"/>
                <a:ea typeface="Batang" panose="02030600000101010101" pitchFamily="18" charset="-127"/>
                <a:cs typeface="Times New Roman" panose="02020603050405020304" pitchFamily="18" charset="0"/>
              </a:rPr>
              <a:t> Н.Г., </a:t>
            </a:r>
            <a:r>
              <a:rPr lang="ru-RU" sz="2400" b="1" dirty="0" err="1">
                <a:latin typeface="Batang" panose="02030600000101010101" pitchFamily="18" charset="-127"/>
                <a:ea typeface="Batang" panose="02030600000101010101" pitchFamily="18" charset="-127"/>
                <a:cs typeface="Times New Roman" panose="02020603050405020304" pitchFamily="18" charset="0"/>
              </a:rPr>
              <a:t>Шлыковой</a:t>
            </a:r>
            <a:r>
              <a:rPr lang="ru-RU" sz="2400" b="1" dirty="0">
                <a:latin typeface="Batang" panose="02030600000101010101" pitchFamily="18" charset="-127"/>
                <a:ea typeface="Batang" panose="02030600000101010101" pitchFamily="18" charset="-127"/>
                <a:cs typeface="Times New Roman" panose="02020603050405020304" pitchFamily="18" charset="0"/>
              </a:rPr>
              <a:t> И.С.</a:t>
            </a:r>
          </a:p>
          <a:p>
            <a:pPr marL="342900" lvl="0" indent="-342900">
              <a:lnSpc>
                <a:spcPct val="115000"/>
              </a:lnSpc>
              <a:spcAft>
                <a:spcPts val="0"/>
              </a:spcAft>
              <a:buFont typeface="+mj-lt"/>
              <a:buAutoNum type="arabicParenR"/>
            </a:pPr>
            <a:r>
              <a:rPr lang="ru-RU" sz="2400" b="1" dirty="0">
                <a:latin typeface="Batang" panose="02030600000101010101" pitchFamily="18" charset="-127"/>
                <a:ea typeface="Batang" panose="02030600000101010101" pitchFamily="18" charset="-127"/>
                <a:cs typeface="Times New Roman" panose="02020603050405020304" pitchFamily="18" charset="0"/>
              </a:rPr>
              <a:t>Решить № 8 из рабочей тетради по алгебре под редакцией </a:t>
            </a:r>
            <a:r>
              <a:rPr lang="ru-RU" sz="2400" b="1" dirty="0" err="1">
                <a:latin typeface="Batang" panose="02030600000101010101" pitchFamily="18" charset="-127"/>
                <a:ea typeface="Batang" panose="02030600000101010101" pitchFamily="18" charset="-127"/>
                <a:cs typeface="Times New Roman" panose="02020603050405020304" pitchFamily="18" charset="0"/>
              </a:rPr>
              <a:t>Миндюк</a:t>
            </a:r>
            <a:r>
              <a:rPr lang="ru-RU" sz="2400" b="1" dirty="0">
                <a:latin typeface="Batang" panose="02030600000101010101" pitchFamily="18" charset="-127"/>
                <a:ea typeface="Batang" panose="02030600000101010101" pitchFamily="18" charset="-127"/>
                <a:cs typeface="Times New Roman" panose="02020603050405020304" pitchFamily="18" charset="0"/>
              </a:rPr>
              <a:t> Н.Г., </a:t>
            </a:r>
            <a:r>
              <a:rPr lang="ru-RU" sz="2400" b="1" dirty="0" err="1">
                <a:latin typeface="Batang" panose="02030600000101010101" pitchFamily="18" charset="-127"/>
                <a:ea typeface="Batang" panose="02030600000101010101" pitchFamily="18" charset="-127"/>
                <a:cs typeface="Times New Roman" panose="02020603050405020304" pitchFamily="18" charset="0"/>
              </a:rPr>
              <a:t>Шлыковой</a:t>
            </a:r>
            <a:r>
              <a:rPr lang="ru-RU" sz="2400" b="1" dirty="0">
                <a:latin typeface="Batang" panose="02030600000101010101" pitchFamily="18" charset="-127"/>
                <a:ea typeface="Batang" panose="02030600000101010101" pitchFamily="18" charset="-127"/>
                <a:cs typeface="Times New Roman" panose="02020603050405020304" pitchFamily="18" charset="0"/>
              </a:rPr>
              <a:t> И.С.</a:t>
            </a:r>
            <a:endParaRPr lang="ru-RU" sz="2400" b="1" dirty="0">
              <a:effectLst/>
              <a:latin typeface="Batang" panose="02030600000101010101" pitchFamily="18" charset="-127"/>
              <a:ea typeface="Batang" panose="02030600000101010101" pitchFamily="18" charset="-127"/>
              <a:cs typeface="Times New Roman" panose="02020603050405020304" pitchFamily="18" charset="0"/>
            </a:endParaRPr>
          </a:p>
        </p:txBody>
      </p:sp>
      <p:sp>
        <p:nvSpPr>
          <p:cNvPr id="5" name="Прямоугольник 4"/>
          <p:cNvSpPr/>
          <p:nvPr/>
        </p:nvSpPr>
        <p:spPr>
          <a:xfrm>
            <a:off x="323528" y="404664"/>
            <a:ext cx="6120680" cy="1366528"/>
          </a:xfrm>
          <a:prstGeom prst="rect">
            <a:avLst/>
          </a:prstGeom>
          <a:effectLst>
            <a:outerShdw blurRad="50800" dist="38100" dir="8100000" algn="tr" rotWithShape="0">
              <a:prstClr val="black">
                <a:alpha val="74000"/>
              </a:prstClr>
            </a:outerShdw>
          </a:effectLst>
        </p:spPr>
        <p:txBody>
          <a:bodyPr wrap="square">
            <a:spAutoFit/>
          </a:bodyPr>
          <a:lstStyle/>
          <a:p>
            <a:pPr lvl="0" algn="ctr">
              <a:lnSpc>
                <a:spcPct val="115000"/>
              </a:lnSpc>
              <a:spcAft>
                <a:spcPts val="0"/>
              </a:spcAft>
              <a:tabLst>
                <a:tab pos="318770" algn="l"/>
              </a:tabLst>
            </a:pPr>
            <a:r>
              <a:rPr lang="ru-RU" sz="2400" b="1" dirty="0">
                <a:latin typeface="Segoe Script" panose="020B0504020000000003" pitchFamily="34" charset="0"/>
                <a:ea typeface="Batang" panose="02030600000101010101" pitchFamily="18" charset="-127"/>
                <a:cs typeface="Times New Roman" panose="02020603050405020304" pitchFamily="18" charset="0"/>
              </a:rPr>
              <a:t>Закрепление изученного материала в ходе решения задач в рабочих тетрадях по алгебре</a:t>
            </a:r>
            <a:endParaRPr lang="ru-RU" sz="2400" dirty="0">
              <a:latin typeface="Segoe Script" panose="020B0504020000000003" pitchFamily="34" charset="0"/>
              <a:ea typeface="Batang" panose="02030600000101010101" pitchFamily="18" charset="-127"/>
              <a:cs typeface="Times New Roman" panose="02020603050405020304" pitchFamily="18" charset="0"/>
            </a:endParaRPr>
          </a:p>
        </p:txBody>
      </p:sp>
    </p:spTree>
    <p:extLst>
      <p:ext uri="{BB962C8B-B14F-4D97-AF65-F5344CB8AC3E}">
        <p14:creationId xmlns:p14="http://schemas.microsoft.com/office/powerpoint/2010/main" val="2841223336"/>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1176" y="548680"/>
            <a:ext cx="6347048" cy="1143000"/>
          </a:xfrm>
        </p:spPr>
        <p:txBody>
          <a:bodyPr/>
          <a:lstStyle/>
          <a:p>
            <a:pPr algn="l"/>
            <a:r>
              <a:rPr lang="ru-RU" sz="2800" b="1" dirty="0">
                <a:solidFill>
                  <a:schemeClr val="tx1">
                    <a:lumMod val="95000"/>
                    <a:lumOff val="5000"/>
                  </a:schemeClr>
                </a:solidFill>
                <a:effectLst>
                  <a:glow rad="101600">
                    <a:schemeClr val="bg2">
                      <a:lumMod val="75000"/>
                      <a:alpha val="55000"/>
                    </a:schemeClr>
                  </a:glow>
                </a:effectLst>
                <a:latin typeface="Gabriola" panose="04040605051002020D02" pitchFamily="82" charset="0"/>
              </a:rPr>
              <a:t>Наличие и количество разных действительных корней квадратного уравнения зависит от дискриминанта квадратного уравнения.</a:t>
            </a:r>
          </a:p>
        </p:txBody>
      </p:sp>
      <p:sp>
        <p:nvSpPr>
          <p:cNvPr id="7" name="Прямоугольник 6"/>
          <p:cNvSpPr/>
          <p:nvPr/>
        </p:nvSpPr>
        <p:spPr>
          <a:xfrm>
            <a:off x="179512" y="1961557"/>
            <a:ext cx="4382963" cy="3170099"/>
          </a:xfrm>
          <a:prstGeom prst="rect">
            <a:avLst/>
          </a:prstGeom>
          <a:effectLst>
            <a:outerShdw blurRad="76200" dist="12700" dir="8100000" sy="-23000" kx="800400" algn="br" rotWithShape="0">
              <a:prstClr val="black">
                <a:alpha val="20000"/>
              </a:prstClr>
            </a:outerShdw>
          </a:effectLst>
        </p:spPr>
        <p:txBody>
          <a:bodyPr wrap="square">
            <a:spAutoFit/>
          </a:bodyPr>
          <a:lstStyle/>
          <a:p>
            <a:pPr algn="ctr"/>
            <a:r>
              <a:rPr lang="ru-RU" sz="4000" b="1" dirty="0" smtClean="0">
                <a:solidFill>
                  <a:srgbClr val="6C0409"/>
                </a:solidFill>
                <a:latin typeface="Batang" panose="02030600000101010101" pitchFamily="18" charset="-127"/>
                <a:ea typeface="Batang" panose="02030600000101010101" pitchFamily="18" charset="-127"/>
              </a:rPr>
              <a:t>- А </a:t>
            </a:r>
            <a:r>
              <a:rPr lang="ru-RU" sz="4000" b="1" dirty="0">
                <a:solidFill>
                  <a:srgbClr val="6C0409"/>
                </a:solidFill>
                <a:latin typeface="Batang" panose="02030600000101010101" pitchFamily="18" charset="-127"/>
                <a:ea typeface="Batang" panose="02030600000101010101" pitchFamily="18" charset="-127"/>
              </a:rPr>
              <a:t>какова </a:t>
            </a:r>
            <a:endParaRPr lang="ru-RU" sz="4000" b="1" dirty="0" smtClean="0">
              <a:solidFill>
                <a:srgbClr val="6C0409"/>
              </a:solidFill>
              <a:latin typeface="Batang" panose="02030600000101010101" pitchFamily="18" charset="-127"/>
              <a:ea typeface="Batang" panose="02030600000101010101" pitchFamily="18" charset="-127"/>
            </a:endParaRPr>
          </a:p>
          <a:p>
            <a:pPr algn="ctr"/>
            <a:r>
              <a:rPr lang="ru-RU" sz="4000" b="1" dirty="0" smtClean="0">
                <a:solidFill>
                  <a:srgbClr val="6C0409"/>
                </a:solidFill>
                <a:latin typeface="Batang" panose="02030600000101010101" pitchFamily="18" charset="-127"/>
                <a:ea typeface="Batang" panose="02030600000101010101" pitchFamily="18" charset="-127"/>
              </a:rPr>
              <a:t>этимология </a:t>
            </a:r>
          </a:p>
          <a:p>
            <a:pPr algn="ctr"/>
            <a:r>
              <a:rPr lang="ru-RU" sz="4000" b="1" dirty="0" smtClean="0">
                <a:solidFill>
                  <a:srgbClr val="6C0409"/>
                </a:solidFill>
                <a:latin typeface="Batang" panose="02030600000101010101" pitchFamily="18" charset="-127"/>
                <a:ea typeface="Batang" panose="02030600000101010101" pitchFamily="18" charset="-127"/>
              </a:rPr>
              <a:t>слова </a:t>
            </a:r>
            <a:r>
              <a:rPr lang="ru-RU" sz="4000" b="1" dirty="0">
                <a:solidFill>
                  <a:srgbClr val="6C0409"/>
                </a:solidFill>
                <a:latin typeface="Batang" panose="02030600000101010101" pitchFamily="18" charset="-127"/>
                <a:ea typeface="Batang" panose="02030600000101010101" pitchFamily="18" charset="-127"/>
              </a:rPr>
              <a:t>«дискриминант»?</a:t>
            </a:r>
            <a:r>
              <a:rPr lang="ru-RU" sz="4000" b="1" dirty="0">
                <a:solidFill>
                  <a:srgbClr val="6C0409"/>
                </a:solidFill>
                <a:latin typeface="Batang" panose="02030600000101010101" pitchFamily="18" charset="-127"/>
                <a:ea typeface="Batang" panose="02030600000101010101" pitchFamily="18" charset="-127"/>
                <a:cs typeface="Times New Roman" panose="02020603050405020304" pitchFamily="18" charset="0"/>
              </a:rPr>
              <a:t> </a:t>
            </a:r>
            <a:endParaRPr lang="ru-RU" sz="4000" b="1" dirty="0">
              <a:solidFill>
                <a:srgbClr val="6C0409"/>
              </a:solidFill>
              <a:latin typeface="Batang" panose="02030600000101010101" pitchFamily="18" charset="-127"/>
              <a:ea typeface="Batang" panose="02030600000101010101" pitchFamily="18" charset="-127"/>
            </a:endParaRPr>
          </a:p>
        </p:txBody>
      </p:sp>
      <p:sp>
        <p:nvSpPr>
          <p:cNvPr id="8" name="Прямоугольник 7"/>
          <p:cNvSpPr/>
          <p:nvPr/>
        </p:nvSpPr>
        <p:spPr>
          <a:xfrm>
            <a:off x="395536" y="5401533"/>
            <a:ext cx="6552728" cy="1047979"/>
          </a:xfrm>
          <a:prstGeom prst="rect">
            <a:avLst/>
          </a:prstGeom>
          <a:effectLst>
            <a:outerShdw blurRad="50800" dist="25400" dir="5400000" algn="t" rotWithShape="0">
              <a:schemeClr val="tx1">
                <a:alpha val="93000"/>
              </a:schemeClr>
            </a:outerShdw>
          </a:effectLst>
        </p:spPr>
        <p:txBody>
          <a:bodyPr wrap="square">
            <a:spAutoFit/>
          </a:bodyPr>
          <a:lstStyle/>
          <a:p>
            <a:pPr>
              <a:lnSpc>
                <a:spcPct val="115000"/>
              </a:lnSpc>
              <a:spcAft>
                <a:spcPts val="0"/>
              </a:spcAft>
            </a:pPr>
            <a:r>
              <a:rPr lang="ru-RU" dirty="0">
                <a:latin typeface="Batang" panose="02030600000101010101" pitchFamily="18" charset="-127"/>
                <a:ea typeface="Batang" panose="02030600000101010101" pitchFamily="18" charset="-127"/>
              </a:rPr>
              <a:t>(Происходит от лат. </a:t>
            </a:r>
            <a:r>
              <a:rPr lang="la-Latn" b="1" dirty="0">
                <a:latin typeface="Batang" panose="02030600000101010101" pitchFamily="18" charset="-127"/>
                <a:ea typeface="Batang" panose="02030600000101010101" pitchFamily="18" charset="-127"/>
              </a:rPr>
              <a:t>discriminans</a:t>
            </a:r>
            <a:r>
              <a:rPr lang="la-Latn" dirty="0">
                <a:latin typeface="Batang" panose="02030600000101010101" pitchFamily="18" charset="-127"/>
                <a:ea typeface="Batang" panose="02030600000101010101" pitchFamily="18" charset="-127"/>
              </a:rPr>
              <a:t> (род. п. </a:t>
            </a:r>
            <a:r>
              <a:rPr lang="la-Latn" b="1" dirty="0">
                <a:latin typeface="Batang" panose="02030600000101010101" pitchFamily="18" charset="-127"/>
                <a:ea typeface="Batang" panose="02030600000101010101" pitchFamily="18" charset="-127"/>
              </a:rPr>
              <a:t>discriminantis</a:t>
            </a:r>
            <a:r>
              <a:rPr lang="la-Latn" dirty="0">
                <a:latin typeface="Batang" panose="02030600000101010101" pitchFamily="18" charset="-127"/>
                <a:ea typeface="Batang" panose="02030600000101010101" pitchFamily="18" charset="-127"/>
              </a:rPr>
              <a:t>)</a:t>
            </a:r>
            <a:r>
              <a:rPr lang="ru-RU" dirty="0">
                <a:latin typeface="Batang" panose="02030600000101010101" pitchFamily="18" charset="-127"/>
                <a:ea typeface="Batang" panose="02030600000101010101" pitchFamily="18" charset="-127"/>
              </a:rPr>
              <a:t> «отделяющий, разделяющий», </a:t>
            </a:r>
            <a:r>
              <a:rPr lang="ru-RU" dirty="0" err="1">
                <a:latin typeface="Batang" panose="02030600000101010101" pitchFamily="18" charset="-127"/>
                <a:ea typeface="Batang" panose="02030600000101010101" pitchFamily="18" charset="-127"/>
              </a:rPr>
              <a:t>прич</a:t>
            </a:r>
            <a:r>
              <a:rPr lang="ru-RU" dirty="0">
                <a:latin typeface="Batang" panose="02030600000101010101" pitchFamily="18" charset="-127"/>
                <a:ea typeface="Batang" panose="02030600000101010101" pitchFamily="18" charset="-127"/>
              </a:rPr>
              <a:t>. наст. от гл. </a:t>
            </a:r>
            <a:r>
              <a:rPr lang="ru-RU" b="1" dirty="0" err="1" smtClean="0">
                <a:latin typeface="Batang" panose="02030600000101010101" pitchFamily="18" charset="-127"/>
                <a:ea typeface="Batang" panose="02030600000101010101" pitchFamily="18" charset="-127"/>
              </a:rPr>
              <a:t>discriminare</a:t>
            </a:r>
            <a:r>
              <a:rPr lang="ru-RU" dirty="0" smtClean="0">
                <a:latin typeface="Batang" panose="02030600000101010101" pitchFamily="18" charset="-127"/>
                <a:ea typeface="Batang" panose="02030600000101010101" pitchFamily="18" charset="-127"/>
              </a:rPr>
              <a:t> </a:t>
            </a:r>
            <a:r>
              <a:rPr lang="ru-RU" dirty="0">
                <a:latin typeface="Batang" panose="02030600000101010101" pitchFamily="18" charset="-127"/>
                <a:ea typeface="Batang" panose="02030600000101010101" pitchFamily="18" charset="-127"/>
              </a:rPr>
              <a:t>«отделять; разделять, рассекать»).</a:t>
            </a:r>
            <a:endParaRPr lang="ru-RU" sz="1400" dirty="0">
              <a:effectLst/>
              <a:latin typeface="Batang" panose="02030600000101010101" pitchFamily="18" charset="-127"/>
              <a:ea typeface="Batang" panose="02030600000101010101" pitchFamily="18" charset="-127"/>
              <a:cs typeface="Times New Roman" panose="02020603050405020304" pitchFamily="18" charset="0"/>
            </a:endParaRPr>
          </a:p>
        </p:txBody>
      </p:sp>
      <p:pic>
        <p:nvPicPr>
          <p:cNvPr id="3" name="Рисунок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82640" y="2171958"/>
            <a:ext cx="2005584" cy="2749296"/>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087669488"/>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Прямоугольник 3"/>
          <p:cNvSpPr/>
          <p:nvPr/>
        </p:nvSpPr>
        <p:spPr>
          <a:xfrm>
            <a:off x="-180528" y="548680"/>
            <a:ext cx="4536504" cy="3416320"/>
          </a:xfrm>
          <a:prstGeom prst="rect">
            <a:avLst/>
          </a:prstGeom>
        </p:spPr>
        <p:txBody>
          <a:bodyPr wrap="square">
            <a:spAutoFit/>
          </a:bodyPr>
          <a:lstStyle/>
          <a:p>
            <a:pPr algn="ctr"/>
            <a:r>
              <a:rPr lang="ru-RU" sz="4000" dirty="0">
                <a:solidFill>
                  <a:srgbClr val="7C040A"/>
                </a:solidFill>
                <a:latin typeface="Batang" panose="02030600000101010101" pitchFamily="18" charset="-127"/>
                <a:ea typeface="Batang" panose="02030600000101010101" pitchFamily="18" charset="-127"/>
              </a:rPr>
              <a:t> </a:t>
            </a:r>
            <a:r>
              <a:rPr lang="ru-RU" sz="5400" b="1" dirty="0">
                <a:solidFill>
                  <a:srgbClr val="7C040A"/>
                </a:solidFill>
                <a:latin typeface="Monotype Corsiva" panose="03010101010201010101" pitchFamily="66" charset="0"/>
                <a:ea typeface="Batang" panose="02030600000101010101" pitchFamily="18" charset="-127"/>
              </a:rPr>
              <a:t>- Дайте словарное толкование этому слову.</a:t>
            </a:r>
            <a:r>
              <a:rPr lang="ru-RU" sz="5400" dirty="0">
                <a:latin typeface="Monotype Corsiva" panose="03010101010201010101" pitchFamily="66" charset="0"/>
              </a:rPr>
              <a:t> </a:t>
            </a:r>
            <a:endParaRPr lang="ru-RU" sz="5400" dirty="0">
              <a:solidFill>
                <a:srgbClr val="7C040A"/>
              </a:solidFill>
              <a:latin typeface="Monotype Corsiva" panose="03010101010201010101" pitchFamily="66" charset="0"/>
              <a:ea typeface="Batang" panose="02030600000101010101" pitchFamily="18" charset="-127"/>
            </a:endParaRPr>
          </a:p>
        </p:txBody>
      </p:sp>
      <p:sp>
        <p:nvSpPr>
          <p:cNvPr id="6" name="Прямоугольник 5"/>
          <p:cNvSpPr/>
          <p:nvPr/>
        </p:nvSpPr>
        <p:spPr>
          <a:xfrm>
            <a:off x="611560" y="4725144"/>
            <a:ext cx="6120680" cy="1685077"/>
          </a:xfrm>
          <a:prstGeom prst="rect">
            <a:avLst/>
          </a:prstGeom>
          <a:effectLst>
            <a:outerShdw blurRad="50800" dist="38100" dir="8100000" algn="tr" rotWithShape="0">
              <a:schemeClr val="tx1">
                <a:alpha val="83000"/>
              </a:schemeClr>
            </a:outerShdw>
          </a:effectLst>
        </p:spPr>
        <p:txBody>
          <a:bodyPr wrap="square">
            <a:spAutoFit/>
          </a:bodyPr>
          <a:lstStyle/>
          <a:p>
            <a:pPr>
              <a:lnSpc>
                <a:spcPct val="115000"/>
              </a:lnSpc>
              <a:spcAft>
                <a:spcPts val="0"/>
              </a:spcAft>
            </a:pPr>
            <a:r>
              <a:rPr lang="ru-RU" b="1" i="1" dirty="0">
                <a:latin typeface="Verdana" panose="020B0604030504040204" pitchFamily="34" charset="0"/>
                <a:ea typeface="Verdana" panose="020B0604030504040204" pitchFamily="34" charset="0"/>
                <a:cs typeface="Verdana" panose="020B0604030504040204" pitchFamily="34" charset="0"/>
              </a:rPr>
              <a:t>Дискриминант</a:t>
            </a:r>
            <a:r>
              <a:rPr lang="ru-RU" dirty="0">
                <a:latin typeface="Verdana" panose="020B0604030504040204" pitchFamily="34" charset="0"/>
                <a:ea typeface="Verdana" panose="020B0604030504040204" pitchFamily="34" charset="0"/>
                <a:cs typeface="Verdana" panose="020B0604030504040204" pitchFamily="34" charset="0"/>
              </a:rPr>
              <a:t> - а, м., мат. Составленное из величин, определяющих заданную функцию, выражение, обращением которого в нуль характеризуется то или иное отклонение функции от нормы.</a:t>
            </a:r>
            <a:endParaRPr lang="ru-RU" sz="1400" dirty="0">
              <a:effectLst/>
              <a:latin typeface="Verdana" panose="020B0604030504040204" pitchFamily="34" charset="0"/>
              <a:ea typeface="Verdana" panose="020B0604030504040204" pitchFamily="34" charset="0"/>
              <a:cs typeface="Verdana" panose="020B0604030504040204" pitchFamily="34" charset="0"/>
            </a:endParaRPr>
          </a:p>
        </p:txBody>
      </p:sp>
      <p:pic>
        <p:nvPicPr>
          <p:cNvPr id="2" name="Рисунок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39952" y="711504"/>
            <a:ext cx="2170176" cy="309067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400916042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Прямоугольник 3"/>
          <p:cNvSpPr/>
          <p:nvPr/>
        </p:nvSpPr>
        <p:spPr>
          <a:xfrm>
            <a:off x="503548" y="1789659"/>
            <a:ext cx="5904656" cy="2154436"/>
          </a:xfrm>
          <a:prstGeom prst="rect">
            <a:avLst/>
          </a:prstGeom>
          <a:effectLst/>
        </p:spPr>
        <p:txBody>
          <a:bodyPr wrap="square">
            <a:spAutoFit/>
          </a:bodyPr>
          <a:lstStyle/>
          <a:p>
            <a:pPr algn="ctr">
              <a:spcAft>
                <a:spcPts val="0"/>
              </a:spcAft>
            </a:pPr>
            <a:r>
              <a:rPr lang="ru-RU" sz="4000" b="1" dirty="0" smtClean="0">
                <a:solidFill>
                  <a:srgbClr val="7C040A"/>
                </a:solidFill>
                <a:latin typeface="Batang" panose="02030600000101010101" pitchFamily="18" charset="-127"/>
                <a:ea typeface="Batang" panose="02030600000101010101" pitchFamily="18" charset="-127"/>
                <a:cs typeface="Times New Roman" panose="02020603050405020304" pitchFamily="18" charset="0"/>
              </a:rPr>
              <a:t>- </a:t>
            </a:r>
            <a:r>
              <a:rPr lang="ru-RU" sz="4000" b="1" dirty="0">
                <a:solidFill>
                  <a:srgbClr val="7C040A"/>
                </a:solidFill>
                <a:latin typeface="Batang" panose="02030600000101010101" pitchFamily="18" charset="-127"/>
                <a:ea typeface="Batang" panose="02030600000101010101" pitchFamily="18" charset="-127"/>
                <a:cs typeface="Times New Roman" panose="02020603050405020304" pitchFamily="18" charset="0"/>
              </a:rPr>
              <a:t>А какое  же значение имеет слово "коэффициент</a:t>
            </a:r>
            <a:r>
              <a:rPr lang="ru-RU" sz="4000" b="1" dirty="0" smtClean="0">
                <a:solidFill>
                  <a:srgbClr val="7C040A"/>
                </a:solidFill>
                <a:latin typeface="Batang" panose="02030600000101010101" pitchFamily="18" charset="-127"/>
                <a:ea typeface="Batang" panose="02030600000101010101" pitchFamily="18" charset="-127"/>
                <a:cs typeface="Times New Roman" panose="02020603050405020304" pitchFamily="18" charset="0"/>
              </a:rPr>
              <a:t>"?</a:t>
            </a:r>
            <a:r>
              <a:rPr lang="ru-RU" b="1" dirty="0">
                <a:latin typeface="Times New Roman" panose="02020603050405020304" pitchFamily="18" charset="0"/>
                <a:ea typeface="Calibri" panose="020F0502020204030204" pitchFamily="34" charset="0"/>
                <a:cs typeface="Times New Roman" panose="02020603050405020304" pitchFamily="18" charset="0"/>
              </a:rPr>
              <a:t> </a:t>
            </a:r>
            <a:endParaRPr lang="ru-RU" b="1" dirty="0" smtClean="0">
              <a:latin typeface="Times New Roman" panose="02020603050405020304" pitchFamily="18" charset="0"/>
              <a:ea typeface="Calibri" panose="020F0502020204030204" pitchFamily="34" charset="0"/>
              <a:cs typeface="Times New Roman" panose="02020603050405020304" pitchFamily="18" charset="0"/>
            </a:endParaRPr>
          </a:p>
          <a:p>
            <a:pPr indent="449580">
              <a:spcAft>
                <a:spcPts val="0"/>
              </a:spcAft>
            </a:pPr>
            <a:endParaRPr lang="ru-RU" sz="1400" dirty="0" smtClean="0">
              <a:latin typeface="Calibri" panose="020F0502020204030204" pitchFamily="34" charset="0"/>
              <a:ea typeface="Calibri" panose="020F0502020204030204" pitchFamily="34" charset="0"/>
              <a:cs typeface="Times New Roman" panose="02020603050405020304" pitchFamily="18" charset="0"/>
            </a:endParaRPr>
          </a:p>
        </p:txBody>
      </p:sp>
      <p:sp>
        <p:nvSpPr>
          <p:cNvPr id="5" name="Прямоугольник 4"/>
          <p:cNvSpPr/>
          <p:nvPr/>
        </p:nvSpPr>
        <p:spPr>
          <a:xfrm>
            <a:off x="395536" y="404664"/>
            <a:ext cx="6120680" cy="1384995"/>
          </a:xfrm>
          <a:prstGeom prst="rect">
            <a:avLst/>
          </a:prstGeom>
          <a:effectLst>
            <a:outerShdw blurRad="50800" dist="38100" dir="8100000" algn="tr" rotWithShape="0">
              <a:schemeClr val="bg2">
                <a:lumMod val="25000"/>
                <a:alpha val="76000"/>
              </a:schemeClr>
            </a:outerShdw>
          </a:effectLst>
        </p:spPr>
        <p:txBody>
          <a:bodyPr wrap="square">
            <a:spAutoFit/>
          </a:bodyPr>
          <a:lstStyle/>
          <a:p>
            <a:pPr algn="ctr">
              <a:spcAft>
                <a:spcPts val="0"/>
              </a:spcAft>
            </a:pPr>
            <a:r>
              <a:rPr lang="ru-RU" sz="2800" b="1" dirty="0">
                <a:latin typeface="Gabriola" panose="04040605051002020D02" pitchFamily="82" charset="0"/>
                <a:ea typeface="Calibri" panose="020F0502020204030204" pitchFamily="34" charset="0"/>
                <a:cs typeface="Times New Roman" panose="02020603050405020304" pitchFamily="18" charset="0"/>
              </a:rPr>
              <a:t>Для нахождения дискриминанта квадратного уравнения необходимо знать значения коэффициентов </a:t>
            </a:r>
            <a:r>
              <a:rPr lang="ru-RU" sz="2800" b="1" i="1" dirty="0">
                <a:latin typeface="Gabriola" panose="04040605051002020D02" pitchFamily="82" charset="0"/>
                <a:ea typeface="Calibri" panose="020F0502020204030204" pitchFamily="34" charset="0"/>
                <a:cs typeface="Times New Roman" panose="02020603050405020304" pitchFamily="18" charset="0"/>
              </a:rPr>
              <a:t>а, в</a:t>
            </a:r>
            <a:r>
              <a:rPr lang="ru-RU" sz="2800" b="1" dirty="0">
                <a:latin typeface="Gabriola" panose="04040605051002020D02" pitchFamily="82" charset="0"/>
                <a:ea typeface="Calibri" panose="020F0502020204030204" pitchFamily="34" charset="0"/>
                <a:cs typeface="Times New Roman" panose="02020603050405020304" pitchFamily="18" charset="0"/>
              </a:rPr>
              <a:t> и с).</a:t>
            </a:r>
          </a:p>
        </p:txBody>
      </p:sp>
      <p:sp>
        <p:nvSpPr>
          <p:cNvPr id="6" name="Прямоугольник 5"/>
          <p:cNvSpPr/>
          <p:nvPr/>
        </p:nvSpPr>
        <p:spPr>
          <a:xfrm>
            <a:off x="395536" y="3964119"/>
            <a:ext cx="6138384" cy="2215991"/>
          </a:xfrm>
          <a:prstGeom prst="rect">
            <a:avLst/>
          </a:prstGeom>
          <a:effectLst>
            <a:glow rad="63500">
              <a:srgbClr val="6C0409">
                <a:alpha val="92000"/>
              </a:srgbClr>
            </a:glow>
          </a:effectLst>
        </p:spPr>
        <p:txBody>
          <a:bodyPr wrap="square">
            <a:spAutoFit/>
          </a:bodyPr>
          <a:lstStyle/>
          <a:p>
            <a:pPr algn="ctr">
              <a:lnSpc>
                <a:spcPct val="115000"/>
              </a:lnSpc>
              <a:spcAft>
                <a:spcPts val="0"/>
              </a:spcAft>
            </a:pPr>
            <a:r>
              <a:rPr lang="ru-RU" sz="2000" b="1" dirty="0">
                <a:effectLst>
                  <a:glow rad="63500">
                    <a:srgbClr val="7C040A">
                      <a:alpha val="38000"/>
                    </a:srgbClr>
                  </a:glow>
                </a:effectLst>
                <a:latin typeface="Monotype Corsiva" panose="03010101010201010101" pitchFamily="66" charset="0"/>
                <a:ea typeface="Calibri" panose="020F0502020204030204" pitchFamily="34" charset="0"/>
                <a:cs typeface="Times New Roman" panose="02020603050405020304" pitchFamily="18" charset="0"/>
              </a:rPr>
              <a:t>В толковых словарях коэффициенту дают два определения – математическое и физическое. В математическом понимании слово известно с 16 века как числовой или буквенный множитель в алгебраическом выражении. В соответствии со вторым – это показатель, выраженный относительными величинами.</a:t>
            </a:r>
          </a:p>
        </p:txBody>
      </p:sp>
    </p:spTree>
    <p:extLst>
      <p:ext uri="{BB962C8B-B14F-4D97-AF65-F5344CB8AC3E}">
        <p14:creationId xmlns:p14="http://schemas.microsoft.com/office/powerpoint/2010/main" val="371134833"/>
      </p:ext>
    </p:extLst>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548680"/>
            <a:ext cx="5987008" cy="1143000"/>
          </a:xfrm>
          <a:effectLst>
            <a:outerShdw blurRad="50800" dist="38100" dir="8100000" algn="tr" rotWithShape="0">
              <a:schemeClr val="tx1">
                <a:alpha val="68000"/>
              </a:schemeClr>
            </a:outerShdw>
          </a:effectLst>
        </p:spPr>
        <p:txBody>
          <a:bodyPr/>
          <a:lstStyle/>
          <a:p>
            <a:pPr algn="l"/>
            <a:r>
              <a:rPr lang="ru-RU" sz="1600" b="1" dirty="0">
                <a:latin typeface="Batang" panose="02030600000101010101" pitchFamily="18" charset="-127"/>
                <a:ea typeface="Batang" panose="02030600000101010101" pitchFamily="18" charset="-127"/>
              </a:rPr>
              <a:t>Корни квадратного уравнения зависят только ли от значения коэффициентов?  Или какое-то значение могут иметь зависимости между самими коэффициентами?</a:t>
            </a:r>
            <a:br>
              <a:rPr lang="ru-RU" sz="1600" b="1" dirty="0">
                <a:latin typeface="Batang" panose="02030600000101010101" pitchFamily="18" charset="-127"/>
                <a:ea typeface="Batang" panose="02030600000101010101" pitchFamily="18" charset="-127"/>
              </a:rPr>
            </a:br>
            <a:r>
              <a:rPr lang="ru-RU" sz="1600" b="1" dirty="0">
                <a:latin typeface="Batang" panose="02030600000101010101" pitchFamily="18" charset="-127"/>
                <a:ea typeface="Batang" panose="02030600000101010101" pitchFamily="18" charset="-127"/>
              </a:rPr>
              <a:t>Таким же вопросом  задался живущий в 16 веке в далекой Франции великий математик Франсуа </a:t>
            </a:r>
            <a:r>
              <a:rPr lang="ru-RU" sz="1600" b="1" dirty="0" smtClean="0">
                <a:latin typeface="Batang" panose="02030600000101010101" pitchFamily="18" charset="-127"/>
                <a:ea typeface="Batang" panose="02030600000101010101" pitchFamily="18" charset="-127"/>
              </a:rPr>
              <a:t>Виет (1540-1603).</a:t>
            </a:r>
            <a:r>
              <a:rPr lang="ru-RU" sz="1600" b="1" dirty="0">
                <a:latin typeface="Batang" panose="02030600000101010101" pitchFamily="18" charset="-127"/>
                <a:ea typeface="Batang" panose="02030600000101010101" pitchFamily="18" charset="-127"/>
              </a:rPr>
              <a:t/>
            </a:r>
            <a:br>
              <a:rPr lang="ru-RU" sz="1600" b="1" dirty="0">
                <a:latin typeface="Batang" panose="02030600000101010101" pitchFamily="18" charset="-127"/>
                <a:ea typeface="Batang" panose="02030600000101010101" pitchFamily="18" charset="-127"/>
              </a:rPr>
            </a:br>
            <a:endParaRPr lang="ru-RU" sz="1600" b="1" dirty="0">
              <a:latin typeface="Batang" panose="02030600000101010101" pitchFamily="18" charset="-127"/>
              <a:ea typeface="Batang" panose="02030600000101010101" pitchFamily="18" charset="-127"/>
            </a:endParaRPr>
          </a:p>
        </p:txBody>
      </p:sp>
      <p:sp>
        <p:nvSpPr>
          <p:cNvPr id="4" name="TextBox 3"/>
          <p:cNvSpPr txBox="1"/>
          <p:nvPr/>
        </p:nvSpPr>
        <p:spPr>
          <a:xfrm>
            <a:off x="467544" y="4653136"/>
            <a:ext cx="5904656" cy="1709571"/>
          </a:xfrm>
          <a:prstGeom prst="rect">
            <a:avLst/>
          </a:prstGeom>
          <a:noFill/>
          <a:effectLst>
            <a:glow rad="127000">
              <a:schemeClr val="accent1">
                <a:alpha val="88000"/>
              </a:schemeClr>
            </a:glow>
            <a:outerShdw blurRad="50800" dist="38100" dir="8100000" algn="tr" rotWithShape="0">
              <a:srgbClr val="7C040A">
                <a:alpha val="70000"/>
              </a:srgbClr>
            </a:outerShdw>
          </a:effectLst>
        </p:spPr>
        <p:txBody>
          <a:bodyPr wrap="square" rtlCol="0">
            <a:spAutoFit/>
          </a:bodyPr>
          <a:lstStyle/>
          <a:p>
            <a:pPr>
              <a:lnSpc>
                <a:spcPts val="2100"/>
              </a:lnSpc>
            </a:pPr>
            <a:r>
              <a:rPr lang="ru-RU" sz="2400" b="1" dirty="0" smtClean="0">
                <a:latin typeface="Gabriola" panose="04040605051002020D02" pitchFamily="82" charset="0"/>
              </a:rPr>
              <a:t>Франсуа Виет был по профессии адвокатом и много лет работал советником короля.</a:t>
            </a:r>
          </a:p>
          <a:p>
            <a:pPr>
              <a:lnSpc>
                <a:spcPts val="2100"/>
              </a:lnSpc>
            </a:pPr>
            <a:r>
              <a:rPr lang="ru-RU" sz="2400" b="1" dirty="0" smtClean="0">
                <a:latin typeface="Gabriola" panose="04040605051002020D02" pitchFamily="82" charset="0"/>
              </a:rPr>
              <a:t>В 1591г. </a:t>
            </a:r>
            <a:r>
              <a:rPr lang="ru-RU" sz="2400" b="1" dirty="0">
                <a:latin typeface="Gabriola" panose="04040605051002020D02" pitchFamily="82" charset="0"/>
              </a:rPr>
              <a:t>о</a:t>
            </a:r>
            <a:r>
              <a:rPr lang="ru-RU" sz="2400" b="1" dirty="0" smtClean="0">
                <a:latin typeface="Gabriola" panose="04040605051002020D02" pitchFamily="82" charset="0"/>
              </a:rPr>
              <a:t>н ввел буквенные обозначения для коэффициентов при неизвестных в уравнениях, что дало возможность записать общими формулами корни уравнения и свойства.</a:t>
            </a:r>
            <a:endParaRPr lang="ru-RU" sz="2400" b="1" dirty="0">
              <a:latin typeface="Gabriola" panose="04040605051002020D02" pitchFamily="82" charset="0"/>
            </a:endParaRPr>
          </a:p>
        </p:txBody>
      </p:sp>
      <p:pic>
        <p:nvPicPr>
          <p:cNvPr id="5" name="Рисунок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72316" y="1819188"/>
            <a:ext cx="1777463" cy="2602979"/>
          </a:xfrm>
          <a:prstGeom prst="rect">
            <a:avLst/>
          </a:prstGeom>
          <a:effectLst>
            <a:glow rad="114300">
              <a:srgbClr val="6C0409">
                <a:alpha val="66000"/>
              </a:srgbClr>
            </a:glow>
            <a:outerShdw blurRad="50800" dist="38100" dir="5400000" algn="t" rotWithShape="0">
              <a:prstClr val="black">
                <a:alpha val="40000"/>
              </a:prstClr>
            </a:outerShdw>
          </a:effectLst>
        </p:spPr>
      </p:pic>
    </p:spTree>
    <p:extLst>
      <p:ext uri="{BB962C8B-B14F-4D97-AF65-F5344CB8AC3E}">
        <p14:creationId xmlns:p14="http://schemas.microsoft.com/office/powerpoint/2010/main" val="1208018869"/>
      </p:ext>
    </p:extLst>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274638"/>
            <a:ext cx="6264696" cy="418058"/>
          </a:xfrm>
          <a:effectLst>
            <a:outerShdw blurRad="50800" dist="38100" dir="8100000" algn="tr" rotWithShape="0">
              <a:schemeClr val="tx1">
                <a:alpha val="72000"/>
              </a:schemeClr>
            </a:outerShdw>
          </a:effectLst>
        </p:spPr>
        <p:txBody>
          <a:bodyPr/>
          <a:lstStyle/>
          <a:p>
            <a:r>
              <a:rPr lang="ru-RU" sz="2000" b="1" u="sng" dirty="0">
                <a:latin typeface="Batang" panose="02030600000101010101" pitchFamily="18" charset="-127"/>
                <a:ea typeface="Batang" panose="02030600000101010101" pitchFamily="18" charset="-127"/>
              </a:rPr>
              <a:t>Занимательные факты из </a:t>
            </a:r>
            <a:r>
              <a:rPr lang="ru-RU" sz="2000" b="1" u="sng" dirty="0" smtClean="0">
                <a:latin typeface="Batang" panose="02030600000101010101" pitchFamily="18" charset="-127"/>
                <a:ea typeface="Batang" panose="02030600000101010101" pitchFamily="18" charset="-127"/>
              </a:rPr>
              <a:t>жизни </a:t>
            </a:r>
            <a:r>
              <a:rPr lang="ru-RU" sz="2000" b="1" u="sng" dirty="0">
                <a:latin typeface="Batang" panose="02030600000101010101" pitchFamily="18" charset="-127"/>
                <a:ea typeface="Batang" panose="02030600000101010101" pitchFamily="18" charset="-127"/>
              </a:rPr>
              <a:t>Франсуа </a:t>
            </a:r>
            <a:r>
              <a:rPr lang="ru-RU" sz="2000" b="1" u="sng" dirty="0" smtClean="0">
                <a:latin typeface="Batang" panose="02030600000101010101" pitchFamily="18" charset="-127"/>
                <a:ea typeface="Batang" panose="02030600000101010101" pitchFamily="18" charset="-127"/>
              </a:rPr>
              <a:t>Виета</a:t>
            </a:r>
            <a:endParaRPr lang="ru-RU" sz="2400" u="sng" dirty="0">
              <a:latin typeface="Monotype Corsiva" panose="03010101010201010101" pitchFamily="66" charset="0"/>
            </a:endParaRPr>
          </a:p>
        </p:txBody>
      </p:sp>
      <p:sp>
        <p:nvSpPr>
          <p:cNvPr id="4" name="Прямоугольник 3"/>
          <p:cNvSpPr/>
          <p:nvPr/>
        </p:nvSpPr>
        <p:spPr>
          <a:xfrm>
            <a:off x="323528" y="764704"/>
            <a:ext cx="6120680" cy="3416320"/>
          </a:xfrm>
          <a:prstGeom prst="rect">
            <a:avLst/>
          </a:prstGeom>
          <a:effectLst>
            <a:outerShdw blurRad="50800" dist="38100" dir="8100000" algn="tr" rotWithShape="0">
              <a:srgbClr val="6C0409">
                <a:alpha val="74000"/>
              </a:srgbClr>
            </a:outerShdw>
          </a:effectLst>
        </p:spPr>
        <p:txBody>
          <a:bodyPr wrap="square">
            <a:spAutoFit/>
          </a:bodyPr>
          <a:lstStyle/>
          <a:p>
            <a:pPr algn="ctr"/>
            <a:r>
              <a:rPr lang="ru-RU" sz="2400" b="1" dirty="0" smtClean="0">
                <a:latin typeface="Monotype Corsiva" panose="03010101010201010101" pitchFamily="66" charset="0"/>
              </a:rPr>
              <a:t>Франсуа </a:t>
            </a:r>
            <a:r>
              <a:rPr lang="ru-RU" sz="2400" b="1" dirty="0">
                <a:latin typeface="Monotype Corsiva" panose="03010101010201010101" pitchFamily="66" charset="0"/>
              </a:rPr>
              <a:t>Виет прославился тем, что сумел расшифровать код перехваченной переписки короля Испании с его представителями в Нидерландах, благодаря чему король Франции был полностью в курсе действий своих противников. Код был сложным, содержал до 600 различных знаков, которые периодически менялись. Испанцы не могли поверить, что его расшифровали, и обвинили французского короля в связях с нечистой силой.</a:t>
            </a:r>
            <a:endParaRPr lang="ru-RU" sz="2400" dirty="0"/>
          </a:p>
        </p:txBody>
      </p:sp>
      <p:pic>
        <p:nvPicPr>
          <p:cNvPr id="3" name="Рисунок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98502" y="4365104"/>
            <a:ext cx="3170732" cy="2213415"/>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94218071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Прямоугольник 3"/>
          <p:cNvSpPr/>
          <p:nvPr/>
        </p:nvSpPr>
        <p:spPr>
          <a:xfrm>
            <a:off x="379462" y="1844824"/>
            <a:ext cx="6192688" cy="4592924"/>
          </a:xfrm>
          <a:prstGeom prst="rect">
            <a:avLst/>
          </a:prstGeom>
          <a:effectLst>
            <a:outerShdw blurRad="50800" dist="38100" dir="8100000" algn="tr" rotWithShape="0">
              <a:schemeClr val="tx1">
                <a:lumMod val="65000"/>
                <a:lumOff val="35000"/>
                <a:alpha val="76000"/>
              </a:schemeClr>
            </a:outerShdw>
          </a:effectLst>
        </p:spPr>
        <p:txBody>
          <a:bodyPr wrap="square">
            <a:spAutoFit/>
          </a:bodyPr>
          <a:lstStyle/>
          <a:p>
            <a:pPr>
              <a:lnSpc>
                <a:spcPts val="2500"/>
              </a:lnSpc>
              <a:spcAft>
                <a:spcPts val="0"/>
              </a:spcAft>
            </a:pPr>
            <a:r>
              <a:rPr lang="ru-RU" sz="2400" dirty="0">
                <a:solidFill>
                  <a:srgbClr val="7C040A"/>
                </a:solidFill>
                <a:latin typeface="Times New Roman" panose="02020603050405020304" pitchFamily="18" charset="0"/>
                <a:ea typeface="Calibri" panose="020F0502020204030204" pitchFamily="34" charset="0"/>
                <a:cs typeface="Times New Roman" panose="02020603050405020304" pitchFamily="18" charset="0"/>
              </a:rPr>
              <a:t> </a:t>
            </a:r>
            <a:r>
              <a:rPr lang="ru-RU" sz="2400" b="1" dirty="0">
                <a:solidFill>
                  <a:srgbClr val="7C040A"/>
                </a:solidFill>
                <a:latin typeface="Monotype Corsiva" panose="03010101010201010101" pitchFamily="66" charset="0"/>
                <a:ea typeface="Calibri" panose="020F0502020204030204" pitchFamily="34" charset="0"/>
                <a:cs typeface="Times New Roman" panose="02020603050405020304" pitchFamily="18" charset="0"/>
              </a:rPr>
              <a:t>Теорема Виета</a:t>
            </a:r>
            <a:r>
              <a:rPr lang="ru-RU" sz="2400" dirty="0">
                <a:solidFill>
                  <a:srgbClr val="7C040A"/>
                </a:solidFill>
                <a:latin typeface="Monotype Corsiva" panose="03010101010201010101" pitchFamily="66" charset="0"/>
                <a:ea typeface="Calibri" panose="020F0502020204030204" pitchFamily="34" charset="0"/>
                <a:cs typeface="Times New Roman" panose="02020603050405020304" pitchFamily="18" charset="0"/>
              </a:rPr>
              <a:t>:</a:t>
            </a:r>
          </a:p>
          <a:p>
            <a:pPr>
              <a:lnSpc>
                <a:spcPts val="2500"/>
              </a:lnSpc>
              <a:spcAft>
                <a:spcPts val="0"/>
              </a:spcAft>
            </a:pPr>
            <a:r>
              <a:rPr lang="ru-RU" sz="2400" dirty="0">
                <a:latin typeface="Monotype Corsiva" panose="03010101010201010101" pitchFamily="66" charset="0"/>
                <a:ea typeface="Times New Roman" panose="02020603050405020304" pitchFamily="18" charset="0"/>
                <a:cs typeface="Times New Roman" panose="02020603050405020304" pitchFamily="18" charset="0"/>
              </a:rPr>
              <a:t>Сумма корней </a:t>
            </a:r>
            <a:r>
              <a:rPr lang="ru-RU" sz="2400" b="1" dirty="0">
                <a:latin typeface="Monotype Corsiva" panose="03010101010201010101" pitchFamily="66" charset="0"/>
                <a:ea typeface="Times New Roman" panose="02020603050405020304" pitchFamily="18" charset="0"/>
                <a:cs typeface="Times New Roman" panose="02020603050405020304" pitchFamily="18" charset="0"/>
              </a:rPr>
              <a:t>приведенного</a:t>
            </a:r>
            <a:r>
              <a:rPr lang="ru-RU" sz="2400" dirty="0">
                <a:latin typeface="Monotype Corsiva" panose="03010101010201010101" pitchFamily="66" charset="0"/>
                <a:ea typeface="Times New Roman" panose="02020603050405020304" pitchFamily="18" charset="0"/>
                <a:cs typeface="Times New Roman" panose="02020603050405020304" pitchFamily="18" charset="0"/>
              </a:rPr>
              <a:t> квадратного уравнения</a:t>
            </a:r>
            <a:r>
              <a:rPr lang="ru-RU" sz="2400" b="1" dirty="0">
                <a:latin typeface="Monotype Corsiva" panose="03010101010201010101" pitchFamily="66" charset="0"/>
                <a:ea typeface="Times New Roman" panose="02020603050405020304" pitchFamily="18" charset="0"/>
                <a:cs typeface="Times New Roman" panose="02020603050405020304" pitchFamily="18" charset="0"/>
              </a:rPr>
              <a:t> </a:t>
            </a:r>
            <a:endParaRPr lang="ru-RU" sz="2400" b="1" dirty="0" smtClean="0">
              <a:latin typeface="Monotype Corsiva" panose="03010101010201010101" pitchFamily="66" charset="0"/>
              <a:ea typeface="Times New Roman" panose="02020603050405020304" pitchFamily="18" charset="0"/>
              <a:cs typeface="Times New Roman" panose="02020603050405020304" pitchFamily="18" charset="0"/>
            </a:endParaRPr>
          </a:p>
          <a:p>
            <a:pPr>
              <a:lnSpc>
                <a:spcPts val="2500"/>
              </a:lnSpc>
              <a:spcAft>
                <a:spcPts val="0"/>
              </a:spcAft>
            </a:pPr>
            <a:r>
              <a:rPr lang="ru-RU" sz="2400" dirty="0" smtClean="0">
                <a:latin typeface="Monotype Corsiva" panose="03010101010201010101" pitchFamily="66" charset="0"/>
                <a:ea typeface="Times New Roman" panose="02020603050405020304" pitchFamily="18" charset="0"/>
                <a:cs typeface="Times New Roman" panose="02020603050405020304" pitchFamily="18" charset="0"/>
              </a:rPr>
              <a:t>x</a:t>
            </a:r>
            <a:r>
              <a:rPr lang="ru-RU" sz="2400" baseline="30000" dirty="0" smtClean="0">
                <a:latin typeface="Monotype Corsiva" panose="03010101010201010101" pitchFamily="66" charset="0"/>
                <a:ea typeface="Times New Roman" panose="02020603050405020304" pitchFamily="18" charset="0"/>
                <a:cs typeface="Times New Roman" panose="02020603050405020304" pitchFamily="18" charset="0"/>
              </a:rPr>
              <a:t>2</a:t>
            </a:r>
            <a:r>
              <a:rPr lang="ru-RU" sz="2400" baseline="30000" dirty="0">
                <a:latin typeface="Monotype Corsiva" panose="03010101010201010101" pitchFamily="66" charset="0"/>
                <a:ea typeface="Times New Roman" panose="02020603050405020304" pitchFamily="18" charset="0"/>
                <a:cs typeface="Times New Roman" panose="02020603050405020304" pitchFamily="18" charset="0"/>
              </a:rPr>
              <a:t> </a:t>
            </a:r>
            <a:r>
              <a:rPr lang="ru-RU" sz="2400" dirty="0">
                <a:latin typeface="Monotype Corsiva" panose="03010101010201010101" pitchFamily="66" charset="0"/>
                <a:ea typeface="Times New Roman" panose="02020603050405020304" pitchFamily="18" charset="0"/>
                <a:cs typeface="Times New Roman" panose="02020603050405020304" pitchFamily="18" charset="0"/>
              </a:rPr>
              <a:t>+ </a:t>
            </a:r>
            <a:r>
              <a:rPr lang="ru-RU" sz="2400" dirty="0" err="1">
                <a:latin typeface="Monotype Corsiva" panose="03010101010201010101" pitchFamily="66" charset="0"/>
                <a:ea typeface="Times New Roman" panose="02020603050405020304" pitchFamily="18" charset="0"/>
                <a:cs typeface="Times New Roman" panose="02020603050405020304" pitchFamily="18" charset="0"/>
              </a:rPr>
              <a:t>px</a:t>
            </a:r>
            <a:r>
              <a:rPr lang="ru-RU" sz="2400" dirty="0">
                <a:latin typeface="Monotype Corsiva" panose="03010101010201010101" pitchFamily="66" charset="0"/>
                <a:ea typeface="Times New Roman" panose="02020603050405020304" pitchFamily="18" charset="0"/>
                <a:cs typeface="Times New Roman" panose="02020603050405020304" pitchFamily="18" charset="0"/>
              </a:rPr>
              <a:t>+ q = 0 равна коэффициенту при первой степени неизвестного, взятому с обратным знаком: </a:t>
            </a:r>
            <a:endParaRPr lang="ru-RU" sz="2400" dirty="0">
              <a:latin typeface="Monotype Corsiva" panose="03010101010201010101" pitchFamily="66" charset="0"/>
              <a:ea typeface="Calibri" panose="020F0502020204030204" pitchFamily="34" charset="0"/>
              <a:cs typeface="Times New Roman" panose="02020603050405020304" pitchFamily="18" charset="0"/>
            </a:endParaRPr>
          </a:p>
          <a:p>
            <a:pPr>
              <a:lnSpc>
                <a:spcPts val="2500"/>
              </a:lnSpc>
              <a:spcAft>
                <a:spcPts val="0"/>
              </a:spcAft>
            </a:pPr>
            <a:r>
              <a:rPr lang="ru-RU" sz="2400" dirty="0">
                <a:latin typeface="Monotype Corsiva" panose="03010101010201010101" pitchFamily="66" charset="0"/>
                <a:ea typeface="Times New Roman" panose="02020603050405020304" pitchFamily="18" charset="0"/>
                <a:cs typeface="Times New Roman" panose="02020603050405020304" pitchFamily="18" charset="0"/>
              </a:rPr>
              <a:t>                          </a:t>
            </a:r>
            <a:r>
              <a:rPr lang="ru-RU" sz="2400" dirty="0" smtClean="0">
                <a:latin typeface="Monotype Corsiva" panose="03010101010201010101" pitchFamily="66" charset="0"/>
                <a:ea typeface="Times New Roman" panose="02020603050405020304" pitchFamily="18" charset="0"/>
                <a:cs typeface="Times New Roman" panose="02020603050405020304" pitchFamily="18" charset="0"/>
              </a:rPr>
              <a:t>x</a:t>
            </a:r>
            <a:r>
              <a:rPr lang="ru-RU" sz="2400" baseline="-25000" dirty="0" smtClean="0">
                <a:latin typeface="Monotype Corsiva" panose="03010101010201010101" pitchFamily="66" charset="0"/>
                <a:ea typeface="Times New Roman" panose="02020603050405020304" pitchFamily="18" charset="0"/>
                <a:cs typeface="Times New Roman" panose="02020603050405020304" pitchFamily="18" charset="0"/>
              </a:rPr>
              <a:t>1</a:t>
            </a:r>
            <a:r>
              <a:rPr lang="ru-RU" sz="2400" dirty="0">
                <a:latin typeface="Monotype Corsiva" panose="03010101010201010101" pitchFamily="66" charset="0"/>
                <a:ea typeface="Times New Roman" panose="02020603050405020304" pitchFamily="18" charset="0"/>
                <a:cs typeface="Times New Roman" panose="02020603050405020304" pitchFamily="18" charset="0"/>
              </a:rPr>
              <a:t> +  x</a:t>
            </a:r>
            <a:r>
              <a:rPr lang="ru-RU" sz="2400" baseline="-25000" dirty="0">
                <a:latin typeface="Monotype Corsiva" panose="03010101010201010101" pitchFamily="66" charset="0"/>
                <a:ea typeface="Times New Roman" panose="02020603050405020304" pitchFamily="18" charset="0"/>
                <a:cs typeface="Times New Roman" panose="02020603050405020304" pitchFamily="18" charset="0"/>
              </a:rPr>
              <a:t>2</a:t>
            </a:r>
            <a:r>
              <a:rPr lang="ru-RU" sz="2400" dirty="0">
                <a:latin typeface="Monotype Corsiva" panose="03010101010201010101" pitchFamily="66" charset="0"/>
                <a:ea typeface="Times New Roman" panose="02020603050405020304" pitchFamily="18" charset="0"/>
                <a:cs typeface="Times New Roman" panose="02020603050405020304" pitchFamily="18" charset="0"/>
              </a:rPr>
              <a:t> = – p ,          (1)</a:t>
            </a:r>
            <a:endParaRPr lang="ru-RU" sz="2400" dirty="0">
              <a:latin typeface="Monotype Corsiva" panose="03010101010201010101" pitchFamily="66" charset="0"/>
              <a:ea typeface="Calibri" panose="020F0502020204030204" pitchFamily="34" charset="0"/>
              <a:cs typeface="Times New Roman" panose="02020603050405020304" pitchFamily="18" charset="0"/>
            </a:endParaRPr>
          </a:p>
          <a:p>
            <a:pPr>
              <a:lnSpc>
                <a:spcPts val="2500"/>
              </a:lnSpc>
              <a:spcAft>
                <a:spcPts val="0"/>
              </a:spcAft>
            </a:pPr>
            <a:r>
              <a:rPr lang="ru-RU" sz="2400" dirty="0">
                <a:latin typeface="Monotype Corsiva" panose="03010101010201010101" pitchFamily="66" charset="0"/>
                <a:ea typeface="Times New Roman" panose="02020603050405020304" pitchFamily="18" charset="0"/>
                <a:cs typeface="Times New Roman" panose="02020603050405020304" pitchFamily="18" charset="0"/>
              </a:rPr>
              <a:t> </a:t>
            </a:r>
            <a:r>
              <a:rPr lang="ru-RU" sz="2400" dirty="0" smtClean="0">
                <a:latin typeface="Monotype Corsiva" panose="03010101010201010101" pitchFamily="66" charset="0"/>
                <a:ea typeface="Times New Roman" panose="02020603050405020304" pitchFamily="18" charset="0"/>
                <a:cs typeface="Times New Roman" panose="02020603050405020304" pitchFamily="18" charset="0"/>
              </a:rPr>
              <a:t>а </a:t>
            </a:r>
            <a:r>
              <a:rPr lang="ru-RU" sz="2400" dirty="0">
                <a:latin typeface="Monotype Corsiva" panose="03010101010201010101" pitchFamily="66" charset="0"/>
                <a:ea typeface="Times New Roman" panose="02020603050405020304" pitchFamily="18" charset="0"/>
                <a:cs typeface="Times New Roman" panose="02020603050405020304" pitchFamily="18" charset="0"/>
              </a:rPr>
              <a:t>произведение равно свободному члену:</a:t>
            </a:r>
            <a:endParaRPr lang="ru-RU" sz="2400" dirty="0">
              <a:latin typeface="Monotype Corsiva" panose="03010101010201010101" pitchFamily="66" charset="0"/>
              <a:ea typeface="Calibri" panose="020F0502020204030204" pitchFamily="34" charset="0"/>
              <a:cs typeface="Times New Roman" panose="02020603050405020304" pitchFamily="18" charset="0"/>
            </a:endParaRPr>
          </a:p>
          <a:p>
            <a:pPr>
              <a:lnSpc>
                <a:spcPts val="2500"/>
              </a:lnSpc>
              <a:spcAft>
                <a:spcPts val="0"/>
              </a:spcAft>
            </a:pPr>
            <a:r>
              <a:rPr lang="ru-RU" sz="2400" dirty="0">
                <a:latin typeface="Monotype Corsiva" panose="03010101010201010101" pitchFamily="66" charset="0"/>
                <a:ea typeface="Times New Roman" panose="02020603050405020304" pitchFamily="18" charset="0"/>
                <a:cs typeface="Times New Roman" panose="02020603050405020304" pitchFamily="18" charset="0"/>
              </a:rPr>
              <a:t> </a:t>
            </a:r>
            <a:r>
              <a:rPr lang="ru-RU" sz="2400" dirty="0" smtClean="0">
                <a:latin typeface="Monotype Corsiva" panose="03010101010201010101" pitchFamily="66" charset="0"/>
                <a:ea typeface="Times New Roman" panose="02020603050405020304" pitchFamily="18" charset="0"/>
                <a:cs typeface="Times New Roman" panose="02020603050405020304" pitchFamily="18" charset="0"/>
              </a:rPr>
              <a:t>                         x</a:t>
            </a:r>
            <a:r>
              <a:rPr lang="ru-RU" sz="2400" baseline="-25000" dirty="0" smtClean="0">
                <a:latin typeface="Monotype Corsiva" panose="03010101010201010101" pitchFamily="66" charset="0"/>
                <a:ea typeface="Times New Roman" panose="02020603050405020304" pitchFamily="18" charset="0"/>
                <a:cs typeface="Times New Roman" panose="02020603050405020304" pitchFamily="18" charset="0"/>
              </a:rPr>
              <a:t>1</a:t>
            </a:r>
            <a:r>
              <a:rPr lang="ru-RU" sz="2400" dirty="0">
                <a:latin typeface="Monotype Corsiva" panose="03010101010201010101" pitchFamily="66" charset="0"/>
                <a:ea typeface="Times New Roman" panose="02020603050405020304" pitchFamily="18" charset="0"/>
                <a:cs typeface="Times New Roman" panose="02020603050405020304" pitchFamily="18" charset="0"/>
              </a:rPr>
              <a:t> </a:t>
            </a:r>
            <a:r>
              <a:rPr lang="ru-RU" sz="2400" dirty="0" smtClean="0">
                <a:latin typeface="Monotype Corsiva" panose="03010101010201010101" pitchFamily="66" charset="0"/>
                <a:ea typeface="Times New Roman" panose="02020603050405020304" pitchFamily="18" charset="0"/>
                <a:cs typeface="Times New Roman" panose="02020603050405020304" pitchFamily="18" charset="0"/>
              </a:rPr>
              <a:t>∙</a:t>
            </a:r>
            <a:r>
              <a:rPr lang="ru-RU" sz="2400" dirty="0">
                <a:latin typeface="Monotype Corsiva" panose="03010101010201010101" pitchFamily="66" charset="0"/>
                <a:ea typeface="Times New Roman" panose="02020603050405020304" pitchFamily="18" charset="0"/>
                <a:cs typeface="Times New Roman" panose="02020603050405020304" pitchFamily="18" charset="0"/>
              </a:rPr>
              <a:t>  x</a:t>
            </a:r>
            <a:r>
              <a:rPr lang="ru-RU" sz="2400" baseline="-25000" dirty="0">
                <a:latin typeface="Monotype Corsiva" panose="03010101010201010101" pitchFamily="66" charset="0"/>
                <a:ea typeface="Times New Roman" panose="02020603050405020304" pitchFamily="18" charset="0"/>
                <a:cs typeface="Times New Roman" panose="02020603050405020304" pitchFamily="18" charset="0"/>
              </a:rPr>
              <a:t>2</a:t>
            </a:r>
            <a:r>
              <a:rPr lang="ru-RU" sz="2400" dirty="0">
                <a:latin typeface="Monotype Corsiva" panose="03010101010201010101" pitchFamily="66" charset="0"/>
                <a:ea typeface="Times New Roman" panose="02020603050405020304" pitchFamily="18" charset="0"/>
                <a:cs typeface="Times New Roman" panose="02020603050405020304" pitchFamily="18" charset="0"/>
              </a:rPr>
              <a:t> =  q .            (2)</a:t>
            </a:r>
            <a:endParaRPr lang="ru-RU" sz="2400" dirty="0">
              <a:latin typeface="Monotype Corsiva" panose="03010101010201010101" pitchFamily="66" charset="0"/>
              <a:ea typeface="Calibri" panose="020F0502020204030204" pitchFamily="34" charset="0"/>
              <a:cs typeface="Times New Roman" panose="02020603050405020304" pitchFamily="18" charset="0"/>
            </a:endParaRPr>
          </a:p>
          <a:p>
            <a:pPr>
              <a:lnSpc>
                <a:spcPts val="2500"/>
              </a:lnSpc>
              <a:spcAft>
                <a:spcPts val="0"/>
              </a:spcAft>
            </a:pPr>
            <a:r>
              <a:rPr lang="ru-RU" sz="2400" dirty="0">
                <a:latin typeface="Monotype Corsiva" panose="03010101010201010101" pitchFamily="66" charset="0"/>
                <a:ea typeface="Times New Roman" panose="02020603050405020304" pitchFamily="18" charset="0"/>
                <a:cs typeface="Times New Roman" panose="02020603050405020304" pitchFamily="18" charset="0"/>
              </a:rPr>
              <a:t> </a:t>
            </a:r>
            <a:r>
              <a:rPr lang="ru-RU" sz="2400" b="1" dirty="0" smtClean="0">
                <a:solidFill>
                  <a:srgbClr val="7C040A"/>
                </a:solidFill>
                <a:latin typeface="Monotype Corsiva" panose="03010101010201010101" pitchFamily="66" charset="0"/>
                <a:ea typeface="Calibri" panose="020F0502020204030204" pitchFamily="34" charset="0"/>
                <a:cs typeface="Times New Roman" panose="02020603050405020304" pitchFamily="18" charset="0"/>
              </a:rPr>
              <a:t>Обратная </a:t>
            </a:r>
            <a:r>
              <a:rPr lang="ru-RU" sz="2400" b="1" dirty="0">
                <a:solidFill>
                  <a:srgbClr val="7C040A"/>
                </a:solidFill>
                <a:latin typeface="Monotype Corsiva" panose="03010101010201010101" pitchFamily="66" charset="0"/>
                <a:ea typeface="Calibri" panose="020F0502020204030204" pitchFamily="34" charset="0"/>
                <a:cs typeface="Times New Roman" panose="02020603050405020304" pitchFamily="18" charset="0"/>
              </a:rPr>
              <a:t>теорема:</a:t>
            </a:r>
            <a:r>
              <a:rPr lang="ru-RU" sz="2400" dirty="0">
                <a:solidFill>
                  <a:srgbClr val="7C040A"/>
                </a:solidFill>
                <a:latin typeface="Monotype Corsiva" panose="03010101010201010101" pitchFamily="66" charset="0"/>
                <a:ea typeface="Calibri" panose="020F0502020204030204" pitchFamily="34" charset="0"/>
                <a:cs typeface="Times New Roman" panose="02020603050405020304" pitchFamily="18" charset="0"/>
              </a:rPr>
              <a:t/>
            </a:r>
            <a:br>
              <a:rPr lang="ru-RU" sz="2400" dirty="0">
                <a:solidFill>
                  <a:srgbClr val="7C040A"/>
                </a:solidFill>
                <a:latin typeface="Monotype Corsiva" panose="03010101010201010101" pitchFamily="66" charset="0"/>
                <a:ea typeface="Calibri" panose="020F0502020204030204" pitchFamily="34" charset="0"/>
                <a:cs typeface="Times New Roman" panose="02020603050405020304" pitchFamily="18" charset="0"/>
              </a:rPr>
            </a:br>
            <a:r>
              <a:rPr lang="ru-RU" sz="2400" dirty="0">
                <a:latin typeface="Monotype Corsiva" panose="03010101010201010101" pitchFamily="66" charset="0"/>
                <a:ea typeface="Calibri" panose="020F0502020204030204" pitchFamily="34" charset="0"/>
                <a:cs typeface="Times New Roman" panose="02020603050405020304" pitchFamily="18" charset="0"/>
              </a:rPr>
              <a:t>Если числа а и в таковы, что </a:t>
            </a:r>
            <a:r>
              <a:rPr lang="ru-RU" sz="2400" i="1" dirty="0">
                <a:latin typeface="Monotype Corsiva" panose="03010101010201010101" pitchFamily="66" charset="0"/>
                <a:ea typeface="Calibri" panose="020F0502020204030204" pitchFamily="34" charset="0"/>
                <a:cs typeface="Times New Roman" panose="02020603050405020304" pitchFamily="18" charset="0"/>
              </a:rPr>
              <a:t>а + в = - р, </a:t>
            </a:r>
            <a:r>
              <a:rPr lang="ru-RU" sz="2400" i="1" dirty="0" err="1">
                <a:latin typeface="Monotype Corsiva" panose="03010101010201010101" pitchFamily="66" charset="0"/>
                <a:ea typeface="Calibri" panose="020F0502020204030204" pitchFamily="34" charset="0"/>
                <a:cs typeface="Times New Roman" panose="02020603050405020304" pitchFamily="18" charset="0"/>
              </a:rPr>
              <a:t>ав</a:t>
            </a:r>
            <a:r>
              <a:rPr lang="ru-RU" sz="2400" i="1" dirty="0">
                <a:latin typeface="Monotype Corsiva" panose="03010101010201010101" pitchFamily="66" charset="0"/>
                <a:ea typeface="Calibri" panose="020F0502020204030204" pitchFamily="34" charset="0"/>
                <a:cs typeface="Times New Roman" panose="02020603050405020304" pitchFamily="18" charset="0"/>
              </a:rPr>
              <a:t> = q</a:t>
            </a:r>
            <a:r>
              <a:rPr lang="ru-RU" sz="2400" dirty="0">
                <a:latin typeface="Monotype Corsiva" panose="03010101010201010101" pitchFamily="66" charset="0"/>
                <a:ea typeface="Calibri" panose="020F0502020204030204" pitchFamily="34" charset="0"/>
                <a:cs typeface="Times New Roman" panose="02020603050405020304" pitchFamily="18" charset="0"/>
              </a:rPr>
              <a:t>, то эти числа есть корни уравнения </a:t>
            </a:r>
            <a:r>
              <a:rPr lang="ru-RU" sz="2400" i="1" dirty="0">
                <a:latin typeface="Monotype Corsiva" panose="03010101010201010101" pitchFamily="66" charset="0"/>
                <a:ea typeface="Calibri" panose="020F0502020204030204" pitchFamily="34" charset="0"/>
                <a:cs typeface="Times New Roman" panose="02020603050405020304" pitchFamily="18" charset="0"/>
              </a:rPr>
              <a:t>x² +</a:t>
            </a:r>
            <a:r>
              <a:rPr lang="ru-RU" sz="2400" i="1" dirty="0" err="1">
                <a:latin typeface="Monotype Corsiva" panose="03010101010201010101" pitchFamily="66" charset="0"/>
                <a:ea typeface="Calibri" panose="020F0502020204030204" pitchFamily="34" charset="0"/>
                <a:cs typeface="Times New Roman" panose="02020603050405020304" pitchFamily="18" charset="0"/>
              </a:rPr>
              <a:t>рх+q</a:t>
            </a:r>
            <a:r>
              <a:rPr lang="ru-RU" sz="2400" i="1" dirty="0">
                <a:latin typeface="Monotype Corsiva" panose="03010101010201010101" pitchFamily="66" charset="0"/>
                <a:ea typeface="Calibri" panose="020F0502020204030204" pitchFamily="34" charset="0"/>
                <a:cs typeface="Times New Roman" panose="02020603050405020304" pitchFamily="18" charset="0"/>
              </a:rPr>
              <a:t> =0</a:t>
            </a:r>
            <a:r>
              <a:rPr lang="ru-RU" sz="2400" dirty="0">
                <a:latin typeface="Monotype Corsiva" panose="03010101010201010101" pitchFamily="66" charset="0"/>
                <a:ea typeface="Calibri" panose="020F0502020204030204" pitchFamily="34" charset="0"/>
                <a:cs typeface="Times New Roman" panose="02020603050405020304" pitchFamily="18" charset="0"/>
              </a:rPr>
              <a:t>.</a:t>
            </a:r>
            <a:br>
              <a:rPr lang="ru-RU" sz="2400" dirty="0">
                <a:latin typeface="Monotype Corsiva" panose="03010101010201010101" pitchFamily="66" charset="0"/>
                <a:ea typeface="Calibri" panose="020F0502020204030204" pitchFamily="34" charset="0"/>
                <a:cs typeface="Times New Roman" panose="02020603050405020304" pitchFamily="18" charset="0"/>
              </a:rPr>
            </a:br>
            <a:r>
              <a:rPr lang="ru-RU" sz="2400" dirty="0">
                <a:latin typeface="Monotype Corsiva" panose="03010101010201010101" pitchFamily="66" charset="0"/>
                <a:ea typeface="Calibri" panose="020F0502020204030204" pitchFamily="34" charset="0"/>
                <a:cs typeface="Times New Roman" panose="02020603050405020304" pitchFamily="18" charset="0"/>
              </a:rPr>
              <a:t>C помощью обратной теоремы можно многие квадратные уравнения решать устно, методом подбора.</a:t>
            </a:r>
            <a:endParaRPr lang="ru-RU" sz="2400" dirty="0">
              <a:effectLst/>
              <a:latin typeface="Monotype Corsiva" panose="03010101010201010101" pitchFamily="66" charset="0"/>
              <a:ea typeface="Calibri" panose="020F0502020204030204" pitchFamily="34" charset="0"/>
              <a:cs typeface="Times New Roman" panose="02020603050405020304" pitchFamily="18" charset="0"/>
            </a:endParaRPr>
          </a:p>
        </p:txBody>
      </p:sp>
      <p:pic>
        <p:nvPicPr>
          <p:cNvPr id="6" name="Рисунок 5"/>
          <p:cNvPicPr>
            <a:picLocks noChangeAspect="1"/>
          </p:cNvPicPr>
          <p:nvPr/>
        </p:nvPicPr>
        <p:blipFill>
          <a:blip r:embed="rId3"/>
          <a:stretch>
            <a:fillRect/>
          </a:stretch>
        </p:blipFill>
        <p:spPr>
          <a:xfrm>
            <a:off x="395536" y="260648"/>
            <a:ext cx="5894608" cy="1584176"/>
          </a:xfrm>
          <a:prstGeom prst="rect">
            <a:avLst/>
          </a:prstGeom>
          <a:effectLst>
            <a:outerShdw blurRad="76200" dist="12700" sx="102000" sy="102000" algn="ctr" rotWithShape="0">
              <a:schemeClr val="tx1">
                <a:alpha val="69000"/>
              </a:schemeClr>
            </a:outerShdw>
            <a:softEdge rad="254000"/>
          </a:effectLst>
        </p:spPr>
      </p:pic>
    </p:spTree>
    <p:extLst>
      <p:ext uri="{BB962C8B-B14F-4D97-AF65-F5344CB8AC3E}">
        <p14:creationId xmlns:p14="http://schemas.microsoft.com/office/powerpoint/2010/main" val="4030933753"/>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188640"/>
            <a:ext cx="6336704" cy="648072"/>
          </a:xfrm>
          <a:effectLst>
            <a:outerShdw blurRad="50800" dist="38100" dir="8100000" algn="tr" rotWithShape="0">
              <a:schemeClr val="tx1">
                <a:alpha val="73000"/>
              </a:schemeClr>
            </a:outerShdw>
          </a:effectLst>
        </p:spPr>
        <p:txBody>
          <a:bodyPr/>
          <a:lstStyle/>
          <a:p>
            <a:r>
              <a:rPr lang="ru-RU" sz="2000" b="1" dirty="0">
                <a:solidFill>
                  <a:srgbClr val="7C040A"/>
                </a:solidFill>
                <a:latin typeface="Georgia" panose="02040502050405020303" pitchFamily="18" charset="0"/>
                <a:ea typeface="BatangChe" panose="02030609000101010101" pitchFamily="49" charset="-127"/>
              </a:rPr>
              <a:t>Охарактеризуйте  слово "теорема" в виде </a:t>
            </a:r>
            <a:r>
              <a:rPr lang="ru-RU" sz="2000" b="1" dirty="0" err="1" smtClean="0">
                <a:solidFill>
                  <a:srgbClr val="7C040A"/>
                </a:solidFill>
                <a:latin typeface="Georgia" panose="02040502050405020303" pitchFamily="18" charset="0"/>
                <a:ea typeface="BatangChe" panose="02030609000101010101" pitchFamily="49" charset="-127"/>
              </a:rPr>
              <a:t>синквейна</a:t>
            </a:r>
            <a:r>
              <a:rPr lang="ru-RU" sz="2000" b="1" dirty="0">
                <a:solidFill>
                  <a:srgbClr val="7C040A"/>
                </a:solidFill>
                <a:latin typeface="Georgia" panose="02040502050405020303" pitchFamily="18" charset="0"/>
                <a:ea typeface="BatangChe" panose="02030609000101010101" pitchFamily="49" charset="-127"/>
              </a:rPr>
              <a:t>.</a:t>
            </a:r>
            <a:endParaRPr lang="ru-RU" sz="2000" dirty="0">
              <a:solidFill>
                <a:srgbClr val="7C040A"/>
              </a:solidFill>
              <a:latin typeface="Georgia" panose="02040502050405020303" pitchFamily="18" charset="0"/>
              <a:ea typeface="BatangChe" panose="02030609000101010101" pitchFamily="49" charset="-127"/>
            </a:endParaRPr>
          </a:p>
        </p:txBody>
      </p:sp>
      <p:sp>
        <p:nvSpPr>
          <p:cNvPr id="21" name="Прямоугольник 20"/>
          <p:cNvSpPr/>
          <p:nvPr/>
        </p:nvSpPr>
        <p:spPr>
          <a:xfrm>
            <a:off x="251520" y="3338413"/>
            <a:ext cx="6768752" cy="3393237"/>
          </a:xfrm>
          <a:prstGeom prst="rect">
            <a:avLst/>
          </a:prstGeom>
          <a:effectLst>
            <a:outerShdw blurRad="50800" dist="38100" dir="8100000" algn="tr" rotWithShape="0">
              <a:srgbClr val="7C040A">
                <a:alpha val="75000"/>
              </a:srgbClr>
            </a:outerShdw>
          </a:effectLst>
        </p:spPr>
        <p:txBody>
          <a:bodyPr wrap="square">
            <a:spAutoFit/>
          </a:bodyPr>
          <a:lstStyle/>
          <a:p>
            <a:pPr>
              <a:lnSpc>
                <a:spcPts val="1600"/>
              </a:lnSpc>
            </a:pPr>
            <a:r>
              <a:rPr lang="ru-RU" b="1" dirty="0" err="1">
                <a:latin typeface="Monotype Corsiva" panose="03010101010201010101" pitchFamily="66" charset="0"/>
                <a:ea typeface="Times New Roman" panose="02020603050405020304" pitchFamily="18" charset="0"/>
              </a:rPr>
              <a:t>Синквейн</a:t>
            </a:r>
            <a:r>
              <a:rPr lang="ru-RU" b="1" i="1" dirty="0">
                <a:latin typeface="Monotype Corsiva" panose="03010101010201010101" pitchFamily="66" charset="0"/>
                <a:ea typeface="Times New Roman" panose="02020603050405020304" pitchFamily="18" charset="0"/>
              </a:rPr>
              <a:t> - </a:t>
            </a:r>
            <a:r>
              <a:rPr lang="ru-RU" b="1" dirty="0">
                <a:latin typeface="Monotype Corsiva" panose="03010101010201010101" pitchFamily="66" charset="0"/>
                <a:ea typeface="Times New Roman" panose="02020603050405020304" pitchFamily="18" charset="0"/>
              </a:rPr>
              <a:t>это стихотворение, которое требует изложение большого объема информации в кратких выражениях. Слово </a:t>
            </a:r>
            <a:r>
              <a:rPr lang="ru-RU" b="1" dirty="0" err="1">
                <a:latin typeface="Monotype Corsiva" panose="03010101010201010101" pitchFamily="66" charset="0"/>
                <a:ea typeface="Times New Roman" panose="02020603050405020304" pitchFamily="18" charset="0"/>
              </a:rPr>
              <a:t>синквейн</a:t>
            </a:r>
            <a:r>
              <a:rPr lang="ru-RU" b="1" dirty="0">
                <a:latin typeface="Monotype Corsiva" panose="03010101010201010101" pitchFamily="66" charset="0"/>
                <a:ea typeface="Times New Roman" panose="02020603050405020304" pitchFamily="18" charset="0"/>
              </a:rPr>
              <a:t> тоже  французского происхождения, означающее пять. Т.е. </a:t>
            </a:r>
            <a:r>
              <a:rPr lang="ru-RU" b="1" dirty="0" err="1">
                <a:latin typeface="Monotype Corsiva" panose="03010101010201010101" pitchFamily="66" charset="0"/>
                <a:ea typeface="Times New Roman" panose="02020603050405020304" pitchFamily="18" charset="0"/>
              </a:rPr>
              <a:t>синквейн</a:t>
            </a:r>
            <a:r>
              <a:rPr lang="ru-RU" b="1" dirty="0">
                <a:latin typeface="Monotype Corsiva" panose="03010101010201010101" pitchFamily="66" charset="0"/>
                <a:ea typeface="Times New Roman" panose="02020603050405020304" pitchFamily="18" charset="0"/>
              </a:rPr>
              <a:t> – это стихотворение, состоящее из пяти строк.</a:t>
            </a:r>
          </a:p>
          <a:p>
            <a:pPr>
              <a:lnSpc>
                <a:spcPts val="1600"/>
              </a:lnSpc>
            </a:pPr>
            <a:r>
              <a:rPr lang="ru-RU" b="1" dirty="0">
                <a:latin typeface="Monotype Corsiva" panose="03010101010201010101" pitchFamily="66" charset="0"/>
                <a:ea typeface="Times New Roman" panose="02020603050405020304" pitchFamily="18" charset="0"/>
              </a:rPr>
              <a:t>1-я строка – название </a:t>
            </a:r>
            <a:r>
              <a:rPr lang="ru-RU" b="1" dirty="0" err="1">
                <a:latin typeface="Monotype Corsiva" panose="03010101010201010101" pitchFamily="66" charset="0"/>
                <a:ea typeface="Times New Roman" panose="02020603050405020304" pitchFamily="18" charset="0"/>
              </a:rPr>
              <a:t>синквейна</a:t>
            </a:r>
            <a:r>
              <a:rPr lang="ru-RU" b="1" dirty="0">
                <a:latin typeface="Monotype Corsiva" panose="03010101010201010101" pitchFamily="66" charset="0"/>
                <a:ea typeface="Times New Roman" panose="02020603050405020304" pitchFamily="18" charset="0"/>
              </a:rPr>
              <a:t> - одно слово, обычно существительное, отражающее  главную идею;</a:t>
            </a:r>
            <a:br>
              <a:rPr lang="ru-RU" b="1" dirty="0">
                <a:latin typeface="Monotype Corsiva" panose="03010101010201010101" pitchFamily="66" charset="0"/>
                <a:ea typeface="Times New Roman" panose="02020603050405020304" pitchFamily="18" charset="0"/>
              </a:rPr>
            </a:br>
            <a:r>
              <a:rPr lang="ru-RU" b="1" dirty="0">
                <a:latin typeface="Monotype Corsiva" panose="03010101010201010101" pitchFamily="66" charset="0"/>
                <a:ea typeface="Times New Roman" panose="02020603050405020304" pitchFamily="18" charset="0"/>
              </a:rPr>
              <a:t>2-я строка – два прилагательных, описывающих основную мысль; </a:t>
            </a:r>
            <a:br>
              <a:rPr lang="ru-RU" b="1" dirty="0">
                <a:latin typeface="Monotype Corsiva" panose="03010101010201010101" pitchFamily="66" charset="0"/>
                <a:ea typeface="Times New Roman" panose="02020603050405020304" pitchFamily="18" charset="0"/>
              </a:rPr>
            </a:br>
            <a:r>
              <a:rPr lang="ru-RU" b="1" dirty="0">
                <a:latin typeface="Monotype Corsiva" panose="03010101010201010101" pitchFamily="66" charset="0"/>
                <a:ea typeface="Times New Roman" panose="02020603050405020304" pitchFamily="18" charset="0"/>
              </a:rPr>
              <a:t>3-я строка – три глагола, описывающие действия в   рамках темы; </a:t>
            </a:r>
            <a:br>
              <a:rPr lang="ru-RU" b="1" dirty="0">
                <a:latin typeface="Monotype Corsiva" panose="03010101010201010101" pitchFamily="66" charset="0"/>
                <a:ea typeface="Times New Roman" panose="02020603050405020304" pitchFamily="18" charset="0"/>
              </a:rPr>
            </a:br>
            <a:r>
              <a:rPr lang="ru-RU" b="1" dirty="0">
                <a:latin typeface="Monotype Corsiva" panose="03010101010201010101" pitchFamily="66" charset="0"/>
                <a:ea typeface="Times New Roman" panose="02020603050405020304" pitchFamily="18" charset="0"/>
              </a:rPr>
              <a:t>4-я строка – фраза на тему </a:t>
            </a:r>
            <a:r>
              <a:rPr lang="ru-RU" b="1" dirty="0" err="1">
                <a:latin typeface="Monotype Corsiva" panose="03010101010201010101" pitchFamily="66" charset="0"/>
                <a:ea typeface="Times New Roman" panose="02020603050405020304" pitchFamily="18" charset="0"/>
              </a:rPr>
              <a:t>синквейна</a:t>
            </a:r>
            <a:r>
              <a:rPr lang="ru-RU" b="1" dirty="0">
                <a:latin typeface="Monotype Corsiva" panose="03010101010201010101" pitchFamily="66" charset="0"/>
                <a:ea typeface="Times New Roman" panose="02020603050405020304" pitchFamily="18" charset="0"/>
              </a:rPr>
              <a:t>; </a:t>
            </a:r>
            <a:br>
              <a:rPr lang="ru-RU" b="1" dirty="0">
                <a:latin typeface="Monotype Corsiva" panose="03010101010201010101" pitchFamily="66" charset="0"/>
                <a:ea typeface="Times New Roman" panose="02020603050405020304" pitchFamily="18" charset="0"/>
              </a:rPr>
            </a:br>
            <a:r>
              <a:rPr lang="ru-RU" b="1" dirty="0">
                <a:latin typeface="Monotype Corsiva" panose="03010101010201010101" pitchFamily="66" charset="0"/>
                <a:ea typeface="Times New Roman" panose="02020603050405020304" pitchFamily="18" charset="0"/>
              </a:rPr>
              <a:t>5-я строка – существительное, связанное с первым, отражающее сущность темы.</a:t>
            </a:r>
          </a:p>
          <a:p>
            <a:pPr algn="ctr">
              <a:lnSpc>
                <a:spcPts val="1600"/>
              </a:lnSpc>
              <a:spcAft>
                <a:spcPts val="0"/>
              </a:spcAft>
            </a:pPr>
            <a:r>
              <a:rPr lang="ru-RU" b="1" dirty="0" smtClean="0">
                <a:latin typeface="Monotype Corsiva" panose="03010101010201010101" pitchFamily="66" charset="0"/>
                <a:ea typeface="Times New Roman" panose="02020603050405020304" pitchFamily="18" charset="0"/>
              </a:rPr>
              <a:t>Теорема </a:t>
            </a:r>
            <a:r>
              <a:rPr lang="ru-RU" b="1" dirty="0">
                <a:latin typeface="Monotype Corsiva" panose="03010101010201010101" pitchFamily="66" charset="0"/>
                <a:ea typeface="Times New Roman" panose="02020603050405020304" pitchFamily="18" charset="0"/>
              </a:rPr>
              <a:t>Виета</a:t>
            </a:r>
          </a:p>
          <a:p>
            <a:pPr algn="ctr">
              <a:lnSpc>
                <a:spcPts val="1600"/>
              </a:lnSpc>
              <a:spcAft>
                <a:spcPts val="0"/>
              </a:spcAft>
            </a:pPr>
            <a:r>
              <a:rPr lang="ru-RU" b="1" dirty="0" smtClean="0">
                <a:latin typeface="Monotype Corsiva" panose="03010101010201010101" pitchFamily="66" charset="0"/>
                <a:ea typeface="Times New Roman" panose="02020603050405020304" pitchFamily="18" charset="0"/>
              </a:rPr>
              <a:t>приведенный</a:t>
            </a:r>
            <a:r>
              <a:rPr lang="ru-RU" b="1" dirty="0">
                <a:latin typeface="Monotype Corsiva" panose="03010101010201010101" pitchFamily="66" charset="0"/>
                <a:ea typeface="Times New Roman" panose="02020603050405020304" pitchFamily="18" charset="0"/>
              </a:rPr>
              <a:t>, неизвестный</a:t>
            </a:r>
          </a:p>
          <a:p>
            <a:pPr algn="ctr">
              <a:lnSpc>
                <a:spcPts val="1600"/>
              </a:lnSpc>
              <a:spcAft>
                <a:spcPts val="0"/>
              </a:spcAft>
            </a:pPr>
            <a:r>
              <a:rPr lang="ru-RU" b="1" dirty="0" smtClean="0">
                <a:latin typeface="Monotype Corsiva" panose="03010101010201010101" pitchFamily="66" charset="0"/>
                <a:ea typeface="Times New Roman" panose="02020603050405020304" pitchFamily="18" charset="0"/>
              </a:rPr>
              <a:t>взять</a:t>
            </a:r>
            <a:r>
              <a:rPr lang="ru-RU" b="1" dirty="0">
                <a:latin typeface="Monotype Corsiva" panose="03010101010201010101" pitchFamily="66" charset="0"/>
                <a:ea typeface="Times New Roman" panose="02020603050405020304" pitchFamily="18" charset="0"/>
              </a:rPr>
              <a:t>, сравнять, решить</a:t>
            </a:r>
          </a:p>
          <a:p>
            <a:pPr algn="ctr">
              <a:lnSpc>
                <a:spcPts val="1600"/>
              </a:lnSpc>
              <a:spcAft>
                <a:spcPts val="0"/>
              </a:spcAft>
            </a:pPr>
            <a:r>
              <a:rPr lang="ru-RU" b="1" dirty="0" smtClean="0">
                <a:latin typeface="Monotype Corsiva" panose="03010101010201010101" pitchFamily="66" charset="0"/>
                <a:ea typeface="Times New Roman" panose="02020603050405020304" pitchFamily="18" charset="0"/>
              </a:rPr>
              <a:t> </a:t>
            </a:r>
            <a:r>
              <a:rPr lang="ru-RU" b="1" dirty="0">
                <a:latin typeface="Monotype Corsiva" panose="03010101010201010101" pitchFamily="66" charset="0"/>
                <a:ea typeface="Times New Roman" panose="02020603050405020304" pitchFamily="18" charset="0"/>
              </a:rPr>
              <a:t>совершенно легко решается</a:t>
            </a:r>
          </a:p>
          <a:p>
            <a:pPr algn="ctr">
              <a:lnSpc>
                <a:spcPts val="1600"/>
              </a:lnSpc>
              <a:spcAft>
                <a:spcPts val="0"/>
              </a:spcAft>
            </a:pPr>
            <a:r>
              <a:rPr lang="ru-RU" b="1" dirty="0" smtClean="0">
                <a:latin typeface="Monotype Corsiva" panose="03010101010201010101" pitchFamily="66" charset="0"/>
                <a:ea typeface="Calibri" panose="020F0502020204030204" pitchFamily="34" charset="0"/>
                <a:cs typeface="Times New Roman" panose="02020603050405020304" pitchFamily="18" charset="0"/>
              </a:rPr>
              <a:t>    </a:t>
            </a:r>
            <a:r>
              <a:rPr lang="ru-RU" b="1" dirty="0">
                <a:latin typeface="Monotype Corsiva" panose="03010101010201010101" pitchFamily="66" charset="0"/>
                <a:ea typeface="Calibri" panose="020F0502020204030204" pitchFamily="34" charset="0"/>
                <a:cs typeface="Times New Roman" panose="02020603050405020304" pitchFamily="18" charset="0"/>
              </a:rPr>
              <a:t>решение теоремы- это искусство</a:t>
            </a:r>
            <a:endParaRPr lang="ru-RU" b="1" dirty="0">
              <a:effectLst/>
              <a:latin typeface="Monotype Corsiva" panose="03010101010201010101" pitchFamily="66" charset="0"/>
              <a:ea typeface="Calibri" panose="020F0502020204030204" pitchFamily="34" charset="0"/>
              <a:cs typeface="Times New Roman" panose="02020603050405020304" pitchFamily="18" charset="0"/>
            </a:endParaRPr>
          </a:p>
        </p:txBody>
      </p:sp>
      <p:pic>
        <p:nvPicPr>
          <p:cNvPr id="22" name="Рисунок 2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43708" y="1019293"/>
            <a:ext cx="2952328" cy="2214246"/>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940598524"/>
      </p:ext>
    </p:extLst>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391" y="188640"/>
            <a:ext cx="6552728" cy="706090"/>
          </a:xfrm>
          <a:effectLst>
            <a:glow rad="114300">
              <a:schemeClr val="tx1">
                <a:alpha val="67000"/>
              </a:schemeClr>
            </a:glow>
          </a:effectLst>
        </p:spPr>
        <p:txBody>
          <a:bodyPr/>
          <a:lstStyle/>
          <a:p>
            <a:pPr algn="l"/>
            <a:r>
              <a:rPr lang="ru-RU" sz="2800" b="1" dirty="0">
                <a:solidFill>
                  <a:srgbClr val="91050C"/>
                </a:solidFill>
                <a:latin typeface="Batang" panose="02030600000101010101" pitchFamily="18" charset="-127"/>
                <a:ea typeface="Batang" panose="02030600000101010101" pitchFamily="18" charset="-127"/>
              </a:rPr>
              <a:t>В чем же состоял замысел ученого</a:t>
            </a:r>
            <a:r>
              <a:rPr lang="ru-RU" sz="2800" b="1" dirty="0" smtClean="0">
                <a:solidFill>
                  <a:srgbClr val="91050C"/>
                </a:solidFill>
                <a:latin typeface="Batang" panose="02030600000101010101" pitchFamily="18" charset="-127"/>
                <a:ea typeface="Batang" panose="02030600000101010101" pitchFamily="18" charset="-127"/>
              </a:rPr>
              <a:t>?</a:t>
            </a:r>
            <a:endParaRPr lang="ru-RU" sz="2800" b="1" dirty="0">
              <a:solidFill>
                <a:srgbClr val="91050C"/>
              </a:solidFill>
              <a:latin typeface="Batang" panose="02030600000101010101" pitchFamily="18" charset="-127"/>
              <a:ea typeface="Batang" panose="02030600000101010101" pitchFamily="18" charset="-127"/>
            </a:endParaRPr>
          </a:p>
        </p:txBody>
      </p:sp>
      <p:sp>
        <p:nvSpPr>
          <p:cNvPr id="5" name="Прямоугольник 4"/>
          <p:cNvSpPr/>
          <p:nvPr/>
        </p:nvSpPr>
        <p:spPr>
          <a:xfrm>
            <a:off x="323528" y="4149080"/>
            <a:ext cx="6583146" cy="2554545"/>
          </a:xfrm>
          <a:prstGeom prst="rect">
            <a:avLst/>
          </a:prstGeom>
          <a:effectLst>
            <a:outerShdw blurRad="50800" dist="38100" dir="8100000" algn="tr" rotWithShape="0">
              <a:srgbClr val="6C0409">
                <a:alpha val="67000"/>
              </a:srgbClr>
            </a:outerShdw>
          </a:effectLst>
        </p:spPr>
        <p:txBody>
          <a:bodyPr wrap="square">
            <a:spAutoFit/>
          </a:bodyPr>
          <a:lstStyle/>
          <a:p>
            <a:r>
              <a:rPr lang="ru-RU" sz="2000" b="1" spc="50" dirty="0">
                <a:ln w="0"/>
                <a:solidFill>
                  <a:schemeClr val="bg2">
                    <a:lumMod val="10000"/>
                  </a:schemeClr>
                </a:solidFill>
                <a:effectLst>
                  <a:innerShdw blurRad="63500" dist="50800" dir="13500000">
                    <a:srgbClr val="000000">
                      <a:alpha val="50000"/>
                    </a:srgbClr>
                  </a:innerShdw>
                </a:effectLst>
                <a:latin typeface="Monotype Corsiva" panose="03010101010201010101" pitchFamily="66" charset="0"/>
                <a:ea typeface="Calibri" panose="020F0502020204030204" pitchFamily="34" charset="0"/>
                <a:cs typeface="Times New Roman" panose="02020603050405020304" pitchFamily="18" charset="0"/>
              </a:rPr>
              <a:t>Его  главный замысел состоял в преобразовании  алгебры в мощное математическое исчисление. Само название «алгебра» Виет в своих трудах заменил словами «аналитическое искусство». Он писал «Все математики знали, что под алгеброй  скрыты несравненные сокровища, но не умели их найти. Задачи, которые они считали наиболее трудными, совершенно легко решаются десятками с помощью нашего искусства...»</a:t>
            </a:r>
            <a:endParaRPr lang="ru-RU" sz="2000" b="1" spc="50" dirty="0">
              <a:ln w="0"/>
              <a:solidFill>
                <a:schemeClr val="bg2">
                  <a:lumMod val="10000"/>
                </a:schemeClr>
              </a:solidFill>
              <a:effectLst>
                <a:innerShdw blurRad="63500" dist="50800" dir="13500000">
                  <a:srgbClr val="000000">
                    <a:alpha val="50000"/>
                  </a:srgbClr>
                </a:innerShdw>
              </a:effectLst>
              <a:latin typeface="Monotype Corsiva" panose="03010101010201010101" pitchFamily="66" charset="0"/>
            </a:endParaRPr>
          </a:p>
        </p:txBody>
      </p:sp>
      <p:pic>
        <p:nvPicPr>
          <p:cNvPr id="3" name="Рисунок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91502" y="894730"/>
            <a:ext cx="2552506" cy="318028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43108661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Тема Office">
  <a:themeElements>
    <a:clrScheme name="Модульная">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Другая 2">
      <a:majorFont>
        <a:latin typeface="Adine Kirnberg"/>
        <a:ea typeface=""/>
        <a:cs typeface=""/>
      </a:majorFont>
      <a:minorFont>
        <a:latin typeface="Adine Kirnberg"/>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533</TotalTime>
  <Words>454</Words>
  <Application>Microsoft Office PowerPoint</Application>
  <PresentationFormat>Экран (4:3)</PresentationFormat>
  <Paragraphs>42</Paragraphs>
  <Slides>10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10</vt:i4>
      </vt:variant>
    </vt:vector>
  </HeadingPairs>
  <TitlesOfParts>
    <vt:vector size="11" baseType="lpstr">
      <vt:lpstr>Тема Office</vt:lpstr>
      <vt:lpstr> Методическая разработка интегрированного  урока  алгебра+словесность  в 8 классе по теме «Теорема Виета»</vt:lpstr>
      <vt:lpstr>Наличие и количество разных действительных корней квадратного уравнения зависит от дискриминанта квадратного уравнения.</vt:lpstr>
      <vt:lpstr>Презентация PowerPoint</vt:lpstr>
      <vt:lpstr>Презентация PowerPoint</vt:lpstr>
      <vt:lpstr>Корни квадратного уравнения зависят только ли от значения коэффициентов?  Или какое-то значение могут иметь зависимости между самими коэффициентами? Таким же вопросом  задался живущий в 16 веке в далекой Франции великий математик Франсуа Виет (1540-1603). </vt:lpstr>
      <vt:lpstr>Занимательные факты из жизни Франсуа Виета</vt:lpstr>
      <vt:lpstr>Презентация PowerPoint</vt:lpstr>
      <vt:lpstr>Охарактеризуйте  слово "теорема" в виде синквейна.</vt:lpstr>
      <vt:lpstr>В чем же состоял замысел ученого?</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123</dc:creator>
  <cp:lastModifiedBy>Учительница</cp:lastModifiedBy>
  <cp:revision>45</cp:revision>
  <dcterms:created xsi:type="dcterms:W3CDTF">2014-04-20T13:14:53Z</dcterms:created>
  <dcterms:modified xsi:type="dcterms:W3CDTF">2015-09-06T11:24:08Z</dcterms:modified>
</cp:coreProperties>
</file>