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402" r:id="rId2"/>
    <p:sldId id="391" r:id="rId3"/>
    <p:sldId id="349" r:id="rId4"/>
    <p:sldId id="395" r:id="rId5"/>
    <p:sldId id="350" r:id="rId6"/>
    <p:sldId id="351" r:id="rId7"/>
    <p:sldId id="352" r:id="rId8"/>
    <p:sldId id="355" r:id="rId9"/>
    <p:sldId id="354" r:id="rId10"/>
    <p:sldId id="356" r:id="rId11"/>
    <p:sldId id="392" r:id="rId12"/>
    <p:sldId id="357" r:id="rId13"/>
    <p:sldId id="360" r:id="rId14"/>
    <p:sldId id="361" r:id="rId15"/>
    <p:sldId id="362" r:id="rId16"/>
    <p:sldId id="393" r:id="rId17"/>
    <p:sldId id="367" r:id="rId18"/>
    <p:sldId id="365" r:id="rId19"/>
    <p:sldId id="366" r:id="rId20"/>
    <p:sldId id="364" r:id="rId21"/>
    <p:sldId id="368" r:id="rId22"/>
    <p:sldId id="378" r:id="rId23"/>
    <p:sldId id="379" r:id="rId24"/>
    <p:sldId id="376" r:id="rId25"/>
    <p:sldId id="380" r:id="rId26"/>
    <p:sldId id="377" r:id="rId27"/>
    <p:sldId id="396" r:id="rId28"/>
    <p:sldId id="397" r:id="rId29"/>
    <p:sldId id="398" r:id="rId30"/>
    <p:sldId id="401" r:id="rId31"/>
    <p:sldId id="400" r:id="rId32"/>
    <p:sldId id="399" r:id="rId33"/>
    <p:sldId id="403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00"/>
    <a:srgbClr val="FF6699"/>
    <a:srgbClr val="66FF33"/>
    <a:srgbClr val="00FFFF"/>
    <a:srgbClr val="006600"/>
    <a:srgbClr val="FFCC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8" autoAdjust="0"/>
    <p:restoredTop sz="92974" autoAdjust="0"/>
  </p:normalViewPr>
  <p:slideViewPr>
    <p:cSldViewPr>
      <p:cViewPr varScale="1">
        <p:scale>
          <a:sx n="94" d="100"/>
          <a:sy n="94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/>
            </a:lvl1pPr>
          </a:lstStyle>
          <a:p>
            <a:pPr>
              <a:defRPr/>
            </a:pPr>
            <a:fld id="{BEBBCF0E-EE67-4F7B-9283-7C008C1C0DE0}" type="datetimeFigureOut">
              <a:rPr lang="ru-RU"/>
              <a:pPr>
                <a:defRPr/>
              </a:pPr>
              <a:t>28.08.2015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/>
            </a:lvl1pPr>
          </a:lstStyle>
          <a:p>
            <a:pPr>
              <a:defRPr/>
            </a:pPr>
            <a:fld id="{BDB1DFC3-6115-46FA-A5F4-5E60786BE0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AF819-3CE3-43DE-88DA-C1C1B8EE8B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CAB8-D6F4-4615-BF3A-B98D1463B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98F85E-F0F3-45D4-8603-9E4128A7B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E250-1565-46EE-8657-ECB3763E0A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A6FB-A45C-4671-8981-813C20413B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8459-DF2A-4CAF-8AC1-1C0E70AF75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F641D-0C3A-4CE0-92C6-5E9F01F81F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64B3-FDD2-4861-8C2E-DB4719FFF4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0D28-4A3F-49E1-A82A-5C7B9AA2A6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6FB4-EF33-401F-A6C3-69C6631C13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B598-803D-445F-B938-0C58BDAD33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 dirty="0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 dirty="0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 dirty="0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43960CB-01F6-4674-B7F1-3C6246EB8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0" grpId="0"/>
      <p:bldP spid="721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3.xml"/><Relationship Id="rId18" Type="http://schemas.openxmlformats.org/officeDocument/2006/relationships/slide" Target="slide30.xml"/><Relationship Id="rId26" Type="http://schemas.openxmlformats.org/officeDocument/2006/relationships/slide" Target="slide20.xml"/><Relationship Id="rId3" Type="http://schemas.openxmlformats.org/officeDocument/2006/relationships/slide" Target="slide3.xml"/><Relationship Id="rId21" Type="http://schemas.openxmlformats.org/officeDocument/2006/relationships/slide" Target="slide18.xml"/><Relationship Id="rId7" Type="http://schemas.openxmlformats.org/officeDocument/2006/relationships/slide" Target="slide12.xml"/><Relationship Id="rId12" Type="http://schemas.openxmlformats.org/officeDocument/2006/relationships/slide" Target="slide27.xml"/><Relationship Id="rId17" Type="http://schemas.openxmlformats.org/officeDocument/2006/relationships/slide" Target="slide29.xml"/><Relationship Id="rId25" Type="http://schemas.openxmlformats.org/officeDocument/2006/relationships/slide" Target="slide19.xml"/><Relationship Id="rId2" Type="http://schemas.openxmlformats.org/officeDocument/2006/relationships/slide" Target="slide8.xml"/><Relationship Id="rId16" Type="http://schemas.openxmlformats.org/officeDocument/2006/relationships/slide" Target="slide28.xml"/><Relationship Id="rId20" Type="http://schemas.openxmlformats.org/officeDocument/2006/relationships/slide" Target="slide14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7.xml"/><Relationship Id="rId24" Type="http://schemas.openxmlformats.org/officeDocument/2006/relationships/slide" Target="slide33.xml"/><Relationship Id="rId5" Type="http://schemas.openxmlformats.org/officeDocument/2006/relationships/slide" Target="slide10.xml"/><Relationship Id="rId15" Type="http://schemas.openxmlformats.org/officeDocument/2006/relationships/slide" Target="slide22.xml"/><Relationship Id="rId23" Type="http://schemas.openxmlformats.org/officeDocument/2006/relationships/slide" Target="slide16.xml"/><Relationship Id="rId28" Type="http://schemas.openxmlformats.org/officeDocument/2006/relationships/slide" Target="slide26.xml"/><Relationship Id="rId10" Type="http://schemas.openxmlformats.org/officeDocument/2006/relationships/slide" Target="slide6.xml"/><Relationship Id="rId19" Type="http://schemas.openxmlformats.org/officeDocument/2006/relationships/slide" Target="slide32.xml"/><Relationship Id="rId31" Type="http://schemas.openxmlformats.org/officeDocument/2006/relationships/slide" Target="slide23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slide" Target="slide17.xml"/><Relationship Id="rId22" Type="http://schemas.openxmlformats.org/officeDocument/2006/relationships/slide" Target="slide15.xml"/><Relationship Id="rId27" Type="http://schemas.openxmlformats.org/officeDocument/2006/relationships/slide" Target="slide21.xml"/><Relationship Id="rId30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I:\Documents%20and%20Settings\&#1044;&#1088;&#1086;&#1079;&#1076;&#1086;&#1074;\&#1056;&#1072;&#1073;&#1086;&#1095;&#1080;&#1081;%20&#1089;&#1090;&#1086;&#1083;\&#1084;&#1091;&#1079;&#1099;&#1082;&#1072;%20&#1076;&#1083;&#1103;%20&#1080;&#1075;&#1088;&#1099;\33%20&#1089;,%20&#1089;&#1087;&#1086;&#1082;&#1086;&#1081;&#1085;&#1072;&#1103;,%20&#1076;&#1083;&#1103;%20&#1088;&#1072;&#1079;&#1076;&#1091;&#1084;&#1100;&#1103;.mp3" TargetMode="Externa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  <a:noFill/>
          <a:ln/>
        </p:spPr>
        <p:txBody>
          <a:bodyPr/>
          <a:lstStyle/>
          <a:p>
            <a:r>
              <a:rPr lang="ru-RU" sz="6600" dirty="0" err="1" smtClean="0">
                <a:effectLst/>
              </a:rPr>
              <a:t>Жюль</a:t>
            </a:r>
            <a:r>
              <a:rPr lang="ru-RU" sz="6600" dirty="0" smtClean="0">
                <a:effectLst/>
              </a:rPr>
              <a:t> Верн</a:t>
            </a:r>
            <a:endParaRPr lang="ru-RU" sz="6600" dirty="0" smtClean="0">
              <a:effectLst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90800"/>
            <a:ext cx="8382000" cy="1752600"/>
          </a:xfrm>
          <a:noFill/>
          <a:ln/>
        </p:spPr>
        <p:txBody>
          <a:bodyPr/>
          <a:lstStyle/>
          <a:p>
            <a:endParaRPr lang="ru-RU" dirty="0" smtClean="0">
              <a:effectLst/>
            </a:endParaRPr>
          </a:p>
          <a:p>
            <a:r>
              <a:rPr lang="ru-RU" sz="6000" dirty="0" smtClean="0">
                <a:effectLst/>
              </a:rPr>
              <a:t>Пятнадцатилетний капитан</a:t>
            </a:r>
            <a:endParaRPr lang="ru-RU" sz="6000" dirty="0" smtClean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5334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Кононова Анна Николаевна</a:t>
            </a:r>
          </a:p>
          <a:p>
            <a:pPr algn="r"/>
            <a:r>
              <a:rPr lang="ru-RU" dirty="0"/>
              <a:t>у</a:t>
            </a:r>
            <a:r>
              <a:rPr lang="ru-RU" dirty="0" smtClean="0"/>
              <a:t>читель МБОУМО СШ № 35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. Архангельск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38400"/>
            <a:ext cx="9296400" cy="1143000"/>
          </a:xfrm>
        </p:spPr>
        <p:txBody>
          <a:bodyPr/>
          <a:lstStyle/>
          <a:p>
            <a:pPr algn="l"/>
            <a:r>
              <a:rPr lang="ru-RU" smtClean="0"/>
              <a:t>Эти маленькие насекомые умеют строить огромные сооружения, их искусство заслуживает большего удивления, чем искусство древних египтян воздвигнувших пирамиды.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0"/>
            <a:ext cx="7315200" cy="654050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Термиты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04800" y="228600"/>
            <a:ext cx="2209800" cy="116046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590800"/>
            <a:ext cx="9144000" cy="1143000"/>
          </a:xfrm>
        </p:spPr>
        <p:txBody>
          <a:bodyPr/>
          <a:lstStyle/>
          <a:p>
            <a:r>
              <a:rPr lang="ru-RU" smtClean="0"/>
              <a:t>Его укус смертелен для человека, но кузен Бенедикт отказался брать его с собой, так как он не принадлежит к насекомым, а следовательно не представлял для кузена никакого интереса.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5181600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Паук ка-типо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04800" y="228600"/>
            <a:ext cx="1981200" cy="116046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610600" cy="1143000"/>
          </a:xfrm>
        </p:spPr>
        <p:txBody>
          <a:bodyPr/>
          <a:lstStyle/>
          <a:p>
            <a:r>
              <a:rPr lang="ru-RU" sz="4800" smtClean="0"/>
              <a:t>Этим туземки украшали свои волосы, как живыми драгоценностями.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09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Кокюйо –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 светящиеся мухи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357188" y="214313"/>
            <a:ext cx="2000250" cy="10715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ru-RU" sz="4800" smtClean="0"/>
              <a:t>Кличка собаки спасенной с «Вальдека»</a:t>
            </a:r>
            <a:r>
              <a:rPr lang="ru-RU" sz="3600" smtClean="0"/>
              <a:t> 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343400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Динго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4313" y="214313"/>
            <a:ext cx="2000250" cy="107156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ru-RU" sz="5400" smtClean="0"/>
              <a:t>Обезьянки с длинным цепким хвостом, помогающим им держаться надеревьях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2778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Ревуны</a:t>
            </a:r>
            <a:endParaRPr lang="ru-RU" sz="5400" smtClean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85750" y="214313"/>
            <a:ext cx="2000250" cy="107156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017588"/>
          </a:xfrm>
        </p:spPr>
        <p:txBody>
          <a:bodyPr/>
          <a:lstStyle/>
          <a:p>
            <a:r>
              <a:rPr lang="ru-RU" smtClean="0"/>
              <a:t>Пресмыкающиеся, напавшие на караван рабов.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876800"/>
            <a:ext cx="8229600" cy="17113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800" smtClean="0">
                <a:solidFill>
                  <a:srgbClr val="FFFF00"/>
                </a:solidFill>
              </a:rPr>
              <a:t>Крокодилы</a:t>
            </a:r>
          </a:p>
          <a:p>
            <a:pPr algn="ctr">
              <a:buFont typeface="Wingdings" pitchFamily="2" charset="2"/>
              <a:buNone/>
            </a:pPr>
            <a:endParaRPr lang="ru-RU" sz="4800" smtClean="0"/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457200" y="228600"/>
            <a:ext cx="1981200" cy="11604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8674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295400"/>
            <a:ext cx="9144000" cy="3352800"/>
          </a:xfrm>
        </p:spPr>
        <p:txBody>
          <a:bodyPr/>
          <a:lstStyle/>
          <a:p>
            <a:r>
              <a:rPr lang="ru-RU" sz="4000" smtClean="0"/>
              <a:t>Кузен Бенедикт утверждал, что это гигантское морское животное, спящий на воде кит. «Медный кит» - сказал капитан Гуль.</a:t>
            </a:r>
            <a:br>
              <a:rPr lang="ru-RU" sz="4000" smtClean="0"/>
            </a:br>
            <a:r>
              <a:rPr lang="ru-RU" sz="4000" smtClean="0"/>
              <a:t>Что же увидел экипаж «Пилигрима»?</a:t>
            </a:r>
            <a:r>
              <a:rPr lang="ru-RU" smtClean="0"/>
              <a:t> </a:t>
            </a:r>
            <a:endParaRPr lang="ru-RU" sz="5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419600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Судно «Вальдек»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04800" y="3048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200" y="762000"/>
            <a:ext cx="5334000" cy="1143000"/>
          </a:xfrm>
        </p:spPr>
        <p:txBody>
          <a:bodyPr/>
          <a:lstStyle/>
          <a:p>
            <a:r>
              <a:rPr lang="ru-RU" sz="6000" smtClean="0"/>
              <a:t>Кто такой кок?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429000"/>
            <a:ext cx="8229600" cy="13303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Повар на судне.</a:t>
            </a:r>
            <a:endParaRPr lang="ru-RU" sz="5400" smtClean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357188" y="214313"/>
            <a:ext cx="2000250" cy="10715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8674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914400"/>
            <a:ext cx="6477000" cy="1143000"/>
          </a:xfrm>
        </p:spPr>
        <p:txBody>
          <a:bodyPr/>
          <a:lstStyle/>
          <a:p>
            <a:r>
              <a:rPr lang="ru-RU" sz="5400" smtClean="0"/>
              <a:t>Что означает лавировать?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0"/>
            <a:ext cx="8229600" cy="24733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4400" smtClean="0">
                <a:solidFill>
                  <a:srgbClr val="FFFF00"/>
                </a:solidFill>
              </a:rPr>
              <a:t> Двигаться не прямо, искусно обходя препятствия.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2286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8674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0" y="838200"/>
            <a:ext cx="6477000" cy="1143000"/>
          </a:xfrm>
        </p:spPr>
        <p:txBody>
          <a:bodyPr/>
          <a:lstStyle/>
          <a:p>
            <a:r>
              <a:rPr lang="ru-RU" sz="5400" smtClean="0"/>
              <a:t>Кто такой энтомолог?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2549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>
                <a:solidFill>
                  <a:srgbClr val="FFFF00"/>
                </a:solidFill>
              </a:rPr>
              <a:t>Специалист, который изучает строение и жизнедеятельность насекомых.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1524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8674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312738" y="338138"/>
            <a:ext cx="2659062" cy="102076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0">
                <a:solidFill>
                  <a:srgbClr val="FFFFFF"/>
                </a:solidFill>
              </a:rPr>
              <a:t>Насекомые</a:t>
            </a:r>
          </a:p>
        </p:txBody>
      </p:sp>
      <p:sp>
        <p:nvSpPr>
          <p:cNvPr id="2" name="Скругленный прямоугольник 30"/>
          <p:cNvSpPr>
            <a:spLocks noChangeArrowheads="1"/>
          </p:cNvSpPr>
          <p:nvPr/>
        </p:nvSpPr>
        <p:spPr bwMode="auto">
          <a:xfrm>
            <a:off x="304800" y="1371600"/>
            <a:ext cx="2667000" cy="10207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0">
                <a:solidFill>
                  <a:srgbClr val="FFFFFF"/>
                </a:solidFill>
              </a:rPr>
              <a:t>Герои</a:t>
            </a:r>
          </a:p>
        </p:txBody>
      </p:sp>
      <p:sp>
        <p:nvSpPr>
          <p:cNvPr id="3" name="Скругленный прямоугольник 30"/>
          <p:cNvSpPr>
            <a:spLocks noChangeArrowheads="1"/>
          </p:cNvSpPr>
          <p:nvPr/>
        </p:nvSpPr>
        <p:spPr bwMode="auto">
          <a:xfrm>
            <a:off x="304800" y="2438400"/>
            <a:ext cx="2667000" cy="10207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0">
                <a:solidFill>
                  <a:srgbClr val="FFFFFF"/>
                </a:solidFill>
              </a:rPr>
              <a:t>Растения</a:t>
            </a:r>
          </a:p>
        </p:txBody>
      </p:sp>
      <p:sp>
        <p:nvSpPr>
          <p:cNvPr id="4" name="Скругленный прямоугольник 30"/>
          <p:cNvSpPr>
            <a:spLocks noChangeArrowheads="1"/>
          </p:cNvSpPr>
          <p:nvPr/>
        </p:nvSpPr>
        <p:spPr bwMode="auto">
          <a:xfrm>
            <a:off x="304800" y="3505200"/>
            <a:ext cx="2667000" cy="10207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0">
                <a:solidFill>
                  <a:srgbClr val="FFFFFF"/>
                </a:solidFill>
              </a:rPr>
              <a:t>Животные</a:t>
            </a:r>
          </a:p>
        </p:txBody>
      </p:sp>
      <p:sp>
        <p:nvSpPr>
          <p:cNvPr id="5" name="Скругленный прямоугольник 30"/>
          <p:cNvSpPr>
            <a:spLocks noChangeArrowheads="1"/>
          </p:cNvSpPr>
          <p:nvPr/>
        </p:nvSpPr>
        <p:spPr bwMode="auto">
          <a:xfrm>
            <a:off x="304800" y="4572000"/>
            <a:ext cx="2667000" cy="1020763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0">
                <a:solidFill>
                  <a:srgbClr val="FFFFFF"/>
                </a:solidFill>
              </a:rPr>
              <a:t>Толковый словарь</a:t>
            </a:r>
          </a:p>
        </p:txBody>
      </p:sp>
      <p:sp>
        <p:nvSpPr>
          <p:cNvPr id="6" name="Скругленный прямоугольник 30"/>
          <p:cNvSpPr>
            <a:spLocks noChangeArrowheads="1"/>
          </p:cNvSpPr>
          <p:nvPr/>
        </p:nvSpPr>
        <p:spPr bwMode="auto">
          <a:xfrm>
            <a:off x="304800" y="5638800"/>
            <a:ext cx="2667000" cy="10207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7" name="Скругленный прямоугольник 30">
            <a:hlinkClick r:id="rId2" action="ppaction://hlinksldjump"/>
          </p:cNvPr>
          <p:cNvSpPr/>
          <p:nvPr/>
        </p:nvSpPr>
        <p:spPr>
          <a:xfrm>
            <a:off x="3200400" y="304800"/>
            <a:ext cx="990600" cy="1066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0">
                <a:solidFill>
                  <a:srgbClr val="FFFFFF"/>
                </a:solidFill>
              </a:rPr>
              <a:t>1</a:t>
            </a:r>
            <a:r>
              <a:rPr lang="ru-RU" sz="48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" name="Скругленный прямоугольник 3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0400" y="13716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9" name="Скругленный прямоугольник 30">
            <a:hlinkClick r:id="rId4" action="ppaction://hlinksldjump"/>
          </p:cNvPr>
          <p:cNvSpPr/>
          <p:nvPr/>
        </p:nvSpPr>
        <p:spPr>
          <a:xfrm>
            <a:off x="4267200" y="304800"/>
            <a:ext cx="990600" cy="1066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0" name="Скругленный прямоугольник 30">
            <a:hlinkClick r:id="rId5" action="ppaction://hlinksldjump"/>
          </p:cNvPr>
          <p:cNvSpPr/>
          <p:nvPr/>
        </p:nvSpPr>
        <p:spPr>
          <a:xfrm>
            <a:off x="5334000" y="304800"/>
            <a:ext cx="990600" cy="1066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11" name="Скругленный прямоугольник 30">
            <a:hlinkClick r:id="rId6" action="ppaction://hlinksldjump"/>
          </p:cNvPr>
          <p:cNvSpPr/>
          <p:nvPr/>
        </p:nvSpPr>
        <p:spPr>
          <a:xfrm>
            <a:off x="6400800" y="304800"/>
            <a:ext cx="990600" cy="1066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2" name="Скругленный прямоугольник 30">
            <a:hlinkClick r:id="rId7" action="ppaction://hlinksldjump"/>
          </p:cNvPr>
          <p:cNvSpPr/>
          <p:nvPr/>
        </p:nvSpPr>
        <p:spPr>
          <a:xfrm>
            <a:off x="7467600" y="304800"/>
            <a:ext cx="990600" cy="1066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13" name="Скругленный прямоугольник 3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267200" y="13716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4" name="Скругленный прямоугольник 30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34000" y="13716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15" name="Скругленный прямоугольник 3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400800" y="13716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6" name="Скругленный прямоугольник 3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467600" y="13716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17" name="Скругленный прямоугольник 3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3200400" y="24384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0">
                <a:solidFill>
                  <a:srgbClr val="FFFFFF"/>
                </a:solidFill>
              </a:rPr>
              <a:t>1</a:t>
            </a:r>
            <a:r>
              <a:rPr lang="ru-RU" sz="48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" name="Скругленный прямоугольник 30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200400" y="35052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0">
                <a:solidFill>
                  <a:srgbClr val="FFFFFF"/>
                </a:solidFill>
              </a:rPr>
              <a:t>1</a:t>
            </a:r>
            <a:r>
              <a:rPr lang="ru-RU" sz="48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9" name="Скругленный прямоугольник 30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200400" y="45720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0" name="Скругленный прямоугольник 30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200400" y="56388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0">
                <a:solidFill>
                  <a:srgbClr val="FFFFFF"/>
                </a:solidFill>
              </a:rPr>
              <a:t>1</a:t>
            </a:r>
            <a:r>
              <a:rPr lang="ru-RU" sz="48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21" name="Скругленный прямоугольник 3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267200" y="24384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2" name="Скругленный прямоугольник 30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334000" y="24384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23" name="Скругленный прямоугольник 3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400800" y="24384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24" name="Скругленный прямоугольник 3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467600" y="24384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25" name="Скругленный прямоугольник 30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267200" y="35052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6" name="Скругленный прямоугольник 30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267200" y="45720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27" name="Скругленный прямоугольник 3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5334000" y="35052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28" name="Скругленный прямоугольник 30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6400800" y="35052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29" name="Скругленный прямоугольник 30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7467600" y="35052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30" name="Скругленный прямоугольник 3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334000" y="45720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32" name="Скругленный прямоугольник 30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400800" y="45720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3" name="Скругленный прямоугольник 30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467600" y="45720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34" name="Скругленный прямоугольник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7467600" y="56388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35" name="Скругленный прямоугольник 30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5334000" y="56388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36" name="Скругленный прямоугольник 30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6400800" y="56388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37" name="Скругленный прямоугольник 30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4267200" y="5638800"/>
            <a:ext cx="990600" cy="990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0">
                <a:solidFill>
                  <a:srgbClr val="FFFFFF"/>
                </a:solidFill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ru-RU" sz="5400" smtClean="0"/>
              <a:t>Что такое китанда?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smtClean="0">
                <a:solidFill>
                  <a:srgbClr val="FFFF00"/>
                </a:solidFill>
              </a:rPr>
              <a:t>Это гамак, сплетенный из сухой травы и подвешенный к двум длинным бамбуковым шестам. Такие китанды двое носильщиков несут на плечах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85750" y="285750"/>
            <a:ext cx="2000250" cy="1071563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8674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038600"/>
            <a:ext cx="8229600" cy="76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smtClean="0">
                <a:solidFill>
                  <a:srgbClr val="FFFF00"/>
                </a:solidFill>
              </a:rPr>
              <a:t>Ракушки, которые служили в Африке монетой.</a:t>
            </a:r>
          </a:p>
          <a:p>
            <a:pPr algn="ctr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228600"/>
            <a:ext cx="1981200" cy="1096963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30726" name="Rectangle 7"/>
          <p:cNvSpPr>
            <a:spLocks noGrp="1" noChangeArrowheads="1"/>
          </p:cNvSpPr>
          <p:nvPr>
            <p:ph type="title"/>
          </p:nvPr>
        </p:nvSpPr>
        <p:spPr>
          <a:xfrm>
            <a:off x="2971800" y="1066800"/>
            <a:ext cx="5486400" cy="914400"/>
          </a:xfrm>
          <a:noFill/>
        </p:spPr>
        <p:txBody>
          <a:bodyPr>
            <a:spAutoFit/>
          </a:bodyPr>
          <a:lstStyle/>
          <a:p>
            <a:pPr algn="l"/>
            <a:r>
              <a:rPr lang="ru-RU" altLang="ru-RU" sz="5400" smtClean="0">
                <a:solidFill>
                  <a:schemeClr val="tx1"/>
                </a:solidFill>
                <a:effectLst/>
                <a:cs typeface="Times New Roman" pitchFamily="18" charset="0"/>
              </a:rPr>
              <a:t>Что такое каури?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8674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152400" y="3048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33400" y="1828800"/>
            <a:ext cx="8229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400" b="0"/>
              <a:t>Предмет, который Негоро положил под компас.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371600" y="4572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altLang="ru-RU" sz="4400" b="0">
                <a:solidFill>
                  <a:srgbClr val="FFFF00"/>
                </a:solidFill>
              </a:rPr>
              <a:t>Железный брусок</a:t>
            </a:r>
          </a:p>
        </p:txBody>
      </p:sp>
      <p:sp>
        <p:nvSpPr>
          <p:cNvPr id="2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00738"/>
            <a:ext cx="71437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228600" y="2286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30724" name="Прямоугольник 5"/>
          <p:cNvSpPr>
            <a:spLocks noChangeArrowheads="1"/>
          </p:cNvSpPr>
          <p:nvPr/>
        </p:nvSpPr>
        <p:spPr bwMode="auto">
          <a:xfrm>
            <a:off x="228600" y="1905000"/>
            <a:ext cx="89154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0"/>
              <a:t> </a:t>
            </a:r>
            <a:r>
              <a:rPr lang="ru-RU" altLang="ru-RU" sz="4400" b="0"/>
              <a:t>Каким промыслом занималась шхуна-бриг «Пилигрим»?</a:t>
            </a:r>
          </a:p>
          <a:p>
            <a:pPr algn="ctr"/>
            <a:endParaRPr lang="ru-RU" altLang="ru-RU" b="0"/>
          </a:p>
        </p:txBody>
      </p:sp>
      <p:sp>
        <p:nvSpPr>
          <p:cNvPr id="30725" name="Прямоугольник 6"/>
          <p:cNvSpPr>
            <a:spLocks noChangeArrowheads="1"/>
          </p:cNvSpPr>
          <p:nvPr/>
        </p:nvSpPr>
        <p:spPr bwMode="auto">
          <a:xfrm>
            <a:off x="457200" y="4724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400" b="0">
                <a:solidFill>
                  <a:srgbClr val="FFFF00"/>
                </a:solidFill>
              </a:rPr>
              <a:t>Китобойным промыслом</a:t>
            </a:r>
          </a:p>
        </p:txBody>
      </p:sp>
      <p:sp>
        <p:nvSpPr>
          <p:cNvPr id="2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00738"/>
            <a:ext cx="71437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304800" y="381000"/>
            <a:ext cx="1981200" cy="11604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219200" y="1905000"/>
            <a:ext cx="7620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400" b="0"/>
              <a:t>Водопад, который открыл Д. Ливингстон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3962400"/>
            <a:ext cx="7924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5400" b="0">
                <a:solidFill>
                  <a:srgbClr val="FFFF00"/>
                </a:solidFill>
              </a:rPr>
              <a:t>Водопад Виктория – «Грохочущий водопад» </a:t>
            </a: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00738"/>
            <a:ext cx="71437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876800"/>
            <a:ext cx="8229600" cy="17113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Ричард</a:t>
            </a:r>
            <a:endParaRPr lang="ru-RU" sz="5400" smtClean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228600" y="228600"/>
            <a:ext cx="1981200" cy="11604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35845" name="Прямоугольник 7"/>
          <p:cNvSpPr>
            <a:spLocks noChangeArrowheads="1"/>
          </p:cNvSpPr>
          <p:nvPr/>
        </p:nvSpPr>
        <p:spPr bwMode="auto">
          <a:xfrm>
            <a:off x="381000" y="1524000"/>
            <a:ext cx="8763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 b="0"/>
              <a:t>Имя Дик – это уменьшительное имя. Назовите большое имя пятнадцатилетнего капитана.</a:t>
            </a:r>
          </a:p>
        </p:txBody>
      </p:sp>
      <p:sp>
        <p:nvSpPr>
          <p:cNvPr id="2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00738"/>
            <a:ext cx="71437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8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smtClean="0">
                <a:solidFill>
                  <a:srgbClr val="FFFF00"/>
                </a:solidFill>
              </a:rPr>
              <a:t>Ножи, трубка, все то, что цивилизованные люди носят в карманах.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228600" y="152400"/>
            <a:ext cx="1905000" cy="1160463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457200" y="1600200"/>
            <a:ext cx="82296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0"/>
              <a:t>Какие предметы обихода африканцы носили в мочках ушей?</a:t>
            </a:r>
          </a:p>
          <a:p>
            <a:endParaRPr lang="ru-RU" altLang="ru-RU" sz="3600" b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00738"/>
            <a:ext cx="71437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0"/>
            <a:ext cx="9372600" cy="1828800"/>
          </a:xfrm>
        </p:spPr>
        <p:txBody>
          <a:bodyPr/>
          <a:lstStyle/>
          <a:p>
            <a:r>
              <a:rPr lang="ru-RU" smtClean="0"/>
              <a:t>Эти деревья дают густую тень, они приносят изумительно вкусные плоды. Ни один туземец не осмеливается разводить их. «Кто посадит это дерево, тот умрет» - гласило местное поверье.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381000" y="5410200"/>
            <a:ext cx="9144000" cy="1447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Манговые деревья</a:t>
            </a:r>
            <a:endParaRPr lang="ru-RU" sz="5400" smtClean="0"/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4313" y="214313"/>
            <a:ext cx="2000250" cy="10715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pic>
        <p:nvPicPr>
          <p:cNvPr id="7" name="33 с, спокойная, для раздумь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6800" y="15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ru-RU" sz="4800" smtClean="0">
                <a:solidFill>
                  <a:schemeClr val="tx1"/>
                </a:solidFill>
              </a:rPr>
              <a:t>Растения, содержащие красящее вещество, из которого приготовлялась синяя краска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375275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Индигоноска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228600"/>
            <a:ext cx="1905000" cy="1160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ru-RU" sz="4800" smtClean="0">
                <a:solidFill>
                  <a:schemeClr val="tx1"/>
                </a:solidFill>
              </a:rPr>
              <a:t>Как называется наука, изучающая растения.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375275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Ботаника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228600"/>
            <a:ext cx="1905000" cy="1160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0"/>
            <a:ext cx="7391400" cy="914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Миссис Уэлдон</a:t>
            </a:r>
            <a:endParaRPr lang="ru-RU" sz="2500" smtClean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00738"/>
            <a:ext cx="71437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28600" y="228600"/>
            <a:ext cx="2000250" cy="10715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305800" cy="16002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Опытная путешественница. Она была храброй женщиной, не боялась море, ей было около 30 лет и она отличалась завидным здоровьем.</a:t>
            </a:r>
            <a:r>
              <a:rPr lang="ru-RU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95400"/>
            <a:ext cx="8839200" cy="1143000"/>
          </a:xfrm>
          <a:noFill/>
          <a:ln/>
        </p:spPr>
        <p:txBody>
          <a:bodyPr/>
          <a:lstStyle/>
          <a:p>
            <a:r>
              <a:rPr lang="ru-RU" sz="6600" smtClean="0">
                <a:effectLst/>
              </a:rPr>
              <a:t>Кот в мешке.</a:t>
            </a:r>
            <a:br>
              <a:rPr lang="ru-RU" sz="6600" smtClean="0">
                <a:effectLst/>
              </a:rPr>
            </a:br>
            <a:r>
              <a:rPr lang="ru-RU" sz="6600" smtClean="0">
                <a:effectLst/>
              </a:rPr>
              <a:t/>
            </a:r>
            <a:br>
              <a:rPr lang="ru-RU" sz="6600" smtClean="0">
                <a:effectLst/>
              </a:rPr>
            </a:br>
            <a:r>
              <a:rPr lang="ru-RU" sz="3600" smtClean="0">
                <a:effectLst/>
              </a:rPr>
              <a:t>За каждый правильный ответ 10 очков</a:t>
            </a:r>
            <a:br>
              <a:rPr lang="ru-RU" sz="3600" smtClean="0">
                <a:effectLst/>
              </a:rPr>
            </a:br>
            <a:r>
              <a:rPr lang="ru-RU" sz="2400" i="1" smtClean="0">
                <a:effectLst/>
              </a:rPr>
              <a:t>(все команды пишут ответы на отдельных листах)</a:t>
            </a:r>
          </a:p>
        </p:txBody>
      </p:sp>
      <p:sp>
        <p:nvSpPr>
          <p:cNvPr id="8" name="Скругленный прямоугольник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62200" y="3886200"/>
            <a:ext cx="4343400" cy="20574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52600"/>
            <a:ext cx="9448800" cy="1143000"/>
          </a:xfrm>
        </p:spPr>
        <p:txBody>
          <a:bodyPr/>
          <a:lstStyle/>
          <a:p>
            <a:r>
              <a:rPr lang="ru-RU" sz="4800" smtClean="0">
                <a:solidFill>
                  <a:schemeClr val="tx1"/>
                </a:solidFill>
              </a:rPr>
              <a:t>По каким признакам Дик догадался, что находится в Африке, а не в Южной Америке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381000" y="3505200"/>
            <a:ext cx="9525000" cy="2514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u="sng" smtClean="0">
                <a:solidFill>
                  <a:srgbClr val="FFFF00"/>
                </a:solidFill>
              </a:rPr>
              <a:t>Не росло каучуковых деревьев, нет птиц колибри, нет хинных деревьев. Видели муху цеце, жирафов, гиппопотамов, следы слонов.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228600"/>
            <a:ext cx="1905000" cy="1160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438400"/>
            <a:ext cx="8686800" cy="1143000"/>
          </a:xfrm>
        </p:spPr>
        <p:txBody>
          <a:bodyPr/>
          <a:lstStyle/>
          <a:p>
            <a:r>
              <a:rPr lang="ru-RU" sz="4800" smtClean="0">
                <a:solidFill>
                  <a:schemeClr val="tx1"/>
                </a:solidFill>
              </a:rPr>
              <a:t>Маленький Джек воображал, что мячи, резиновые куклы, резиновые шары растут прямо на ветвях этих деревьев.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375275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Каучуковые деревья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28600" y="228600"/>
            <a:ext cx="1905000" cy="1160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295400"/>
            <a:ext cx="9144000" cy="3352800"/>
          </a:xfrm>
        </p:spPr>
        <p:txBody>
          <a:bodyPr/>
          <a:lstStyle/>
          <a:p>
            <a:r>
              <a:rPr lang="ru-RU" smtClean="0"/>
              <a:t>Дик Сэнд заметил этих животных на берегах Южной Америки и очень удивился. Но …. убедил Дика, что это длинноногие страусы нанду. Кого же увидел Дик</a:t>
            </a:r>
            <a:r>
              <a:rPr lang="ru-RU" sz="540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419600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Жирафы.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04800" y="3048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2743200"/>
            <a:ext cx="8686800" cy="1143000"/>
          </a:xfrm>
        </p:spPr>
        <p:txBody>
          <a:bodyPr/>
          <a:lstStyle/>
          <a:p>
            <a:r>
              <a:rPr lang="ru-RU" sz="3600" smtClean="0"/>
              <a:t>  </a:t>
            </a:r>
            <a:r>
              <a:rPr lang="ru-RU" smtClean="0"/>
              <a:t>Бесполезен, несамостоятелен, неприхотлив, покладист, нетребователен. Мог не есть и не пить целыми днями, если его забывали накормить</a:t>
            </a:r>
            <a:r>
              <a:rPr lang="ru-RU" smtClean="0">
                <a:effectLst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8600" y="5562600"/>
            <a:ext cx="7696200" cy="990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Кузен Бенедикт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85750" y="285750"/>
            <a:ext cx="2000250" cy="10715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686800" cy="1143000"/>
          </a:xfrm>
        </p:spPr>
        <p:txBody>
          <a:bodyPr/>
          <a:lstStyle/>
          <a:p>
            <a:r>
              <a:rPr lang="ru-RU" sz="3600" smtClean="0"/>
              <a:t> </a:t>
            </a:r>
            <a:r>
              <a:rPr lang="ru-RU" smtClean="0"/>
              <a:t>Он пообещал  себе «стать человеком» своими силами. Ловкий, сильный и подвижный. О нем можно было сказать, что она родился с двумя правыми и с двумя левыми ногами.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5562600"/>
            <a:ext cx="7696200" cy="990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Дик Сэнд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85750" y="285750"/>
            <a:ext cx="2000250" cy="10715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960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382000" cy="1143000"/>
          </a:xfrm>
        </p:spPr>
        <p:txBody>
          <a:bodyPr/>
          <a:lstStyle/>
          <a:p>
            <a:r>
              <a:rPr lang="ru-RU" smtClean="0"/>
              <a:t>Хмурый на вид, неразговорчив. Сторонился товарищей, но дело свое знал неплохо. Родился в Португалии.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181600"/>
            <a:ext cx="8001000" cy="1219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Негоро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428625" y="285750"/>
            <a:ext cx="2000250" cy="10715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28813" y="4000500"/>
            <a:ext cx="5643562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57400" y="5181600"/>
            <a:ext cx="5643563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</p:spPr>
        <p:txBody>
          <a:bodyPr/>
          <a:lstStyle/>
          <a:p>
            <a:r>
              <a:rPr lang="ru-RU" smtClean="0"/>
              <a:t>Он взбирался по вантам на мачту или даже на салинг брам-стеньги и стрелой скользил по снастям вниз на палубу. Упражнения на вольном воздухе шли ему на пользу.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562600"/>
            <a:ext cx="8229600" cy="990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Джек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533400" y="228600"/>
            <a:ext cx="2000250" cy="10715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763000" cy="1143000"/>
          </a:xfrm>
        </p:spPr>
        <p:txBody>
          <a:bodyPr/>
          <a:lstStyle/>
          <a:p>
            <a:r>
              <a:rPr lang="ru-RU" smtClean="0"/>
              <a:t>Этой мухой до сих пор по праву гордился только один континент. Ни один ученый не находил еще эту муху в Америке – говорил кузен Бенедикт.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10200"/>
            <a:ext cx="8229600" cy="11017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5400" smtClean="0">
                <a:solidFill>
                  <a:srgbClr val="FFFF00"/>
                </a:solidFill>
              </a:rPr>
              <a:t>Муха-цеце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04800" y="228600"/>
            <a:ext cx="2057400" cy="116046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610600" cy="1143000"/>
          </a:xfrm>
        </p:spPr>
        <p:txBody>
          <a:bodyPr/>
          <a:lstStyle/>
          <a:p>
            <a:r>
              <a:rPr lang="ru-RU" smtClean="0"/>
              <a:t>У этой птички есть разные название: птичка-муха, «солнечный лучик», «солнечные кудри».</a:t>
            </a:r>
            <a:br>
              <a:rPr lang="ru-RU" smtClean="0"/>
            </a:br>
            <a:r>
              <a:rPr lang="ru-RU" smtClean="0"/>
              <a:t>Что это за птица?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482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u="sng" smtClean="0">
                <a:solidFill>
                  <a:srgbClr val="FFFF00"/>
                </a:solidFill>
              </a:rPr>
              <a:t>Колибри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04800" y="228600"/>
            <a:ext cx="1981200" cy="116046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 algn="ctr">
            <a:solidFill>
              <a:srgbClr val="2349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4800" b="0">
              <a:solidFill>
                <a:srgbClr val="FFFFFF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29600" y="5943600"/>
            <a:ext cx="714375" cy="5000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4255</TotalTime>
  <Words>578</Words>
  <Application>Microsoft Office PowerPoint</Application>
  <PresentationFormat>Экран (4:3)</PresentationFormat>
  <Paragraphs>110</Paragraphs>
  <Slides>33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Wingdings</vt:lpstr>
      <vt:lpstr>Calibri</vt:lpstr>
      <vt:lpstr>Times New Roman</vt:lpstr>
      <vt:lpstr>Лучи</vt:lpstr>
      <vt:lpstr>Жюль Верн</vt:lpstr>
      <vt:lpstr>Слайд 2</vt:lpstr>
      <vt:lpstr> Опытная путешественница. Она была храброй женщиной, не боялась море, ей было около 30 лет и она отличалась завидным здоровьем. </vt:lpstr>
      <vt:lpstr>  Бесполезен, несамостоятелен, неприхотлив, покладист, нетребователен. Мог не есть и не пить целыми днями, если его забывали накормить </vt:lpstr>
      <vt:lpstr> Он пообещал  себе «стать человеком» своими силами. Ловкий, сильный и подвижный. О нем можно было сказать, что она родился с двумя правыми и с двумя левыми ногами.</vt:lpstr>
      <vt:lpstr>Хмурый на вид, неразговорчив. Сторонился товарищей, но дело свое знал неплохо. Родился в Португалии.</vt:lpstr>
      <vt:lpstr>Он взбирался по вантам на мачту или даже на салинг брам-стеньги и стрелой скользил по снастям вниз на палубу. Упражнения на вольном воздухе шли ему на пользу.</vt:lpstr>
      <vt:lpstr>Этой мухой до сих пор по праву гордился только один континент. Ни один ученый не находил еще эту муху в Америке – говорил кузен Бенедикт.</vt:lpstr>
      <vt:lpstr>У этой птички есть разные название: птичка-муха, «солнечный лучик», «солнечные кудри». Что это за птица?</vt:lpstr>
      <vt:lpstr>Эти маленькие насекомые умеют строить огромные сооружения, их искусство заслуживает большего удивления, чем искусство древних египтян воздвигнувших пирамиды.</vt:lpstr>
      <vt:lpstr>Его укус смертелен для человека, но кузен Бенедикт отказался брать его с собой, так как он не принадлежит к насекомым, а следовательно не представлял для кузена никакого интереса.</vt:lpstr>
      <vt:lpstr>Этим туземки украшали свои волосы, как живыми драгоценностями.</vt:lpstr>
      <vt:lpstr>Кличка собаки спасенной с «Вальдека» </vt:lpstr>
      <vt:lpstr>Обезьянки с длинным цепким хвостом, помогающим им держаться надеревьях</vt:lpstr>
      <vt:lpstr>Пресмыкающиеся, напавшие на караван рабов. </vt:lpstr>
      <vt:lpstr>Кузен Бенедикт утверждал, что это гигантское морское животное, спящий на воде кит. «Медный кит» - сказал капитан Гуль. Что же увидел экипаж «Пилигрима»? </vt:lpstr>
      <vt:lpstr>Кто такой кок?</vt:lpstr>
      <vt:lpstr>Что означает лавировать?</vt:lpstr>
      <vt:lpstr>Кто такой энтомолог?</vt:lpstr>
      <vt:lpstr>Что такое китанда?</vt:lpstr>
      <vt:lpstr>Что такое каури?</vt:lpstr>
      <vt:lpstr>Слайд 22</vt:lpstr>
      <vt:lpstr>Слайд 23</vt:lpstr>
      <vt:lpstr>Слайд 24</vt:lpstr>
      <vt:lpstr>Слайд 25</vt:lpstr>
      <vt:lpstr>Слайд 26</vt:lpstr>
      <vt:lpstr>Эти деревья дают густую тень, они приносят изумительно вкусные плоды. Ни один туземец не осмеливается разводить их. «Кто посадит это дерево, тот умрет» - гласило местное поверье.</vt:lpstr>
      <vt:lpstr>Растения, содержащие красящее вещество, из которого приготовлялась синяя краска</vt:lpstr>
      <vt:lpstr>Как называется наука, изучающая растения.</vt:lpstr>
      <vt:lpstr>Кот в мешке.  За каждый правильный ответ 10 очков (все команды пишут ответы на отдельных листах)</vt:lpstr>
      <vt:lpstr>По каким признакам Дик догадался, что находится в Африке, а не в Южной Америке</vt:lpstr>
      <vt:lpstr>Маленький Джек воображал, что мячи, резиновые куклы, резиновые шары растут прямо на ветвях этих деревьев.</vt:lpstr>
      <vt:lpstr>Дик Сэнд заметил этих животных на берегах Южной Америки и очень удивился. Но …. убедил Дика, что это длинноногие страусы нанду. Кого же увидел Дик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дроздова о.с.</dc:creator>
  <cp:lastModifiedBy>Анечка</cp:lastModifiedBy>
  <cp:revision>631</cp:revision>
  <cp:lastPrinted>1601-01-01T00:00:00Z</cp:lastPrinted>
  <dcterms:created xsi:type="dcterms:W3CDTF">2013-03-26T10:24:27Z</dcterms:created>
  <dcterms:modified xsi:type="dcterms:W3CDTF">2015-08-28T17:23:19Z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