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5"/>
  </p:notesMasterIdLst>
  <p:sldIdLst>
    <p:sldId id="360" r:id="rId2"/>
    <p:sldId id="348" r:id="rId3"/>
    <p:sldId id="349" r:id="rId4"/>
    <p:sldId id="350" r:id="rId5"/>
    <p:sldId id="351" r:id="rId6"/>
    <p:sldId id="352" r:id="rId7"/>
    <p:sldId id="353" r:id="rId8"/>
    <p:sldId id="354" r:id="rId9"/>
    <p:sldId id="355" r:id="rId10"/>
    <p:sldId id="356" r:id="rId11"/>
    <p:sldId id="357" r:id="rId12"/>
    <p:sldId id="358" r:id="rId13"/>
    <p:sldId id="359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00"/>
    <a:srgbClr val="FFCC66"/>
    <a:srgbClr val="FF6699"/>
    <a:srgbClr val="66FF33"/>
    <a:srgbClr val="00FFFF"/>
    <a:srgbClr val="006600"/>
    <a:srgbClr val="FF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690" autoAdjust="0"/>
    <p:restoredTop sz="94519" autoAdjust="0"/>
  </p:normalViewPr>
  <p:slideViewPr>
    <p:cSldViewPr>
      <p:cViewPr varScale="1">
        <p:scale>
          <a:sx n="95" d="100"/>
          <a:sy n="95" d="100"/>
        </p:scale>
        <p:origin x="-16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0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3CDEA99-FB64-434C-BBE2-B5C3B48B6FF0}" type="datetimeFigureOut">
              <a:rPr lang="ru-RU"/>
              <a:pPr>
                <a:defRPr/>
              </a:pPr>
              <a:t>28.08.2015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B1433A5-493A-4E78-9B03-4779A14075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16 w 1722"/>
                <a:gd name="T1" fmla="*/ 63 h 66"/>
                <a:gd name="T2" fmla="*/ 1716 w 1722"/>
                <a:gd name="T3" fmla="*/ 57 h 66"/>
                <a:gd name="T4" fmla="*/ 0 w 1722"/>
                <a:gd name="T5" fmla="*/ 0 h 66"/>
                <a:gd name="T6" fmla="*/ 0 w 1722"/>
                <a:gd name="T7" fmla="*/ 45 h 66"/>
                <a:gd name="T8" fmla="*/ 1716 w 1722"/>
                <a:gd name="T9" fmla="*/ 63 h 66"/>
                <a:gd name="T10" fmla="*/ 1716 w 1722"/>
                <a:gd name="T11" fmla="*/ 63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2 w 975"/>
                <a:gd name="T1" fmla="*/ 48 h 101"/>
                <a:gd name="T2" fmla="*/ 972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2 w 975"/>
                <a:gd name="T9" fmla="*/ 48 h 101"/>
                <a:gd name="T10" fmla="*/ 972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5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5 w 2141"/>
                <a:gd name="T7" fmla="*/ 0 h 198"/>
                <a:gd name="T8" fmla="*/ 2135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3 w 2517"/>
                <a:gd name="T1" fmla="*/ 276 h 276"/>
                <a:gd name="T2" fmla="*/ 2508 w 2517"/>
                <a:gd name="T3" fmla="*/ 204 h 276"/>
                <a:gd name="T4" fmla="*/ 2251 w 2517"/>
                <a:gd name="T5" fmla="*/ 0 h 276"/>
                <a:gd name="T6" fmla="*/ 0 w 2517"/>
                <a:gd name="T7" fmla="*/ 276 h 276"/>
                <a:gd name="T8" fmla="*/ 2173 w 2517"/>
                <a:gd name="T9" fmla="*/ 276 h 276"/>
                <a:gd name="T10" fmla="*/ 2173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6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6 w 729"/>
                <a:gd name="T7" fmla="*/ 240 h 240"/>
                <a:gd name="T8" fmla="*/ 726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6 w 729"/>
                <a:gd name="T1" fmla="*/ 318 h 318"/>
                <a:gd name="T2" fmla="*/ 726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6 w 729"/>
                <a:gd name="T9" fmla="*/ 318 h 318"/>
                <a:gd name="T10" fmla="*/ 726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9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</p:grpSp>
      <p:sp>
        <p:nvSpPr>
          <p:cNvPr id="823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23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69241-46F7-4505-8938-2A83532F422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ACF20-9F03-4502-A80D-5B1BFD0218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C2BD9-93AB-4082-B269-93E819D7008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675C9-9FBD-48FF-B572-002C8172A9C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B9FC1-E9A9-4249-909A-D59225C6F1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B5B11-05A6-41B6-9969-5168372F82F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7EB4A-2D49-416B-B5B6-1230BADEB0C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67EB8-1C84-4DAA-AB82-7124E14F97F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FBA24-E2BB-4709-BB53-271D28C028F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8911C-1BE8-4719-A636-1DF001CF526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8B11C-DECE-4888-B4DB-B8F280D4BD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717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17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16 w 1722"/>
                <a:gd name="T1" fmla="*/ 63 h 66"/>
                <a:gd name="T2" fmla="*/ 1716 w 1722"/>
                <a:gd name="T3" fmla="*/ 57 h 66"/>
                <a:gd name="T4" fmla="*/ 0 w 1722"/>
                <a:gd name="T5" fmla="*/ 0 h 66"/>
                <a:gd name="T6" fmla="*/ 0 w 1722"/>
                <a:gd name="T7" fmla="*/ 45 h 66"/>
                <a:gd name="T8" fmla="*/ 1716 w 1722"/>
                <a:gd name="T9" fmla="*/ 63 h 66"/>
                <a:gd name="T10" fmla="*/ 1716 w 1722"/>
                <a:gd name="T11" fmla="*/ 63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2 w 975"/>
                <a:gd name="T1" fmla="*/ 48 h 101"/>
                <a:gd name="T2" fmla="*/ 972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2 w 975"/>
                <a:gd name="T9" fmla="*/ 48 h 101"/>
                <a:gd name="T10" fmla="*/ 972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5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5 w 2141"/>
                <a:gd name="T7" fmla="*/ 0 h 198"/>
                <a:gd name="T8" fmla="*/ 2135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3 w 2517"/>
                <a:gd name="T1" fmla="*/ 276 h 276"/>
                <a:gd name="T2" fmla="*/ 2508 w 2517"/>
                <a:gd name="T3" fmla="*/ 204 h 276"/>
                <a:gd name="T4" fmla="*/ 2251 w 2517"/>
                <a:gd name="T5" fmla="*/ 0 h 276"/>
                <a:gd name="T6" fmla="*/ 0 w 2517"/>
                <a:gd name="T7" fmla="*/ 276 h 276"/>
                <a:gd name="T8" fmla="*/ 2173 w 2517"/>
                <a:gd name="T9" fmla="*/ 276 h 276"/>
                <a:gd name="T10" fmla="*/ 2173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6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6 w 729"/>
                <a:gd name="T7" fmla="*/ 240 h 240"/>
                <a:gd name="T8" fmla="*/ 726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6 w 729"/>
                <a:gd name="T1" fmla="*/ 318 h 318"/>
                <a:gd name="T2" fmla="*/ 726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6 w 729"/>
                <a:gd name="T9" fmla="*/ 318 h 318"/>
                <a:gd name="T10" fmla="*/ 726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18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18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48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50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9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19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19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54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9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19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57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9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9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59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9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20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20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20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20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20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20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20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720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720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</p:grpSp>
      <p:sp>
        <p:nvSpPr>
          <p:cNvPr id="721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21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21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21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21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0A932466-5487-4374-B08D-C5F46550B94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12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10" grpId="0"/>
      <p:bldP spid="7211" grpId="0" build="p">
        <p:tmplLst>
          <p:tmpl lvl="1">
            <p:tnLst>
              <p:par>
                <p:cTn presetID="2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2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2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2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2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2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2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2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2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2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2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gif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I:\Documents%20and%20Settings\&#1044;&#1088;&#1086;&#1079;&#1076;&#1086;&#1074;\&#1056;&#1072;&#1073;&#1086;&#1095;&#1080;&#1081;%20&#1089;&#1090;&#1086;&#1083;\&#1084;&#1091;&#1079;&#1099;&#1082;&#1072;%20&#1076;&#1083;&#1103;%20&#1080;&#1075;&#1088;&#1099;\33%20&#1089;,%20&#1089;&#1087;&#1086;&#1082;&#1086;&#1081;&#1085;&#1072;&#1103;,%20&#1076;&#1083;&#1103;%20&#1088;&#1072;&#1079;&#1076;&#1091;&#1084;&#1100;&#1103;.mp3" TargetMode="Externa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381000" y="457200"/>
            <a:ext cx="8229600" cy="1828800"/>
          </a:xfrm>
        </p:spPr>
        <p:txBody>
          <a:bodyPr/>
          <a:lstStyle/>
          <a:p>
            <a:r>
              <a:rPr lang="ru-RU" dirty="0" smtClean="0"/>
              <a:t>Э. Успенский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304800" y="2362200"/>
            <a:ext cx="8458200" cy="1752600"/>
          </a:xfrm>
        </p:spPr>
        <p:txBody>
          <a:bodyPr/>
          <a:lstStyle/>
          <a:p>
            <a:r>
              <a:rPr lang="ru-RU" sz="4400" dirty="0" smtClean="0"/>
              <a:t>«Крокодил Гена и его друзья»</a:t>
            </a:r>
          </a:p>
          <a:p>
            <a:endParaRPr lang="ru-R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0" y="480060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Кононова Анна Николаевна</a:t>
            </a:r>
          </a:p>
          <a:p>
            <a:pPr algn="r"/>
            <a:r>
              <a:rPr lang="ru-RU" dirty="0"/>
              <a:t>у</a:t>
            </a:r>
            <a:r>
              <a:rPr lang="ru-RU" dirty="0" smtClean="0"/>
              <a:t>читель МБОУМО СШ № 35</a:t>
            </a:r>
          </a:p>
          <a:p>
            <a:pPr algn="r"/>
            <a:r>
              <a:rPr lang="ru-RU" dirty="0" smtClean="0"/>
              <a:t>Г. Архангельск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9400" y="2362200"/>
            <a:ext cx="8229600" cy="1143000"/>
          </a:xfrm>
        </p:spPr>
        <p:txBody>
          <a:bodyPr/>
          <a:lstStyle/>
          <a:p>
            <a:pPr algn="l"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Управляющая кнопка: назад 5">
            <a:hlinkClick r:id="rId2" action="ppaction://hlinksldjump" highlightClick="1"/>
          </p:cNvPr>
          <p:cNvSpPr/>
          <p:nvPr/>
        </p:nvSpPr>
        <p:spPr>
          <a:xfrm>
            <a:off x="8229600" y="5943600"/>
            <a:ext cx="714375" cy="50006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4800" y="228600"/>
            <a:ext cx="1104900" cy="116046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dirty="0"/>
              <a:t>8</a:t>
            </a:r>
          </a:p>
        </p:txBody>
      </p:sp>
      <p:pic>
        <p:nvPicPr>
          <p:cNvPr id="18439" name="Picture 7" descr="C:\Users\Анечка\Downloads\czas.jpg"/>
          <p:cNvPicPr>
            <a:picLocks noChangeAspect="1" noChangeArrowheads="1"/>
          </p:cNvPicPr>
          <p:nvPr/>
        </p:nvPicPr>
        <p:blipFill>
          <a:blip r:embed="rId3" cstate="email"/>
          <a:srcRect l="19587" t="12264" r="20619" b="11447"/>
          <a:stretch>
            <a:fillRect/>
          </a:stretch>
        </p:blipFill>
        <p:spPr bwMode="auto">
          <a:xfrm>
            <a:off x="1600200" y="1143000"/>
            <a:ext cx="3048000" cy="3888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0" name="Picture 8" descr="C:\Users\Анечка\Downloads\8789005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57800" y="261937"/>
            <a:ext cx="2794000" cy="5295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658938" y="285750"/>
            <a:ext cx="710406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200" b="1">
                <a:solidFill>
                  <a:srgbClr val="FFFF00"/>
                </a:solidFill>
              </a:rPr>
              <a:t>С каким героем связаны  эти предметы? Расскажите ситуацию связанную с этими предметами.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609600" y="2909888"/>
            <a:ext cx="734695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200" b="1">
                <a:solidFill>
                  <a:srgbClr val="FFFF00"/>
                </a:solidFill>
              </a:rPr>
              <a:t>С обезьянкой Марией Францевной и доктором. Обезьянка запихала за щеку будильник, а доктор Иванов предложил ей выпить касторовое масло.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57188" y="214313"/>
            <a:ext cx="1243012" cy="10715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/>
              <a:t>9</a:t>
            </a:r>
            <a:endParaRPr lang="ru-RU" sz="4800" dirty="0"/>
          </a:p>
        </p:txBody>
      </p:sp>
      <p:sp>
        <p:nvSpPr>
          <p:cNvPr id="6" name="Управляющая кнопка: назад 5">
            <a:hlinkClick r:id="rId2" action="ppaction://hlinksldjump" highlightClick="1"/>
          </p:cNvPr>
          <p:cNvSpPr/>
          <p:nvPr/>
        </p:nvSpPr>
        <p:spPr>
          <a:xfrm>
            <a:off x="8229600" y="5943600"/>
            <a:ext cx="714375" cy="50006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9463" name="Picture 7" descr="C:\Users\Анечка\Downloads\sahalin4.jpg"/>
          <p:cNvPicPr>
            <a:picLocks noChangeAspect="1" noChangeArrowheads="1"/>
          </p:cNvPicPr>
          <p:nvPr/>
        </p:nvPicPr>
        <p:blipFill>
          <a:blip r:embed="rId3" cstate="email"/>
          <a:srcRect t="26580" r="24210"/>
          <a:stretch>
            <a:fillRect/>
          </a:stretch>
        </p:blipFill>
        <p:spPr bwMode="auto">
          <a:xfrm>
            <a:off x="609600" y="1905000"/>
            <a:ext cx="4572000" cy="3178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4" name="Picture 8" descr="C:\Users\Анечка\Downloads\2002-05.jpg"/>
          <p:cNvPicPr>
            <a:picLocks noChangeAspect="1" noChangeArrowheads="1"/>
          </p:cNvPicPr>
          <p:nvPr/>
        </p:nvPicPr>
        <p:blipFill>
          <a:blip r:embed="rId4" cstate="email">
            <a:lum bright="-20000" contrast="30000"/>
          </a:blip>
          <a:srcRect t="7333" r="9735" b="7874"/>
          <a:stretch>
            <a:fillRect/>
          </a:stretch>
        </p:blipFill>
        <p:spPr bwMode="auto">
          <a:xfrm>
            <a:off x="4953000" y="3657600"/>
            <a:ext cx="3733800" cy="2852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658938" y="285750"/>
            <a:ext cx="710406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200" b="1">
                <a:solidFill>
                  <a:srgbClr val="FFFF00"/>
                </a:solidFill>
              </a:rPr>
              <a:t>С каким героем связаны  эти предметы? Расскажите ситуацию связанную с этими предметами.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762000" y="2209800"/>
            <a:ext cx="79248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200" b="1">
                <a:solidFill>
                  <a:srgbClr val="FFFF00"/>
                </a:solidFill>
              </a:rPr>
              <a:t>Эти предметы связаны с кладовщиком. Он хотел дать гнутые гвозди для строительства крыши, а Чебурашка тогда попросил еще и гнутый молоток. И кладовщик пообещал выпрямить</a:t>
            </a:r>
          </a:p>
          <a:p>
            <a:pPr algn="ctr"/>
            <a:r>
              <a:rPr lang="ru-RU" altLang="ru-RU" sz="3200" b="1">
                <a:solidFill>
                  <a:srgbClr val="FFFF00"/>
                </a:solidFill>
              </a:rPr>
              <a:t>все гвозди. </a:t>
            </a:r>
          </a:p>
          <a:p>
            <a:endParaRPr lang="ru-RU" altLang="ru-RU" sz="32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14313" y="214313"/>
            <a:ext cx="1309687" cy="1071562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/>
              <a:t>10</a:t>
            </a:r>
            <a:endParaRPr lang="ru-RU" sz="4800" dirty="0"/>
          </a:p>
        </p:txBody>
      </p:sp>
      <p:sp>
        <p:nvSpPr>
          <p:cNvPr id="6" name="Управляющая кнопка: назад 5">
            <a:hlinkClick r:id="rId2" action="ppaction://hlinksldjump" highlightClick="1"/>
          </p:cNvPr>
          <p:cNvSpPr/>
          <p:nvPr/>
        </p:nvSpPr>
        <p:spPr>
          <a:xfrm>
            <a:off x="8229600" y="5943600"/>
            <a:ext cx="714375" cy="50006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0488" name="Picture 8" descr="&amp;Acy;&amp;lcy;&amp;yucy;&amp;mcy;&amp;icy;&amp;ncy;&amp;icy;&amp;iecy;&amp;vcy;&amp;ycy;&amp;iecy; &amp;kcy;&amp;ocy;&amp;mcy;&amp;pcy;&amp;ocy;&amp;zcy;&amp;icy;&amp;tcy;&amp;ncy;&amp;ycy;&amp;iecy; &amp;pcy;&amp;acy;&amp;ncy;&amp;iecy;&amp;lcy;&amp;icy; &amp;ocy;&amp;tcy; Bildex - &amp;Gcy;&amp;Kcy; &quot;BastionGroup&quot;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6765" y="1207709"/>
            <a:ext cx="4247635" cy="2514600"/>
          </a:xfrm>
          <a:prstGeom prst="star12">
            <a:avLst/>
          </a:prstGeom>
          <a:noFill/>
        </p:spPr>
      </p:pic>
      <p:pic>
        <p:nvPicPr>
          <p:cNvPr id="20490" name="Picture 10" descr="PALETTE FARBI 30&amp;khcy;60 &amp;Kcy;&amp;acy;&amp;tcy;&amp;acy;&amp;lcy;&amp;ocy;&amp;gcy; &amp;pcy;&amp;lcy;&amp;icy;&amp;tcy;&amp;kcy;&amp;icy;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4800" y="3792511"/>
            <a:ext cx="4419600" cy="2608289"/>
          </a:xfrm>
          <a:prstGeom prst="star8">
            <a:avLst/>
          </a:prstGeom>
          <a:noFill/>
        </p:spPr>
      </p:pic>
      <p:grpSp>
        <p:nvGrpSpPr>
          <p:cNvPr id="2" name="Группа 35"/>
          <p:cNvGrpSpPr>
            <a:grpSpLocks/>
          </p:cNvGrpSpPr>
          <p:nvPr/>
        </p:nvGrpSpPr>
        <p:grpSpPr bwMode="auto">
          <a:xfrm>
            <a:off x="4800600" y="1143000"/>
            <a:ext cx="4038600" cy="2590800"/>
            <a:chOff x="4267200" y="1066800"/>
            <a:chExt cx="4486275" cy="2958660"/>
          </a:xfrm>
        </p:grpSpPr>
        <p:pic>
          <p:nvPicPr>
            <p:cNvPr id="20492" name="Picture 12" descr="abezyanka - &amp;mcy;&amp;icy;&amp;rcy; &amp;ocy;&amp;bcy;&amp;mcy;&amp;acy;&amp;ncy;&amp;chcy;&amp;icy;&amp;vcy;?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267200" y="1066800"/>
              <a:ext cx="4486275" cy="2958660"/>
            </a:xfrm>
            <a:prstGeom prst="star12">
              <a:avLst/>
            </a:prstGeom>
            <a:solidFill>
              <a:schemeClr val="bg2">
                <a:lumMod val="50000"/>
              </a:schemeClr>
            </a:solidFill>
          </p:spPr>
        </p:pic>
        <p:sp>
          <p:nvSpPr>
            <p:cNvPr id="21" name="Овал 20"/>
            <p:cNvSpPr/>
            <p:nvPr/>
          </p:nvSpPr>
          <p:spPr>
            <a:xfrm>
              <a:off x="5875487" y="2285072"/>
              <a:ext cx="685992" cy="458665"/>
            </a:xfrm>
            <a:prstGeom prst="star12">
              <a:avLst/>
            </a:prstGeom>
            <a:solidFill>
              <a:srgbClr val="0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4780371" y="2602331"/>
              <a:ext cx="685990" cy="456852"/>
            </a:xfrm>
            <a:prstGeom prst="star12">
              <a:avLst/>
            </a:prstGeom>
            <a:solidFill>
              <a:srgbClr val="0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5875487" y="2894208"/>
              <a:ext cx="685992" cy="456852"/>
            </a:xfrm>
            <a:prstGeom prst="star12">
              <a:avLst/>
            </a:prstGeom>
            <a:solidFill>
              <a:srgbClr val="0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6552661" y="1762955"/>
              <a:ext cx="685992" cy="458665"/>
            </a:xfrm>
            <a:prstGeom prst="star12">
              <a:avLst/>
            </a:prstGeom>
            <a:solidFill>
              <a:srgbClr val="0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5258272" y="3200589"/>
              <a:ext cx="685992" cy="456852"/>
            </a:xfrm>
            <a:prstGeom prst="star12">
              <a:avLst/>
            </a:prstGeom>
            <a:solidFill>
              <a:srgbClr val="0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6630254" y="3276731"/>
              <a:ext cx="684227" cy="456852"/>
            </a:xfrm>
            <a:prstGeom prst="star12">
              <a:avLst/>
            </a:prstGeom>
            <a:solidFill>
              <a:srgbClr val="0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6806601" y="2546130"/>
              <a:ext cx="685992" cy="456852"/>
            </a:xfrm>
            <a:prstGeom prst="star12">
              <a:avLst/>
            </a:prstGeom>
            <a:solidFill>
              <a:srgbClr val="0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7619562" y="2743737"/>
              <a:ext cx="685990" cy="456852"/>
            </a:xfrm>
            <a:prstGeom prst="star12">
              <a:avLst/>
            </a:prstGeom>
            <a:solidFill>
              <a:srgbClr val="0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7314481" y="1588916"/>
              <a:ext cx="685992" cy="456852"/>
            </a:xfrm>
            <a:prstGeom prst="star12">
              <a:avLst/>
            </a:prstGeom>
            <a:solidFill>
              <a:srgbClr val="0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7695391" y="2056646"/>
              <a:ext cx="685992" cy="458665"/>
            </a:xfrm>
            <a:prstGeom prst="star12">
              <a:avLst/>
            </a:prstGeom>
            <a:solidFill>
              <a:srgbClr val="0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5875487" y="1414878"/>
              <a:ext cx="685992" cy="456852"/>
            </a:xfrm>
            <a:prstGeom prst="star12">
              <a:avLst/>
            </a:prstGeom>
            <a:solidFill>
              <a:srgbClr val="0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5029020" y="1762955"/>
              <a:ext cx="761820" cy="532994"/>
            </a:xfrm>
            <a:prstGeom prst="star12">
              <a:avLst/>
            </a:prstGeom>
            <a:solidFill>
              <a:srgbClr val="0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20494" name="Picture 14" descr="&amp;fcy;&amp;lcy;&amp;acy;&amp;gcy;&amp;icy; &amp;ocy;&amp;bcy;&amp;shchcy;&amp;iecy;&amp;scy;&amp;tcy;&amp;vcy;&amp;iecy;&amp;ncy;&amp;ncy;&amp;ycy;&amp;khcy; &amp;ocy;&amp;rcy;&amp;gcy;&amp;acy;&amp;ncy;&amp;icy;&amp;zcy;&amp;acy;&amp;tscy;&amp;icy;&amp;jcy;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952999" y="3810000"/>
            <a:ext cx="3882697" cy="2608452"/>
          </a:xfrm>
          <a:prstGeom prst="star8">
            <a:avLst/>
          </a:prstGeom>
          <a:noFill/>
        </p:spPr>
      </p:pic>
      <p:sp>
        <p:nvSpPr>
          <p:cNvPr id="36" name="Прямоугольник 35"/>
          <p:cNvSpPr>
            <a:spLocks noChangeArrowheads="1"/>
          </p:cNvSpPr>
          <p:nvPr/>
        </p:nvSpPr>
        <p:spPr bwMode="auto">
          <a:xfrm>
            <a:off x="1658938" y="285750"/>
            <a:ext cx="710406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200" b="1">
                <a:solidFill>
                  <a:srgbClr val="FFFF00"/>
                </a:solidFill>
              </a:rPr>
              <a:t>С каким героем связаны  эти предметы? Расскажите ситуацию связанную с этими предметами.</a:t>
            </a:r>
          </a:p>
        </p:txBody>
      </p:sp>
      <p:sp>
        <p:nvSpPr>
          <p:cNvPr id="37" name="Прямоугольник 36"/>
          <p:cNvSpPr>
            <a:spLocks noChangeArrowheads="1"/>
          </p:cNvSpPr>
          <p:nvPr/>
        </p:nvSpPr>
        <p:spPr bwMode="auto">
          <a:xfrm>
            <a:off x="990600" y="1524000"/>
            <a:ext cx="74676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200" b="1">
                <a:solidFill>
                  <a:srgbClr val="FFFF00"/>
                </a:solidFill>
              </a:rPr>
              <a:t>Этими цветами были раскрашены стены дома Дружбы.</a:t>
            </a:r>
          </a:p>
          <a:p>
            <a:pPr algn="ctr"/>
            <a:r>
              <a:rPr lang="ru-RU" altLang="ru-RU" sz="3200" b="1">
                <a:solidFill>
                  <a:srgbClr val="FFFF00"/>
                </a:solidFill>
              </a:rPr>
              <a:t>Одна — зелёная, другая — коричневая, третья — жёлтая с чёрными пятнами. А четвёртая стена отливала всеми цветами радуги. Её красил двоечник Дима. У него не было любимой краски, поэтому он макал кисточку во все вёдра по очереди.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6" grpId="1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назад 5">
            <a:hlinkClick r:id="rId2" action="ppaction://hlinksldjump" highlightClick="1"/>
          </p:cNvPr>
          <p:cNvSpPr/>
          <p:nvPr/>
        </p:nvSpPr>
        <p:spPr>
          <a:xfrm>
            <a:off x="8229600" y="5943600"/>
            <a:ext cx="714375" cy="50006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8600" y="228600"/>
            <a:ext cx="1066800" cy="11604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dirty="0"/>
              <a:t>11</a:t>
            </a:r>
          </a:p>
        </p:txBody>
      </p:sp>
      <p:pic>
        <p:nvPicPr>
          <p:cNvPr id="16390" name="Picture 7" descr="C:\Users\Анечка\Downloads\69f599eef42f2dccda7b29eb2590c574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05000" y="1017588"/>
            <a:ext cx="5486400" cy="5527675"/>
          </a:xfrm>
          <a:noFill/>
        </p:spPr>
      </p:pic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658938" y="285750"/>
            <a:ext cx="710406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200" b="1">
                <a:solidFill>
                  <a:srgbClr val="FFFF00"/>
                </a:solidFill>
              </a:rPr>
              <a:t>С каким героем связаны  эти предметы? Расскажите ситуацию связанную с этими предметами.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219200" y="2438400"/>
            <a:ext cx="7104063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200" b="1">
                <a:solidFill>
                  <a:srgbClr val="FFFF00"/>
                </a:solidFill>
              </a:rPr>
              <a:t>Со старухой Шапокляк. Чебурашка и Гена отдали Шапокляк воздушные шары. От жадности оня забрала все. И шары подняли ее в воздух. Ветер подхватил ее и унес далеко, далеко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52400" y="228600"/>
            <a:ext cx="2890838" cy="162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dirty="0">
                <a:solidFill>
                  <a:schemeClr val="bg2"/>
                </a:solidFill>
                <a:hlinkClick r:id="rId2" action="ppaction://hlinksldjump"/>
              </a:rPr>
              <a:t>1</a:t>
            </a:r>
            <a:endParaRPr lang="ru-RU" sz="8000" dirty="0">
              <a:solidFill>
                <a:schemeClr val="bg2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24200" y="246063"/>
            <a:ext cx="2590800" cy="162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dirty="0">
                <a:hlinkClick r:id="rId3" action="ppaction://hlinksldjump"/>
              </a:rPr>
              <a:t>2</a:t>
            </a:r>
            <a:endParaRPr lang="ru-RU" sz="8000" dirty="0"/>
          </a:p>
        </p:txBody>
      </p:sp>
      <p:sp>
        <p:nvSpPr>
          <p:cNvPr id="12" name="Скругленный прямоугольник 11">
            <a:hlinkClick r:id="rId4" action="ppaction://hlinksldjump"/>
          </p:cNvPr>
          <p:cNvSpPr/>
          <p:nvPr/>
        </p:nvSpPr>
        <p:spPr>
          <a:xfrm>
            <a:off x="5816600" y="246063"/>
            <a:ext cx="2708275" cy="165417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dirty="0">
                <a:hlinkClick r:id="rId4" action="ppaction://hlinksldjump"/>
              </a:rPr>
              <a:t>3</a:t>
            </a:r>
            <a:endParaRPr lang="ru-RU" sz="8000" dirty="0"/>
          </a:p>
        </p:txBody>
      </p:sp>
      <p:sp>
        <p:nvSpPr>
          <p:cNvPr id="13" name="Скругленный прямоугольник 12">
            <a:hlinkClick r:id="rId5" action="ppaction://hlinksldjump"/>
          </p:cNvPr>
          <p:cNvSpPr/>
          <p:nvPr/>
        </p:nvSpPr>
        <p:spPr>
          <a:xfrm>
            <a:off x="92075" y="1900238"/>
            <a:ext cx="3001963" cy="169703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dirty="0">
                <a:hlinkClick r:id="rId5" action="ppaction://hlinksldjump"/>
              </a:rPr>
              <a:t>4</a:t>
            </a:r>
            <a:endParaRPr lang="ru-RU" sz="8000" dirty="0"/>
          </a:p>
        </p:txBody>
      </p:sp>
      <p:sp>
        <p:nvSpPr>
          <p:cNvPr id="14" name="Скругленный прямоугольник 13">
            <a:hlinkClick r:id="rId6" action="ppaction://hlinksldjump"/>
          </p:cNvPr>
          <p:cNvSpPr/>
          <p:nvPr/>
        </p:nvSpPr>
        <p:spPr>
          <a:xfrm>
            <a:off x="3132138" y="1876425"/>
            <a:ext cx="2590800" cy="17653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dirty="0">
                <a:hlinkClick r:id="rId6" action="ppaction://hlinksldjump"/>
              </a:rPr>
              <a:t>5</a:t>
            </a:r>
            <a:endParaRPr lang="ru-RU" sz="8000" dirty="0"/>
          </a:p>
        </p:txBody>
      </p:sp>
      <p:sp>
        <p:nvSpPr>
          <p:cNvPr id="15" name="Скругленный прямоугольник 14">
            <a:hlinkClick r:id="rId7" action="ppaction://hlinksldjump"/>
          </p:cNvPr>
          <p:cNvSpPr/>
          <p:nvPr/>
        </p:nvSpPr>
        <p:spPr>
          <a:xfrm>
            <a:off x="5848350" y="1900238"/>
            <a:ext cx="2686050" cy="17573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dirty="0">
                <a:hlinkClick r:id="rId7" action="ppaction://hlinksldjump"/>
              </a:rPr>
              <a:t>6</a:t>
            </a:r>
            <a:endParaRPr lang="ru-RU" sz="8000" dirty="0"/>
          </a:p>
        </p:txBody>
      </p:sp>
      <p:sp>
        <p:nvSpPr>
          <p:cNvPr id="16" name="Скругленный прямоугольник 15">
            <a:hlinkClick r:id="rId8" action="ppaction://hlinksldjump"/>
          </p:cNvPr>
          <p:cNvSpPr/>
          <p:nvPr/>
        </p:nvSpPr>
        <p:spPr>
          <a:xfrm>
            <a:off x="169863" y="3646487"/>
            <a:ext cx="2924175" cy="168751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dirty="0">
                <a:hlinkClick r:id="rId8" action="ppaction://hlinksldjump"/>
              </a:rPr>
              <a:t>7</a:t>
            </a:r>
            <a:endParaRPr lang="ru-RU" sz="8000" dirty="0"/>
          </a:p>
        </p:txBody>
      </p:sp>
      <p:sp>
        <p:nvSpPr>
          <p:cNvPr id="17" name="Скругленный прямоугольник 16">
            <a:hlinkClick r:id="rId9" action="ppaction://hlinksldjump"/>
          </p:cNvPr>
          <p:cNvSpPr/>
          <p:nvPr/>
        </p:nvSpPr>
        <p:spPr>
          <a:xfrm>
            <a:off x="3124200" y="3657600"/>
            <a:ext cx="2667000" cy="1676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dirty="0">
                <a:hlinkClick r:id="rId9" action="ppaction://hlinksldjump"/>
              </a:rPr>
              <a:t>8</a:t>
            </a:r>
            <a:endParaRPr lang="ru-RU" sz="8000" dirty="0"/>
          </a:p>
        </p:txBody>
      </p:sp>
      <p:sp>
        <p:nvSpPr>
          <p:cNvPr id="18" name="Скругленный прямоугольник 17">
            <a:hlinkClick r:id="rId10" action="ppaction://hlinksldjump"/>
          </p:cNvPr>
          <p:cNvSpPr/>
          <p:nvPr/>
        </p:nvSpPr>
        <p:spPr>
          <a:xfrm>
            <a:off x="5842000" y="3657600"/>
            <a:ext cx="2692400" cy="169227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dirty="0">
                <a:hlinkClick r:id="rId10" action="ppaction://hlinksldjump"/>
              </a:rPr>
              <a:t>9</a:t>
            </a:r>
            <a:endParaRPr lang="ru-RU" sz="8000" dirty="0"/>
          </a:p>
        </p:txBody>
      </p:sp>
      <p:sp>
        <p:nvSpPr>
          <p:cNvPr id="19" name="Скругленный прямоугольник 18">
            <a:hlinkClick r:id="rId11" action="ppaction://hlinksldjump"/>
          </p:cNvPr>
          <p:cNvSpPr/>
          <p:nvPr/>
        </p:nvSpPr>
        <p:spPr>
          <a:xfrm>
            <a:off x="1905000" y="5341938"/>
            <a:ext cx="2601913" cy="14398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dirty="0">
                <a:hlinkClick r:id="rId11" action="ppaction://hlinksldjump"/>
              </a:rPr>
              <a:t>10</a:t>
            </a:r>
            <a:endParaRPr lang="ru-RU" sz="8000" dirty="0"/>
          </a:p>
        </p:txBody>
      </p:sp>
      <p:sp>
        <p:nvSpPr>
          <p:cNvPr id="31" name="Управляющая кнопка: в конец 30">
            <a:hlinkClick r:id="" action="ppaction://hlinkshowjump?jump=lastslide" highlightClick="1"/>
          </p:cNvPr>
          <p:cNvSpPr/>
          <p:nvPr/>
        </p:nvSpPr>
        <p:spPr>
          <a:xfrm>
            <a:off x="8716963" y="6324600"/>
            <a:ext cx="427037" cy="409575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0" name="Скругленный прямоугольник 19">
            <a:hlinkClick r:id="rId12" action="ppaction://hlinksldjump" tooltip="11"/>
          </p:cNvPr>
          <p:cNvSpPr/>
          <p:nvPr/>
        </p:nvSpPr>
        <p:spPr>
          <a:xfrm>
            <a:off x="4686300" y="5341938"/>
            <a:ext cx="2601913" cy="14398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11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9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7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8" descr="C:\Users\Анечка\Downloads\i.jpg"/>
          <p:cNvPicPr>
            <a:picLocks noChangeAspect="1" noChangeArrowheads="1"/>
          </p:cNvPicPr>
          <p:nvPr/>
        </p:nvPicPr>
        <p:blipFill>
          <a:blip r:embed="rId2" cstate="email"/>
          <a:srcRect t="34091" r="37465"/>
          <a:stretch>
            <a:fillRect/>
          </a:stretch>
        </p:blipFill>
        <p:spPr bwMode="auto">
          <a:xfrm>
            <a:off x="4368165" y="415586"/>
            <a:ext cx="4013835" cy="3089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Управляющая кнопка: назад 3">
            <a:hlinkClick r:id="rId3" action="ppaction://hlinksldjump" highlightClick="1"/>
          </p:cNvPr>
          <p:cNvSpPr/>
          <p:nvPr/>
        </p:nvSpPr>
        <p:spPr>
          <a:xfrm>
            <a:off x="8229600" y="5943600"/>
            <a:ext cx="714375" cy="50006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8600" y="228600"/>
            <a:ext cx="1447800" cy="1071563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/>
              <a:t>1</a:t>
            </a:r>
            <a:endParaRPr lang="ru-RU" sz="4800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04800" y="1600200"/>
            <a:ext cx="8305800" cy="1600200"/>
          </a:xfrm>
        </p:spPr>
        <p:txBody>
          <a:bodyPr/>
          <a:lstStyle/>
          <a:p>
            <a:pPr>
              <a:defRPr/>
            </a:pPr>
            <a:endParaRPr lang="ru-RU" sz="5400" dirty="0"/>
          </a:p>
        </p:txBody>
      </p:sp>
      <p:pic>
        <p:nvPicPr>
          <p:cNvPr id="11271" name="Picture 7" descr="C:\Users\Анечка\Downloads\8b6de81d4be077_big.jpg"/>
          <p:cNvPicPr>
            <a:picLocks noChangeAspect="1" noChangeArrowheads="1"/>
          </p:cNvPicPr>
          <p:nvPr/>
        </p:nvPicPr>
        <p:blipFill>
          <a:blip r:embed="rId4" cstate="email"/>
          <a:srcRect l="4917" t="6561" r="9836" b="5964"/>
          <a:stretch>
            <a:fillRect/>
          </a:stretch>
        </p:blipFill>
        <p:spPr bwMode="auto">
          <a:xfrm>
            <a:off x="457200" y="1828800"/>
            <a:ext cx="39624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957388" y="274638"/>
            <a:ext cx="700087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/>
              <a:t> </a:t>
            </a:r>
            <a:r>
              <a:rPr lang="ru-RU" altLang="ru-RU" sz="3200">
                <a:solidFill>
                  <a:srgbClr val="FFFF00"/>
                </a:solidFill>
              </a:rPr>
              <a:t>С каким героем связаны  эти предметы? Расскажите ситуацию связанную с этими предметами.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28600" y="4876800"/>
            <a:ext cx="8001000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200">
                <a:solidFill>
                  <a:srgbClr val="FFFF00"/>
                </a:solidFill>
              </a:rPr>
              <a:t>Чебурашка заснул в ящиках с апельсинами. Рабочие заколотили ящик и отправили во фруктовый магазин.</a:t>
            </a:r>
          </a:p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85750" y="285750"/>
            <a:ext cx="1238250" cy="1071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/>
              <a:t>2</a:t>
            </a:r>
            <a:endParaRPr lang="ru-RU" sz="4800" dirty="0"/>
          </a:p>
        </p:txBody>
      </p:sp>
      <p:sp>
        <p:nvSpPr>
          <p:cNvPr id="6" name="Управляющая кнопка: назад 5">
            <a:hlinkClick r:id="rId2" action="ppaction://hlinksldjump" highlightClick="1"/>
          </p:cNvPr>
          <p:cNvSpPr/>
          <p:nvPr/>
        </p:nvSpPr>
        <p:spPr>
          <a:xfrm>
            <a:off x="8229600" y="5943600"/>
            <a:ext cx="714375" cy="50006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12295" name="Picture 7" descr="C:\Users\Анечка\Downloads\656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5378" y="149255"/>
            <a:ext cx="3962400" cy="2971800"/>
          </a:xfrm>
          <a:prstGeom prst="octagon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6" name="Picture 8" descr="C:\Users\Анечка\Downloads\item_4206_s.jpg"/>
          <p:cNvPicPr>
            <a:picLocks noChangeAspect="1" noChangeArrowheads="1"/>
          </p:cNvPicPr>
          <p:nvPr/>
        </p:nvPicPr>
        <p:blipFill>
          <a:blip r:embed="rId4" cstate="email"/>
          <a:srcRect t="25668" r="45202"/>
          <a:stretch>
            <a:fillRect/>
          </a:stretch>
        </p:blipFill>
        <p:spPr bwMode="auto">
          <a:xfrm>
            <a:off x="4953000" y="304800"/>
            <a:ext cx="3429000" cy="3103109"/>
          </a:xfrm>
          <a:prstGeom prst="dodecagon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7" name="Picture 9" descr="C:\Users\Анечка\Downloads\4470_00_b_big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9600" y="3276600"/>
            <a:ext cx="3352800" cy="3352800"/>
          </a:xfrm>
          <a:prstGeom prst="dodecagon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8" name="Picture 10" descr="C:\Users\Анечка\Downloads\orex-pekan-kofe-100-gr-.jpg"/>
          <p:cNvPicPr>
            <a:picLocks noChangeAspect="1" noChangeArrowheads="1"/>
          </p:cNvPicPr>
          <p:nvPr/>
        </p:nvPicPr>
        <p:blipFill>
          <a:blip r:embed="rId6" cstate="email"/>
          <a:srcRect l="15909" t="15909" r="13636" b="11364"/>
          <a:stretch>
            <a:fillRect/>
          </a:stretch>
        </p:blipFill>
        <p:spPr bwMode="auto">
          <a:xfrm>
            <a:off x="5105400" y="3574026"/>
            <a:ext cx="2895600" cy="2989006"/>
          </a:xfrm>
          <a:prstGeom prst="dodecagon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85800" y="533400"/>
            <a:ext cx="80772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/>
              <a:t> </a:t>
            </a:r>
            <a:r>
              <a:rPr lang="ru-RU" altLang="ru-RU" sz="3600" b="1">
                <a:solidFill>
                  <a:srgbClr val="FFFF00"/>
                </a:solidFill>
              </a:rPr>
              <a:t>С каким героем связаны  эти предметы? Расскажите ситуацию связанную с этими предметами.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20675" y="3124200"/>
            <a:ext cx="8301038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600" b="1" dirty="0" err="1">
                <a:solidFill>
                  <a:srgbClr val="FFFF00"/>
                </a:solidFill>
              </a:rPr>
              <a:t>Чебурашка</a:t>
            </a:r>
            <a:r>
              <a:rPr lang="ru-RU" altLang="ru-RU" sz="3600" b="1" dirty="0">
                <a:solidFill>
                  <a:srgbClr val="FFFF00"/>
                </a:solidFill>
              </a:rPr>
              <a:t> позвал в гости Гену выпить чашечку кофе, но у </a:t>
            </a:r>
            <a:r>
              <a:rPr lang="ru-RU" altLang="ru-RU" sz="3600" b="1" dirty="0" err="1">
                <a:solidFill>
                  <a:srgbClr val="FFFF00"/>
                </a:solidFill>
              </a:rPr>
              <a:t>Чебурашки</a:t>
            </a:r>
            <a:r>
              <a:rPr lang="ru-RU" altLang="ru-RU" sz="3600" b="1" dirty="0">
                <a:solidFill>
                  <a:srgbClr val="FFFF00"/>
                </a:solidFill>
              </a:rPr>
              <a:t> не было воды, чашек, кофейника и кофе. Все это он попросил принести </a:t>
            </a:r>
            <a:r>
              <a:rPr lang="ru-RU" altLang="ru-RU" sz="3600" b="1" dirty="0" smtClean="0">
                <a:solidFill>
                  <a:srgbClr val="FFFF00"/>
                </a:solidFill>
              </a:rPr>
              <a:t>Гену.</a:t>
            </a:r>
            <a:endParaRPr lang="ru-RU" altLang="ru-RU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57400"/>
            <a:ext cx="8839200" cy="1143000"/>
          </a:xfrm>
        </p:spPr>
        <p:txBody>
          <a:bodyPr/>
          <a:lstStyle/>
          <a:p>
            <a:pPr>
              <a:defRPr/>
            </a:pPr>
            <a:endParaRPr lang="ru-RU" sz="5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8625" y="285750"/>
            <a:ext cx="1171575" cy="1071563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/>
              <a:t>3</a:t>
            </a:r>
            <a:endParaRPr lang="ru-RU" sz="48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928813" y="4000500"/>
            <a:ext cx="5643562" cy="158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928813" y="5357813"/>
            <a:ext cx="5643562" cy="1587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Управляющая кнопка: назад 9">
            <a:hlinkClick r:id="rId2" action="ppaction://hlinksldjump" highlightClick="1"/>
          </p:cNvPr>
          <p:cNvSpPr/>
          <p:nvPr/>
        </p:nvSpPr>
        <p:spPr>
          <a:xfrm>
            <a:off x="8229600" y="5943600"/>
            <a:ext cx="714375" cy="50006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13322" name="Picture 10" descr="C:\Users\Анечка\Downloads\242_1233710.jpg"/>
          <p:cNvPicPr>
            <a:picLocks noChangeAspect="1" noChangeArrowheads="1"/>
          </p:cNvPicPr>
          <p:nvPr/>
        </p:nvPicPr>
        <p:blipFill>
          <a:blip r:embed="rId3" cstate="email"/>
          <a:srcRect l="17420" r="14495"/>
          <a:stretch>
            <a:fillRect/>
          </a:stretch>
        </p:blipFill>
        <p:spPr bwMode="auto">
          <a:xfrm>
            <a:off x="762000" y="1524000"/>
            <a:ext cx="2438400" cy="35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23" name="Picture 11" descr="C:\Users\Анечка\Downloads\9168894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23508" y="1704975"/>
            <a:ext cx="4020467" cy="2838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24" name="Picture 12" descr="C:\Users\Анечка\Downloads\pzz_pds_2012-201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95600" y="2514600"/>
            <a:ext cx="3159540" cy="4057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54" name="Прямоугольник 3"/>
          <p:cNvSpPr>
            <a:spLocks noChangeArrowheads="1"/>
          </p:cNvSpPr>
          <p:nvPr/>
        </p:nvSpPr>
        <p:spPr bwMode="auto">
          <a:xfrm>
            <a:off x="1658938" y="285750"/>
            <a:ext cx="710406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200" b="1">
                <a:solidFill>
                  <a:srgbClr val="FFFF00"/>
                </a:solidFill>
              </a:rPr>
              <a:t>С каким героем связаны  эти предметы? Расскажите ситуацию связанную с этими предметами.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82575" y="3343275"/>
            <a:ext cx="8386763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4000">
                <a:solidFill>
                  <a:srgbClr val="FFFF00"/>
                </a:solidFill>
              </a:rPr>
              <a:t>Гена любил читать точные и серьезные книги</a:t>
            </a:r>
            <a:r>
              <a:rPr lang="ru-RU" altLang="ru-RU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590800"/>
            <a:ext cx="8458200" cy="1143000"/>
          </a:xfrm>
        </p:spPr>
        <p:txBody>
          <a:bodyPr/>
          <a:lstStyle/>
          <a:p>
            <a:pPr>
              <a:defRPr/>
            </a:pPr>
            <a:endParaRPr lang="ru-RU" sz="5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4800" y="304800"/>
            <a:ext cx="1000125" cy="107156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/>
              <a:t>4</a:t>
            </a:r>
            <a:endParaRPr lang="ru-RU" sz="4800" dirty="0"/>
          </a:p>
        </p:txBody>
      </p:sp>
      <p:sp>
        <p:nvSpPr>
          <p:cNvPr id="7" name="Управляющая кнопка: назад 6">
            <a:hlinkClick r:id="rId3" action="ppaction://hlinksldjump" highlightClick="1"/>
          </p:cNvPr>
          <p:cNvSpPr/>
          <p:nvPr/>
        </p:nvSpPr>
        <p:spPr>
          <a:xfrm>
            <a:off x="8229600" y="5943600"/>
            <a:ext cx="714375" cy="50006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8" name="33 с, спокойная, для раздумь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4400" y="304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8" descr="C:\Users\Анечка\Downloads\1085_1327356113_a726a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5978" y="1821291"/>
            <a:ext cx="4762500" cy="476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23" name="Прямоугольник 8"/>
          <p:cNvSpPr>
            <a:spLocks noChangeArrowheads="1"/>
          </p:cNvSpPr>
          <p:nvPr/>
        </p:nvSpPr>
        <p:spPr bwMode="auto">
          <a:xfrm>
            <a:off x="1658938" y="285750"/>
            <a:ext cx="710406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200" b="1">
                <a:solidFill>
                  <a:srgbClr val="FFFF00"/>
                </a:solidFill>
              </a:rPr>
              <a:t>С каким героем связаны  эти предметы? Расскажите ситуацию связанную с этими предметами.</a:t>
            </a:r>
          </a:p>
        </p:txBody>
      </p:sp>
      <p:sp>
        <p:nvSpPr>
          <p:cNvPr id="9224" name="Прямоугольник 9"/>
          <p:cNvSpPr>
            <a:spLocks noChangeArrowheads="1"/>
          </p:cNvSpPr>
          <p:nvPr/>
        </p:nvSpPr>
        <p:spPr bwMode="auto">
          <a:xfrm>
            <a:off x="990600" y="3276600"/>
            <a:ext cx="7104063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4000" b="1" dirty="0">
                <a:solidFill>
                  <a:srgbClr val="FFFF00"/>
                </a:solidFill>
              </a:rPr>
              <a:t>Девочка Галя заболела и попросила сыграть роль Красной Шапочки </a:t>
            </a:r>
            <a:r>
              <a:rPr lang="ru-RU" altLang="ru-RU" sz="4000" b="1" dirty="0" smtClean="0">
                <a:solidFill>
                  <a:srgbClr val="FFFF00"/>
                </a:solidFill>
              </a:rPr>
              <a:t>Гену.</a:t>
            </a:r>
            <a:endParaRPr lang="ru-RU" altLang="ru-RU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223" grpId="0"/>
      <p:bldP spid="92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назад 5">
            <a:hlinkClick r:id="rId2" action="ppaction://hlinksldjump" highlightClick="1"/>
          </p:cNvPr>
          <p:cNvSpPr/>
          <p:nvPr/>
        </p:nvSpPr>
        <p:spPr>
          <a:xfrm>
            <a:off x="8229600" y="5943600"/>
            <a:ext cx="714375" cy="50006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81000" y="228600"/>
            <a:ext cx="1295400" cy="1160463"/>
          </a:xfrm>
          <a:prstGeom prst="roundRect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dirty="0"/>
              <a:t>5</a:t>
            </a:r>
          </a:p>
        </p:txBody>
      </p:sp>
      <p:pic>
        <p:nvPicPr>
          <p:cNvPr id="15367" name="Picture 7" descr="C:\Users\Анечка\Downloads\lA1oWSqH.jpg"/>
          <p:cNvPicPr>
            <a:picLocks noChangeAspect="1" noChangeArrowheads="1"/>
          </p:cNvPicPr>
          <p:nvPr/>
        </p:nvPicPr>
        <p:blipFill>
          <a:blip r:embed="rId3" cstate="email"/>
          <a:srcRect l="6557" r="9836" b="6011"/>
          <a:stretch>
            <a:fillRect/>
          </a:stretch>
        </p:blipFill>
        <p:spPr bwMode="auto">
          <a:xfrm>
            <a:off x="533400" y="1219200"/>
            <a:ext cx="3886200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8" name="Picture 8" descr="C:\Users\Анечка\Downloads\289727124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82487" y="3182631"/>
            <a:ext cx="4604300" cy="325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Прямоугольник 8"/>
          <p:cNvSpPr>
            <a:spLocks noChangeArrowheads="1"/>
          </p:cNvSpPr>
          <p:nvPr/>
        </p:nvSpPr>
        <p:spPr bwMode="auto">
          <a:xfrm>
            <a:off x="1658938" y="285750"/>
            <a:ext cx="710406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200" b="1">
                <a:solidFill>
                  <a:srgbClr val="FFFF00"/>
                </a:solidFill>
              </a:rPr>
              <a:t>С каким героем связаны  эти предметы? Расскажите ситуацию связанную с этими героем.</a:t>
            </a:r>
          </a:p>
        </p:txBody>
      </p:sp>
      <p:sp>
        <p:nvSpPr>
          <p:cNvPr id="12" name="Прямоугольник 8"/>
          <p:cNvSpPr>
            <a:spLocks noChangeArrowheads="1"/>
          </p:cNvSpPr>
          <p:nvPr/>
        </p:nvSpPr>
        <p:spPr bwMode="auto">
          <a:xfrm>
            <a:off x="433388" y="3444875"/>
            <a:ext cx="8153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600" b="1">
                <a:solidFill>
                  <a:srgbClr val="FFFF00"/>
                </a:solidFill>
              </a:rPr>
              <a:t>Пенсне и шляпу носил лев Чандр.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Управляющая кнопка: назад 9">
            <a:hlinkClick r:id="rId2" action="ppaction://hlinksldjump" highlightClick="1"/>
          </p:cNvPr>
          <p:cNvSpPr/>
          <p:nvPr/>
        </p:nvSpPr>
        <p:spPr>
          <a:xfrm>
            <a:off x="8229600" y="5943600"/>
            <a:ext cx="714375" cy="50006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04800" y="228600"/>
            <a:ext cx="1219200" cy="116046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dirty="0"/>
              <a:t>6</a:t>
            </a:r>
          </a:p>
        </p:txBody>
      </p:sp>
      <p:pic>
        <p:nvPicPr>
          <p:cNvPr id="16391" name="Picture 7" descr="C:\Users\Анечка\Downloads\i_086.jpg"/>
          <p:cNvPicPr>
            <a:picLocks noChangeAspect="1" noChangeArrowheads="1"/>
          </p:cNvPicPr>
          <p:nvPr/>
        </p:nvPicPr>
        <p:blipFill>
          <a:blip r:embed="rId3" cstate="email"/>
          <a:srcRect l="7786" t="16001" r="22141"/>
          <a:stretch>
            <a:fillRect/>
          </a:stretch>
        </p:blipFill>
        <p:spPr bwMode="auto">
          <a:xfrm>
            <a:off x="6096000" y="381000"/>
            <a:ext cx="2743200" cy="3376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2" name="Picture 8" descr="C:\Users\Анечка\Downloads\13777048769674.jpg"/>
          <p:cNvPicPr>
            <a:picLocks noChangeAspect="1" noChangeArrowheads="1"/>
          </p:cNvPicPr>
          <p:nvPr/>
        </p:nvPicPr>
        <p:blipFill>
          <a:blip r:embed="rId4" cstate="email"/>
          <a:srcRect l="11915" t="13208" r="7582"/>
          <a:stretch>
            <a:fillRect/>
          </a:stretch>
        </p:blipFill>
        <p:spPr bwMode="auto">
          <a:xfrm>
            <a:off x="838200" y="2133600"/>
            <a:ext cx="4572000" cy="3290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658938" y="285750"/>
            <a:ext cx="710406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200" b="1">
                <a:solidFill>
                  <a:srgbClr val="FFFF00"/>
                </a:solidFill>
              </a:rPr>
              <a:t>С каким героем связаны  эти предметы? Расскажите ситуацию связанную с этими предметами.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304800" y="3352800"/>
            <a:ext cx="7104063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200" b="1">
                <a:solidFill>
                  <a:srgbClr val="FFFF00"/>
                </a:solidFill>
              </a:rPr>
              <a:t>Бумажный мячик на резиночке принадлежали Шапокляк. Когда Гена и Чебурашка подошли к забору, она вытащила бумажный  мячик и стала стукать им друзей по голове.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назад 5">
            <a:hlinkClick r:id="rId2" action="ppaction://hlinksldjump" highlightClick="1"/>
          </p:cNvPr>
          <p:cNvSpPr/>
          <p:nvPr/>
        </p:nvSpPr>
        <p:spPr>
          <a:xfrm>
            <a:off x="8229600" y="5943600"/>
            <a:ext cx="714375" cy="50006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4800" y="228600"/>
            <a:ext cx="1222375" cy="1160463"/>
          </a:xfrm>
          <a:prstGeom prst="roundRect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dirty="0"/>
              <a:t>7</a:t>
            </a:r>
          </a:p>
        </p:txBody>
      </p:sp>
      <p:pic>
        <p:nvPicPr>
          <p:cNvPr id="17415" name="Picture 7" descr="C:\Users\Анечка\Downloads\xakasskomu-pensioneru-prodali-xleb-s-gajkoj.jpg"/>
          <p:cNvPicPr>
            <a:picLocks noChangeAspect="1" noChangeArrowheads="1"/>
          </p:cNvPicPr>
          <p:nvPr/>
        </p:nvPicPr>
        <p:blipFill>
          <a:blip r:embed="rId3" cstate="email"/>
          <a:srcRect l="18079" t="6780" r="20904"/>
          <a:stretch>
            <a:fillRect/>
          </a:stretch>
        </p:blipFill>
        <p:spPr bwMode="auto">
          <a:xfrm>
            <a:off x="3581400" y="1447800"/>
            <a:ext cx="2057400" cy="2095500"/>
          </a:xfrm>
          <a:prstGeom prst="octagon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6" name="Picture 8" descr="C:\Users\Анечка\Downloads\screw-mid.jpg"/>
          <p:cNvPicPr>
            <a:picLocks noChangeAspect="1" noChangeArrowheads="1"/>
          </p:cNvPicPr>
          <p:nvPr/>
        </p:nvPicPr>
        <p:blipFill>
          <a:blip r:embed="rId4" cstate="email"/>
          <a:srcRect r="31182"/>
          <a:stretch>
            <a:fillRect/>
          </a:stretch>
        </p:blipFill>
        <p:spPr bwMode="auto">
          <a:xfrm>
            <a:off x="685800" y="1447800"/>
            <a:ext cx="1940257" cy="2349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7" name="Picture 9" descr="C:\Users\Анечка\Downloads\252471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2400" y="4191000"/>
            <a:ext cx="28575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8" name="Picture 10" descr="C:\Users\Анечка\Downloads\2ee16735917-materialy-dlya-tvorchestva-podveska-iz-serebra.jpg"/>
          <p:cNvPicPr>
            <a:picLocks noChangeAspect="1" noChangeArrowheads="1"/>
          </p:cNvPicPr>
          <p:nvPr/>
        </p:nvPicPr>
        <p:blipFill>
          <a:blip r:embed="rId6" cstate="email"/>
          <a:srcRect l="34782" t="2899" r="30435" b="1449"/>
          <a:stretch>
            <a:fillRect/>
          </a:stretch>
        </p:blipFill>
        <p:spPr bwMode="auto">
          <a:xfrm>
            <a:off x="6858000" y="3962400"/>
            <a:ext cx="12192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9" name="Picture 11" descr="C:\Users\Анечка\Downloads\у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1E1415"/>
              </a:clrFrom>
              <a:clrTo>
                <a:srgbClr val="1E141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9800" y="1447800"/>
            <a:ext cx="3124200" cy="2268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20" name="Picture 12" descr="C:\Users\Анечка\Downloads\уй.jpg"/>
          <p:cNvPicPr>
            <a:picLocks noChangeAspect="1" noChangeArrowheads="1"/>
          </p:cNvPicPr>
          <p:nvPr/>
        </p:nvPicPr>
        <p:blipFill>
          <a:blip r:embed="rId8" cstate="email"/>
          <a:srcRect l="12195" t="11313" r="12195" b="9494"/>
          <a:stretch>
            <a:fillRect/>
          </a:stretch>
        </p:blipFill>
        <p:spPr bwMode="auto">
          <a:xfrm>
            <a:off x="3428999" y="4648200"/>
            <a:ext cx="2699657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658938" y="285750"/>
            <a:ext cx="710406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200" b="1">
                <a:solidFill>
                  <a:srgbClr val="FFFF00"/>
                </a:solidFill>
              </a:rPr>
              <a:t>С каким героем связаны  эти предметы? Расскажите ситуацию связанную с этими предметами.</a:t>
            </a: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066800" y="3276600"/>
            <a:ext cx="74676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600" b="1">
                <a:solidFill>
                  <a:srgbClr val="FFFF00"/>
                </a:solidFill>
              </a:rPr>
              <a:t>Эти предметы принадлежат обезьянке. Мария Францевна складывала все эти вещи себе за щеку.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400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400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</p:bldLst>
  </p:timing>
</p:sld>
</file>

<file path=ppt/theme/theme1.xml><?xml version="1.0" encoding="utf-8"?>
<a:theme xmlns:a="http://schemas.openxmlformats.org/drawingml/2006/main" name="Лучи">
  <a:themeElements>
    <a:clrScheme name="Лучи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Лучи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Лучи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3476</TotalTime>
  <Words>451</Words>
  <Application>Microsoft Office PowerPoint</Application>
  <PresentationFormat>Экран (4:3)</PresentationFormat>
  <Paragraphs>52</Paragraphs>
  <Slides>13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Wingdings</vt:lpstr>
      <vt:lpstr>Calibri</vt:lpstr>
      <vt:lpstr>Лучи</vt:lpstr>
      <vt:lpstr>Э. Успенский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 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дроздова о.с.</dc:creator>
  <cp:lastModifiedBy>Анечка</cp:lastModifiedBy>
  <cp:revision>603</cp:revision>
  <cp:lastPrinted>1601-01-01T00:00:00Z</cp:lastPrinted>
  <dcterms:created xsi:type="dcterms:W3CDTF">2013-03-26T10:24:27Z</dcterms:created>
  <dcterms:modified xsi:type="dcterms:W3CDTF">2015-08-28T17:32:12Z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