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0" r:id="rId8"/>
    <p:sldId id="269" r:id="rId9"/>
    <p:sldId id="270" r:id="rId10"/>
    <p:sldId id="271" r:id="rId11"/>
    <p:sldId id="272" r:id="rId12"/>
    <p:sldId id="261" r:id="rId13"/>
    <p:sldId id="262" r:id="rId14"/>
    <p:sldId id="273" r:id="rId15"/>
    <p:sldId id="274" r:id="rId16"/>
    <p:sldId id="275" r:id="rId17"/>
    <p:sldId id="276" r:id="rId18"/>
    <p:sldId id="263" r:id="rId19"/>
    <p:sldId id="264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085" autoAdjust="0"/>
  </p:normalViewPr>
  <p:slideViewPr>
    <p:cSldViewPr>
      <p:cViewPr>
        <p:scale>
          <a:sx n="75" d="100"/>
          <a:sy n="75" d="100"/>
        </p:scale>
        <p:origin x="-1014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7546496792067659"/>
          <c:y val="2.3655913978494779E-2"/>
          <c:w val="0.69181630941965466"/>
          <c:h val="0.90649276098552156"/>
        </c:manualLayout>
      </c:layout>
      <c:barChart>
        <c:barDir val="bar"/>
        <c:grouping val="clustered"/>
        <c:ser>
          <c:idx val="2"/>
          <c:order val="2"/>
          <c:tx>
            <c:strRef>
              <c:f>Лист1!$B$1</c:f>
            </c:strRef>
          </c:tx>
          <c:cat>
            <c:multiLvlStrRef>
              <c:f>Лист1!$A$2:$A$20</c:f>
            </c:multiLvlStrRef>
          </c:cat>
          <c:val>
            <c:numRef>
              <c:f>Лист1!$B$2:$B$20</c:f>
            </c:numRef>
          </c:val>
        </c:ser>
        <c:ser>
          <c:idx val="3"/>
          <c:order val="3"/>
          <c:tx>
            <c:strRef>
              <c:f>Лист1!$C$1</c:f>
            </c:strRef>
          </c:tx>
          <c:cat>
            <c:multiLvlStrRef>
              <c:f>Лист1!$A$2:$A$20</c:f>
            </c:multiLvlStrRef>
          </c:cat>
          <c:val>
            <c:numRef>
              <c:f>Лист1!$C$2:$C$20</c:f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0-5</c:v>
                </c:pt>
                <c:pt idx="1">
                  <c:v>6-10</c:v>
                </c:pt>
                <c:pt idx="2">
                  <c:v>11-15</c:v>
                </c:pt>
                <c:pt idx="3">
                  <c:v>16-20</c:v>
                </c:pt>
                <c:pt idx="4">
                  <c:v>21-25</c:v>
                </c:pt>
                <c:pt idx="5">
                  <c:v>26-30</c:v>
                </c:pt>
                <c:pt idx="6">
                  <c:v>31-35</c:v>
                </c:pt>
                <c:pt idx="7">
                  <c:v>36-40</c:v>
                </c:pt>
                <c:pt idx="8">
                  <c:v>41-45</c:v>
                </c:pt>
                <c:pt idx="9">
                  <c:v>46-50</c:v>
                </c:pt>
                <c:pt idx="10">
                  <c:v>51-55</c:v>
                </c:pt>
                <c:pt idx="11">
                  <c:v>56-60</c:v>
                </c:pt>
                <c:pt idx="12">
                  <c:v>61-65</c:v>
                </c:pt>
                <c:pt idx="13">
                  <c:v>66-70</c:v>
                </c:pt>
                <c:pt idx="14">
                  <c:v>71-75</c:v>
                </c:pt>
                <c:pt idx="15">
                  <c:v>76-80</c:v>
                </c:pt>
                <c:pt idx="16">
                  <c:v>81-85</c:v>
                </c:pt>
                <c:pt idx="17">
                  <c:v>86-90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6</c:v>
                </c:pt>
                <c:pt idx="1">
                  <c:v>4</c:v>
                </c:pt>
                <c:pt idx="2">
                  <c:v>9</c:v>
                </c:pt>
                <c:pt idx="3">
                  <c:v>20</c:v>
                </c:pt>
                <c:pt idx="4">
                  <c:v>15</c:v>
                </c:pt>
                <c:pt idx="5">
                  <c:v>7</c:v>
                </c:pt>
                <c:pt idx="6">
                  <c:v>5</c:v>
                </c:pt>
                <c:pt idx="7">
                  <c:v>15</c:v>
                </c:pt>
                <c:pt idx="8">
                  <c:v>17</c:v>
                </c:pt>
                <c:pt idx="9">
                  <c:v>12</c:v>
                </c:pt>
                <c:pt idx="10">
                  <c:v>13</c:v>
                </c:pt>
                <c:pt idx="11">
                  <c:v>7</c:v>
                </c:pt>
                <c:pt idx="12">
                  <c:v>12</c:v>
                </c:pt>
                <c:pt idx="13">
                  <c:v>8</c:v>
                </c:pt>
                <c:pt idx="14">
                  <c:v>3</c:v>
                </c:pt>
                <c:pt idx="15">
                  <c:v>3</c:v>
                </c:pt>
                <c:pt idx="16">
                  <c:v>1</c:v>
                </c:pt>
                <c:pt idx="17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0-5</c:v>
                </c:pt>
                <c:pt idx="1">
                  <c:v>6-10</c:v>
                </c:pt>
                <c:pt idx="2">
                  <c:v>11-15</c:v>
                </c:pt>
                <c:pt idx="3">
                  <c:v>16-20</c:v>
                </c:pt>
                <c:pt idx="4">
                  <c:v>21-25</c:v>
                </c:pt>
                <c:pt idx="5">
                  <c:v>26-30</c:v>
                </c:pt>
                <c:pt idx="6">
                  <c:v>31-35</c:v>
                </c:pt>
                <c:pt idx="7">
                  <c:v>36-40</c:v>
                </c:pt>
                <c:pt idx="8">
                  <c:v>41-45</c:v>
                </c:pt>
                <c:pt idx="9">
                  <c:v>46-50</c:v>
                </c:pt>
                <c:pt idx="10">
                  <c:v>51-55</c:v>
                </c:pt>
                <c:pt idx="11">
                  <c:v>56-60</c:v>
                </c:pt>
                <c:pt idx="12">
                  <c:v>61-65</c:v>
                </c:pt>
                <c:pt idx="13">
                  <c:v>66-70</c:v>
                </c:pt>
                <c:pt idx="14">
                  <c:v>71-75</c:v>
                </c:pt>
                <c:pt idx="15">
                  <c:v>76-80</c:v>
                </c:pt>
                <c:pt idx="16">
                  <c:v>81-85</c:v>
                </c:pt>
                <c:pt idx="17">
                  <c:v>86-90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11</c:v>
                </c:pt>
                <c:pt idx="1">
                  <c:v>9</c:v>
                </c:pt>
                <c:pt idx="2">
                  <c:v>21</c:v>
                </c:pt>
                <c:pt idx="3">
                  <c:v>13</c:v>
                </c:pt>
                <c:pt idx="4">
                  <c:v>9</c:v>
                </c:pt>
                <c:pt idx="5">
                  <c:v>2</c:v>
                </c:pt>
                <c:pt idx="6">
                  <c:v>10</c:v>
                </c:pt>
                <c:pt idx="7">
                  <c:v>19</c:v>
                </c:pt>
                <c:pt idx="8">
                  <c:v>11</c:v>
                </c:pt>
                <c:pt idx="9">
                  <c:v>10</c:v>
                </c:pt>
                <c:pt idx="10">
                  <c:v>14</c:v>
                </c:pt>
                <c:pt idx="11">
                  <c:v>10</c:v>
                </c:pt>
                <c:pt idx="12">
                  <c:v>10</c:v>
                </c:pt>
                <c:pt idx="13">
                  <c:v>15</c:v>
                </c:pt>
                <c:pt idx="14">
                  <c:v>15</c:v>
                </c:pt>
                <c:pt idx="15">
                  <c:v>6</c:v>
                </c:pt>
                <c:pt idx="16">
                  <c:v>3</c:v>
                </c:pt>
                <c:pt idx="17">
                  <c:v>1</c:v>
                </c:pt>
              </c:numCache>
            </c:numRef>
          </c:val>
        </c:ser>
        <c:axId val="56119296"/>
        <c:axId val="56120832"/>
      </c:barChart>
      <c:catAx>
        <c:axId val="56119296"/>
        <c:scaling>
          <c:orientation val="minMax"/>
        </c:scaling>
        <c:axPos val="l"/>
        <c:tickLblPos val="nextTo"/>
        <c:crossAx val="56120832"/>
        <c:crosses val="autoZero"/>
        <c:auto val="1"/>
        <c:lblAlgn val="ctr"/>
        <c:lblOffset val="100"/>
      </c:catAx>
      <c:valAx>
        <c:axId val="56120832"/>
        <c:scaling>
          <c:orientation val="minMax"/>
        </c:scaling>
        <c:axPos val="b"/>
        <c:majorGridlines/>
        <c:numFmt formatCode="General" sourceLinked="1"/>
        <c:tickLblPos val="nextTo"/>
        <c:crossAx val="5611929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3"/>
          <c:order val="3"/>
          <c:tx>
            <c:strRef>
              <c:f>Лист1!$B$1</c:f>
            </c:strRef>
          </c:tx>
          <c:cat>
            <c:multiLvlStrRef>
              <c:f>Лист1!$A$2:$A$13</c:f>
            </c:multiLvlStrRef>
          </c:cat>
          <c:val>
            <c:numRef>
              <c:f>Лист1!$B$2:$B$13</c:f>
            </c:numRef>
          </c:val>
        </c:ser>
        <c:ser>
          <c:idx val="4"/>
          <c:order val="4"/>
          <c:tx>
            <c:strRef>
              <c:f>Лист1!$C$1</c:f>
            </c:strRef>
          </c:tx>
          <c:cat>
            <c:multiLvlStrRef>
              <c:f>Лист1!$A$2:$A$13</c:f>
            </c:multiLvlStrRef>
          </c:cat>
          <c:val>
            <c:numRef>
              <c:f>Лист1!$C$2:$C$13</c:f>
            </c:numRef>
          </c:val>
        </c:ser>
        <c:ser>
          <c:idx val="5"/>
          <c:order val="5"/>
          <c:tx>
            <c:strRef>
              <c:f>Лист1!$D$1</c:f>
            </c:strRef>
          </c:tx>
          <c:cat>
            <c:multiLvlStrRef>
              <c:f>Лист1!$A$2:$A$13</c:f>
            </c:multiLvlStrRef>
          </c:cat>
          <c:val>
            <c:numRef>
              <c:f>Лист1!$D$2:$D$13</c:f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470</c:v>
                </c:pt>
                <c:pt idx="1">
                  <c:v>470.5</c:v>
                </c:pt>
                <c:pt idx="2">
                  <c:v>471</c:v>
                </c:pt>
                <c:pt idx="3">
                  <c:v>472</c:v>
                </c:pt>
                <c:pt idx="4">
                  <c:v>465</c:v>
                </c:pt>
                <c:pt idx="5">
                  <c:v>460</c:v>
                </c:pt>
                <c:pt idx="6">
                  <c:v>462</c:v>
                </c:pt>
                <c:pt idx="7">
                  <c:v>465</c:v>
                </c:pt>
                <c:pt idx="8">
                  <c:v>461</c:v>
                </c:pt>
                <c:pt idx="9">
                  <c:v>458</c:v>
                </c:pt>
                <c:pt idx="10">
                  <c:v>430</c:v>
                </c:pt>
                <c:pt idx="11">
                  <c:v>414</c:v>
                </c:pt>
                <c:pt idx="12">
                  <c:v>409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Лист1!$C$2:$C$14</c:f>
              <c:numCache>
                <c:formatCode>General</c:formatCode>
                <c:ptCount val="1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Лист1!$D$2:$D$14</c:f>
              <c:numCache>
                <c:formatCode>General</c:formatCode>
                <c:ptCount val="13"/>
              </c:numCache>
            </c:numRef>
          </c:val>
        </c:ser>
        <c:marker val="1"/>
        <c:axId val="55170944"/>
        <c:axId val="55172480"/>
      </c:lineChart>
      <c:catAx>
        <c:axId val="55170944"/>
        <c:scaling>
          <c:orientation val="minMax"/>
        </c:scaling>
        <c:axPos val="b"/>
        <c:numFmt formatCode="General" sourceLinked="1"/>
        <c:tickLblPos val="nextTo"/>
        <c:crossAx val="55172480"/>
        <c:crosses val="autoZero"/>
        <c:auto val="1"/>
        <c:lblAlgn val="ctr"/>
        <c:lblOffset val="100"/>
      </c:catAx>
      <c:valAx>
        <c:axId val="55172480"/>
        <c:scaling>
          <c:orientation val="minMax"/>
          <c:max val="500"/>
          <c:min val="400"/>
        </c:scaling>
        <c:axPos val="l"/>
        <c:majorGridlines/>
        <c:numFmt formatCode="#,##0.00" sourceLinked="0"/>
        <c:minorTickMark val="in"/>
        <c:tickLblPos val="nextTo"/>
        <c:crossAx val="55170944"/>
        <c:crosses val="autoZero"/>
        <c:crossBetween val="between"/>
        <c:majorUnit val="10"/>
      </c:valAx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Работают на территории села Елань</c:v>
                </c:pt>
                <c:pt idx="1">
                  <c:v>Работают за пределами территории села Елань</c:v>
                </c:pt>
                <c:pt idx="2">
                  <c:v>Безработные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</c:v>
                </c:pt>
                <c:pt idx="1">
                  <c:v>26</c:v>
                </c:pt>
                <c:pt idx="2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235915701178598"/>
          <c:y val="0.21231926763234532"/>
          <c:w val="0.55579643453659333"/>
          <c:h val="0.541725638725539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800"/>
                      <a:t>14%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172</c:v>
                </c:pt>
                <c:pt idx="1">
                  <c:v>28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Турбаза</c:v>
                </c:pt>
                <c:pt idx="1">
                  <c:v>Развитая торговая сеть</c:v>
                </c:pt>
                <c:pt idx="2">
                  <c:v>Развлекательные комплексы</c:v>
                </c:pt>
                <c:pt idx="3">
                  <c:v>Улучшение демографической ситуации</c:v>
                </c:pt>
                <c:pt idx="4">
                  <c:v>Постройка образовательных учреждений</c:v>
                </c:pt>
                <c:pt idx="5">
                  <c:v>Увеличение рабочих мест</c:v>
                </c:pt>
                <c:pt idx="6">
                  <c:v>Спортивные сооружения</c:v>
                </c:pt>
                <c:pt idx="7">
                  <c:v>Инфроструктура</c:v>
                </c:pt>
                <c:pt idx="8">
                  <c:v>Повышение качества образования</c:v>
                </c:pt>
                <c:pt idx="9">
                  <c:v>Дороги</c:v>
                </c:pt>
                <c:pt idx="10">
                  <c:v>Автовокзал</c:v>
                </c:pt>
                <c:pt idx="11">
                  <c:v>Постройка жилых домов</c:v>
                </c:pt>
                <c:pt idx="12">
                  <c:v>Постройка промышленных сооружений</c:v>
                </c:pt>
                <c:pt idx="13">
                  <c:v>Улучшение медецинского обслуживания</c:v>
                </c:pt>
                <c:pt idx="14">
                  <c:v>Всё безнадёжно</c:v>
                </c:pt>
                <c:pt idx="15">
                  <c:v>Религиозные сооружения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</c:v>
                </c:pt>
                <c:pt idx="1">
                  <c:v>11</c:v>
                </c:pt>
                <c:pt idx="2">
                  <c:v>15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8</c:v>
                </c:pt>
                <c:pt idx="7">
                  <c:v>2</c:v>
                </c:pt>
                <c:pt idx="8">
                  <c:v>2</c:v>
                </c:pt>
                <c:pt idx="9">
                  <c:v>8</c:v>
                </c:pt>
                <c:pt idx="10">
                  <c:v>2</c:v>
                </c:pt>
                <c:pt idx="11">
                  <c:v>6</c:v>
                </c:pt>
                <c:pt idx="12">
                  <c:v>6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</c:numCache>
            </c:numRef>
          </c:val>
        </c:ser>
        <c:axId val="58622336"/>
        <c:axId val="58623872"/>
      </c:barChart>
      <c:catAx>
        <c:axId val="58622336"/>
        <c:scaling>
          <c:orientation val="minMax"/>
        </c:scaling>
        <c:axPos val="b"/>
        <c:tickLblPos val="nextTo"/>
        <c:crossAx val="58623872"/>
        <c:crosses val="autoZero"/>
        <c:auto val="1"/>
        <c:lblAlgn val="ctr"/>
        <c:lblOffset val="100"/>
      </c:catAx>
      <c:valAx>
        <c:axId val="58623872"/>
        <c:scaling>
          <c:orientation val="minMax"/>
        </c:scaling>
        <c:axPos val="l"/>
        <c:majorGridlines/>
        <c:numFmt formatCode="General" sourceLinked="1"/>
        <c:tickLblPos val="nextTo"/>
        <c:crossAx val="58622336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/>
                      <a:t> 41%</a:t>
                    </a:r>
                    <a:endParaRPr lang="en-US"/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119</c:v>
                </c:pt>
                <c:pt idx="1">
                  <c:v>81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Рабочие места </c:v>
                </c:pt>
                <c:pt idx="1">
                  <c:v>Общ.обр школы</c:v>
                </c:pt>
                <c:pt idx="2">
                  <c:v>дороги</c:v>
                </c:pt>
                <c:pt idx="3">
                  <c:v>транспорт</c:v>
                </c:pt>
                <c:pt idx="4">
                  <c:v>средства связи</c:v>
                </c:pt>
                <c:pt idx="5">
                  <c:v>Регулирование дорог</c:v>
                </c:pt>
                <c:pt idx="6">
                  <c:v>Медецина</c:v>
                </c:pt>
                <c:pt idx="7">
                  <c:v>спорт </c:v>
                </c:pt>
                <c:pt idx="8">
                  <c:v>торговля и услуги</c:v>
                </c:pt>
                <c:pt idx="9">
                  <c:v>творческие кружки</c:v>
                </c:pt>
                <c:pt idx="10">
                  <c:v>внешний вид села</c:v>
                </c:pt>
                <c:pt idx="11">
                  <c:v>перспективы</c:v>
                </c:pt>
                <c:pt idx="12">
                  <c:v>размеры села</c:v>
                </c:pt>
                <c:pt idx="13">
                  <c:v>развлечения и досуг</c:v>
                </c:pt>
                <c:pt idx="14">
                  <c:v>отсутствие высших учебных заведений</c:v>
                </c:pt>
                <c:pt idx="15">
                  <c:v>администрация</c:v>
                </c:pt>
                <c:pt idx="16">
                  <c:v>заброшенные дома</c:v>
                </c:pt>
                <c:pt idx="17">
                  <c:v>численность населения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15</c:v>
                </c:pt>
                <c:pt idx="1">
                  <c:v>3</c:v>
                </c:pt>
                <c:pt idx="2">
                  <c:v>11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5</c:v>
                </c:pt>
                <c:pt idx="12">
                  <c:v>1</c:v>
                </c:pt>
                <c:pt idx="13">
                  <c:v>6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axId val="64990592"/>
        <c:axId val="66917504"/>
      </c:barChart>
      <c:catAx>
        <c:axId val="64990592"/>
        <c:scaling>
          <c:orientation val="minMax"/>
        </c:scaling>
        <c:axPos val="b"/>
        <c:tickLblPos val="nextTo"/>
        <c:crossAx val="66917504"/>
        <c:crosses val="autoZero"/>
        <c:auto val="1"/>
        <c:lblAlgn val="ctr"/>
        <c:lblOffset val="100"/>
      </c:catAx>
      <c:valAx>
        <c:axId val="66917504"/>
        <c:scaling>
          <c:orientation val="minMax"/>
        </c:scaling>
        <c:axPos val="l"/>
        <c:majorGridlines/>
        <c:numFmt formatCode="General" sourceLinked="1"/>
        <c:tickLblPos val="nextTo"/>
        <c:crossAx val="64990592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475333440462817"/>
          <c:y val="0.20903574553180876"/>
          <c:w val="0.49879586480261434"/>
          <c:h val="0.581928508936382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20973753280839924"/>
                  <c:y val="-1.0006249218847643E-2"/>
                </c:manualLayout>
              </c:layout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400"/>
                      <a:t>55%</a:t>
                    </a:r>
                    <a:endParaRPr lang="en-US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</c:v>
                </c:pt>
                <c:pt idx="1">
                  <c:v>109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2AFF-6FE6-43DC-A478-C8441257A37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EC9E-D7BE-4D45-8D37-D44956E7DB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6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2AFF-6FE6-43DC-A478-C8441257A37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EC9E-D7BE-4D45-8D37-D44956E7DB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294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2AFF-6FE6-43DC-A478-C8441257A37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EC9E-D7BE-4D45-8D37-D44956E7DB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96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2AFF-6FE6-43DC-A478-C8441257A37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EC9E-D7BE-4D45-8D37-D44956E7DB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828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2AFF-6FE6-43DC-A478-C8441257A37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EC9E-D7BE-4D45-8D37-D44956E7DB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28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2AFF-6FE6-43DC-A478-C8441257A37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EC9E-D7BE-4D45-8D37-D44956E7DB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1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2AFF-6FE6-43DC-A478-C8441257A37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EC9E-D7BE-4D45-8D37-D44956E7DB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35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2AFF-6FE6-43DC-A478-C8441257A37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EC9E-D7BE-4D45-8D37-D44956E7DB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655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2AFF-6FE6-43DC-A478-C8441257A37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EC9E-D7BE-4D45-8D37-D44956E7DB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99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2AFF-6FE6-43DC-A478-C8441257A37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EC9E-D7BE-4D45-8D37-D44956E7DB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078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2AFF-6FE6-43DC-A478-C8441257A37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EC9E-D7BE-4D45-8D37-D44956E7DB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57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92AFF-6FE6-43DC-A478-C8441257A37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7EC9E-D7BE-4D45-8D37-D44956E7DB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18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23" y="1124744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Демографическая ситуация села Елань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ГБОУ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СОШ с. Новокуровка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3286116" y="6286520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Елань, 2015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8652825"/>
              </p:ext>
            </p:extLst>
          </p:nvPr>
        </p:nvGraphicFramePr>
        <p:xfrm>
          <a:off x="5929304" y="3573016"/>
          <a:ext cx="3214696" cy="2376264"/>
        </p:xfrm>
        <a:graphic>
          <a:graphicData uri="http://schemas.openxmlformats.org/drawingml/2006/table">
            <a:tbl>
              <a:tblPr/>
              <a:tblGrid>
                <a:gridCol w="3214696"/>
              </a:tblGrid>
              <a:tr h="2376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Выполнил: 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Купряшкина Анастасия, обучающаяся 9</a:t>
                      </a:r>
                      <a:r>
                        <a:rPr lang="ru-RU" sz="16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класса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Научный руководитель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Сенина</a:t>
                      </a:r>
                      <a:r>
                        <a:rPr lang="ru-RU" sz="16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Ирина Петровна, </a:t>
                      </a:r>
                      <a:br>
                        <a:rPr lang="ru-RU" sz="16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6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учитель истории ГБОУ СОШ с. Новокуровка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72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Результаты анкетирования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34782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632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Результаты анкетирования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09892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5594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Результаты анкетирования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44009038"/>
              </p:ext>
            </p:extLst>
          </p:nvPr>
        </p:nvGraphicFramePr>
        <p:xfrm>
          <a:off x="107504" y="1052736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758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талий\Desktop\Научно практическая работа\IMG_09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56584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solidFill>
                  <a:schemeClr val="bg1"/>
                </a:solidFill>
              </a:rPr>
              <a:t>детская </a:t>
            </a:r>
            <a:r>
              <a:rPr lang="ru-RU" sz="3600" dirty="0">
                <a:solidFill>
                  <a:schemeClr val="bg1"/>
                </a:solidFill>
              </a:rPr>
              <a:t>игровая площадка</a:t>
            </a:r>
          </a:p>
          <a:p>
            <a:pPr lvl="0"/>
            <a:r>
              <a:rPr lang="ru-RU" sz="3600" dirty="0">
                <a:solidFill>
                  <a:schemeClr val="bg1"/>
                </a:solidFill>
              </a:rPr>
              <a:t>плоское спортивное сооружение открытого типа</a:t>
            </a:r>
          </a:p>
          <a:p>
            <a:pPr lvl="0"/>
            <a:r>
              <a:rPr lang="ru-RU" sz="3600" dirty="0">
                <a:solidFill>
                  <a:schemeClr val="bg1"/>
                </a:solidFill>
              </a:rPr>
              <a:t>сквер</a:t>
            </a:r>
          </a:p>
          <a:p>
            <a:pPr lvl="0"/>
            <a:r>
              <a:rPr lang="ru-RU" sz="3600" dirty="0">
                <a:solidFill>
                  <a:schemeClr val="bg1"/>
                </a:solidFill>
              </a:rPr>
              <a:t>парк</a:t>
            </a:r>
          </a:p>
          <a:p>
            <a:pPr lvl="0"/>
            <a:r>
              <a:rPr lang="ru-RU" sz="3600" dirty="0">
                <a:solidFill>
                  <a:schemeClr val="bg1"/>
                </a:solidFill>
              </a:rPr>
              <a:t>зона отдыха</a:t>
            </a:r>
          </a:p>
          <a:p>
            <a:r>
              <a:rPr lang="ru-RU" sz="3600" dirty="0">
                <a:solidFill>
                  <a:schemeClr val="bg1"/>
                </a:solidFill>
              </a:rPr>
              <a:t>комплексное предприятие коммунально-бытового обслуживания.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88640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План по обустройству села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9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Booster\Desktop\МАМе\SDC111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е 1"/>
          <p:cNvSpPr txBox="1"/>
          <p:nvPr/>
        </p:nvSpPr>
        <p:spPr>
          <a:xfrm>
            <a:off x="1391505" y="781978"/>
            <a:ext cx="6210573" cy="327782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solidFill>
                  <a:schemeClr val="bg1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Открытие в пустующем здании колхозной конторы парикмахерской и мастерской по ремонту бытовой техники</a:t>
            </a:r>
            <a:endParaRPr lang="ru-RU" sz="1100" dirty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5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champion-kazan.ru/images/17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02" y="0"/>
            <a:ext cx="9144000" cy="68476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ле 1"/>
          <p:cNvSpPr txBox="1"/>
          <p:nvPr/>
        </p:nvSpPr>
        <p:spPr>
          <a:xfrm>
            <a:off x="1384609" y="1036406"/>
            <a:ext cx="6210573" cy="276896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solidFill>
                  <a:schemeClr val="bg1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Строительство детско-юношеской спортивной школы</a:t>
            </a:r>
            <a:endParaRPr lang="ru-RU" sz="1100" dirty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9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е 1"/>
          <p:cNvSpPr txBox="1"/>
          <p:nvPr/>
        </p:nvSpPr>
        <p:spPr>
          <a:xfrm>
            <a:off x="1384609" y="1438861"/>
            <a:ext cx="6184362" cy="264072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Возродить яблоневый сад. В перспективе выращивание других фруктово-ягодных культур и их переработка.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0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е 1"/>
          <p:cNvSpPr txBox="1"/>
          <p:nvPr/>
        </p:nvSpPr>
        <p:spPr>
          <a:xfrm>
            <a:off x="1538721" y="483216"/>
            <a:ext cx="6066557" cy="455201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Возродить поливные земли для выращивания овощных культур и организовать тепличное хозяйство. В перспективе создание предприятия по переработке овощей.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5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772816"/>
            <a:ext cx="86719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Мои предложения по решению проблемы.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49" name="Рисунок 1" descr="SDC1106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ле 4"/>
          <p:cNvSpPr txBox="1"/>
          <p:nvPr/>
        </p:nvSpPr>
        <p:spPr>
          <a:xfrm>
            <a:off x="1475656" y="1543725"/>
            <a:ext cx="7548295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>
                  <a:noFill/>
                </a:ln>
                <a:solidFill>
                  <a:schemeClr val="bg1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Провести очистительные работы реки </a:t>
            </a:r>
            <a:r>
              <a:rPr lang="ru-RU" sz="3600" b="1" dirty="0" err="1">
                <a:ln>
                  <a:noFill/>
                </a:ln>
                <a:solidFill>
                  <a:schemeClr val="bg1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Чагра</a:t>
            </a:r>
            <a:r>
              <a:rPr lang="ru-RU" sz="3600" b="1" dirty="0">
                <a:ln>
                  <a:noFill/>
                </a:ln>
                <a:solidFill>
                  <a:schemeClr val="bg1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. В перспективе открытие зоны отдыха.</a:t>
            </a:r>
            <a:r>
              <a:rPr lang="ru-RU" dirty="0">
                <a:solidFill>
                  <a:schemeClr val="bg1"/>
                </a:solidFill>
                <a:effectLst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6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2970"/>
            <a:ext cx="88306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ричины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по которым молодые люди не остаются в сельской местности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8064" y="2620447"/>
            <a:ext cx="5230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нехватка рабочих мест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8064" y="3308557"/>
            <a:ext cx="4079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отсутствие дорог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969943"/>
            <a:ext cx="7424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dirty="0"/>
              <a:t>отсутствие мест проведения досуга</a:t>
            </a:r>
          </a:p>
        </p:txBody>
      </p:sp>
    </p:spTree>
    <p:extLst>
      <p:ext uri="{BB962C8B-B14F-4D97-AF65-F5344CB8AC3E}">
        <p14:creationId xmlns:p14="http://schemas.microsoft.com/office/powerpoint/2010/main" xmlns="" val="250555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талий\Desktop\Работа\SDC11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97" y="0"/>
            <a:ext cx="9144001" cy="6858000"/>
          </a:xfrm>
          <a:prstGeom prst="rect">
            <a:avLst/>
          </a:prstGeom>
          <a:noFill/>
          <a:effectLst>
            <a:glow rad="1905000">
              <a:schemeClr val="accent1">
                <a:alpha val="0"/>
              </a:schemeClr>
            </a:glow>
            <a:softEdge rad="4191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84929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</a:t>
            </a:r>
            <a:r>
              <a:rPr lang="ru-RU" sz="2400" dirty="0"/>
              <a:t> данной работы состоит в том, чтобы выяснить по каким причинам молодёжь покидает село.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Для достижения  цели необходимо решить следующие </a:t>
            </a:r>
            <a:r>
              <a:rPr lang="ru-RU" sz="2400" b="1" dirty="0"/>
              <a:t>задачи</a:t>
            </a:r>
            <a:r>
              <a:rPr lang="ru-RU" sz="2400" dirty="0"/>
              <a:t>: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1.  Проанализировать изменение демографической ситуации на селе в период с 2002 - </a:t>
            </a:r>
            <a:r>
              <a:rPr lang="ru-RU" sz="2400" dirty="0" smtClean="0"/>
              <a:t>2014 </a:t>
            </a:r>
            <a:r>
              <a:rPr lang="ru-RU" sz="2400" dirty="0"/>
              <a:t>гг.</a:t>
            </a:r>
          </a:p>
          <a:p>
            <a:r>
              <a:rPr lang="ru-RU" sz="2400" dirty="0"/>
              <a:t>2.  Провести опрос среди учащихся школы  из сельских районов.</a:t>
            </a:r>
          </a:p>
          <a:p>
            <a:r>
              <a:rPr lang="ru-RU" sz="2400" dirty="0"/>
              <a:t>3.  Разработать собственный вариант решения проблемы.</a:t>
            </a:r>
          </a:p>
        </p:txBody>
      </p:sp>
    </p:spTree>
    <p:extLst>
      <p:ext uri="{BB962C8B-B14F-4D97-AF65-F5344CB8AC3E}">
        <p14:creationId xmlns:p14="http://schemas.microsoft.com/office/powerpoint/2010/main" xmlns="" val="21783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Вталий\Desktop\Научно практическая работа\SDC1106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2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65701" y="2348880"/>
            <a:ext cx="7412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05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2402" y="1124744"/>
            <a:ext cx="892899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 ИССЛЕДОВАНИЯ ДАННОЙ РАБОТЫ ЯВЛЯЕТСЯ ЭЛЕМЕНТОМ СИСТЕМЫ СОЦИАЛЬНОЙ СТРУТУРЫ ОБЩЕСТВА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21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632502887"/>
              </p:ext>
            </p:extLst>
          </p:nvPr>
        </p:nvGraphicFramePr>
        <p:xfrm>
          <a:off x="971600" y="1214754"/>
          <a:ext cx="7344816" cy="5455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9592" y="26064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Половозростная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структура населения села Елань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4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Динамика численности населения села Елань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329609"/>
              </p:ext>
            </p:extLst>
          </p:nvPr>
        </p:nvGraphicFramePr>
        <p:xfrm>
          <a:off x="539552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807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7768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Причины снижения рождаемости:</a:t>
            </a:r>
            <a:endParaRPr lang="ru-RU" sz="3600" dirty="0">
              <a:solidFill>
                <a:schemeClr val="tx2"/>
              </a:solidFill>
            </a:endParaRPr>
          </a:p>
          <a:p>
            <a:r>
              <a:rPr lang="ru-RU" sz="3600" dirty="0">
                <a:solidFill>
                  <a:schemeClr val="tx2"/>
                </a:solidFill>
              </a:rPr>
              <a:t>1. Эмансипация женщин</a:t>
            </a:r>
          </a:p>
          <a:p>
            <a:r>
              <a:rPr lang="ru-RU" sz="3600" dirty="0">
                <a:solidFill>
                  <a:schemeClr val="tx2"/>
                </a:solidFill>
              </a:rPr>
              <a:t>2. Социально- экономические условия: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   1</a:t>
            </a:r>
            <a:r>
              <a:rPr lang="ru-RU" sz="3600" dirty="0">
                <a:solidFill>
                  <a:schemeClr val="tx2"/>
                </a:solidFill>
              </a:rPr>
              <a:t>)  низкий среднемесячный душевой доход населения (5100 руб./чел.);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   2</a:t>
            </a:r>
            <a:r>
              <a:rPr lang="ru-RU" sz="3600" dirty="0">
                <a:solidFill>
                  <a:schemeClr val="tx2"/>
                </a:solidFill>
              </a:rPr>
              <a:t>) высокие коэффициенты платы за одежду, промышленные товары,</a:t>
            </a:r>
          </a:p>
          <a:p>
            <a:r>
              <a:rPr lang="ru-RU" sz="3600" dirty="0">
                <a:solidFill>
                  <a:schemeClr val="tx2"/>
                </a:solidFill>
              </a:rPr>
              <a:t>коммунальные платежи.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   3</a:t>
            </a:r>
            <a:r>
              <a:rPr lang="ru-RU" sz="3600" dirty="0">
                <a:solidFill>
                  <a:schemeClr val="tx2"/>
                </a:solidFill>
              </a:rPr>
              <a:t>) повышение уровня безработицы;</a:t>
            </a:r>
          </a:p>
          <a:p>
            <a:r>
              <a:rPr lang="ru-RU" sz="3600" dirty="0">
                <a:solidFill>
                  <a:schemeClr val="tx2"/>
                </a:solidFill>
              </a:rPr>
              <a:t>3.  Изменение роли детей.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67223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35696" y="332656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Трудовые Ресурсы села Елань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1949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Результаты анкетирования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383390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932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Результаты анкетирования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74014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20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249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Динамика численности населения села Елань</vt:lpstr>
      <vt:lpstr>Слайд 6</vt:lpstr>
      <vt:lpstr>Слайд 7</vt:lpstr>
      <vt:lpstr>Результаты анкетирования</vt:lpstr>
      <vt:lpstr>Результаты анкетирования</vt:lpstr>
      <vt:lpstr>Результаты анкетирования</vt:lpstr>
      <vt:lpstr>Результаты анкетирования</vt:lpstr>
      <vt:lpstr>Результаты анкетирования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Вталий</dc:creator>
  <cp:lastModifiedBy>I</cp:lastModifiedBy>
  <cp:revision>48</cp:revision>
  <dcterms:created xsi:type="dcterms:W3CDTF">2014-01-14T09:58:18Z</dcterms:created>
  <dcterms:modified xsi:type="dcterms:W3CDTF">2015-08-30T15:50:35Z</dcterms:modified>
</cp:coreProperties>
</file>