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6" r:id="rId5"/>
    <p:sldId id="264" r:id="rId6"/>
    <p:sldId id="265" r:id="rId7"/>
    <p:sldId id="267" r:id="rId8"/>
    <p:sldId id="270" r:id="rId9"/>
    <p:sldId id="275" r:id="rId10"/>
    <p:sldId id="272" r:id="rId11"/>
    <p:sldId id="273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99FF"/>
    <a:srgbClr val="66FF99"/>
    <a:srgbClr val="FFFF00"/>
    <a:srgbClr val="009900"/>
    <a:srgbClr val="0099CC"/>
    <a:srgbClr val="FFCC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80" d="100"/>
          <a:sy n="80" d="100"/>
        </p:scale>
        <p:origin x="-127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Одиннадцатое  декабря.</a:t>
            </a:r>
            <a:b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Классная работа.</a:t>
            </a:r>
            <a:b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Надо непременно встряхивать себя физически, чтобы быть здоровым нравственно.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Л.Н.Толстой</a:t>
            </a:r>
          </a:p>
          <a:p>
            <a:pPr>
              <a:buNone/>
            </a:pPr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612" t="16080" r="7438" b="3518"/>
          <a:stretch>
            <a:fillRect/>
          </a:stretch>
        </p:blipFill>
        <p:spPr bwMode="auto">
          <a:xfrm>
            <a:off x="228600" y="1371600"/>
            <a:ext cx="267462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667" t="17391" r="6667" b="8696"/>
          <a:stretch>
            <a:fillRect/>
          </a:stretch>
        </p:blipFill>
        <p:spPr bwMode="auto">
          <a:xfrm>
            <a:off x="2209800" y="3048000"/>
            <a:ext cx="27969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6897" t="15686" r="6897" b="5882"/>
          <a:stretch>
            <a:fillRect/>
          </a:stretch>
        </p:blipFill>
        <p:spPr bwMode="auto">
          <a:xfrm>
            <a:off x="152400" y="44196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6416" t="5987" r="3511" b="2104"/>
          <a:stretch>
            <a:fillRect/>
          </a:stretch>
        </p:blipFill>
        <p:spPr bwMode="auto">
          <a:xfrm>
            <a:off x="0" y="-34413"/>
            <a:ext cx="9144000" cy="68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0" y="1752600"/>
            <a:ext cx="3886200" cy="1905000"/>
          </a:xfrm>
          <a:prstGeom prst="cloudCallout">
            <a:avLst>
              <a:gd name="adj1" fmla="val 65434"/>
              <a:gd name="adj2" fmla="val 3758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Оцени себя!!!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426719"/>
            <a:ext cx="3581400" cy="343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43434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FF"/>
                </a:solidFill>
                <a:cs typeface="Times New Roman" pitchFamily="18" charset="0"/>
              </a:rPr>
              <a:t>«5» - 10 баллов</a:t>
            </a:r>
          </a:p>
          <a:p>
            <a:r>
              <a:rPr lang="ru-RU" sz="2400" b="1" dirty="0" smtClean="0">
                <a:solidFill>
                  <a:srgbClr val="6600FF"/>
                </a:solidFill>
                <a:cs typeface="Times New Roman" pitchFamily="18" charset="0"/>
              </a:rPr>
              <a:t>«4» -  8-9 баллов</a:t>
            </a:r>
          </a:p>
          <a:p>
            <a:r>
              <a:rPr lang="ru-RU" sz="2400" b="1" dirty="0" smtClean="0">
                <a:solidFill>
                  <a:srgbClr val="6600FF"/>
                </a:solidFill>
                <a:cs typeface="Times New Roman" pitchFamily="18" charset="0"/>
              </a:rPr>
              <a:t>«3» - 5-7 баллов</a:t>
            </a:r>
          </a:p>
          <a:p>
            <a:r>
              <a:rPr lang="ru-RU" sz="2400" b="1" dirty="0" smtClean="0">
                <a:solidFill>
                  <a:srgbClr val="6600FF"/>
                </a:solidFill>
                <a:cs typeface="Times New Roman" pitchFamily="18" charset="0"/>
              </a:rPr>
              <a:t>«2» -  0-4 балла</a:t>
            </a:r>
            <a:endParaRPr lang="ru-RU" sz="2400" b="1" dirty="0">
              <a:solidFill>
                <a:srgbClr val="66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Подведение итогов урока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02" t="6734" r="4002" b="2350"/>
          <a:stretch>
            <a:fillRect/>
          </a:stretch>
        </p:blipFill>
        <p:spPr bwMode="auto">
          <a:xfrm>
            <a:off x="4724400" y="753980"/>
            <a:ext cx="4191000" cy="595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228600" y="914400"/>
            <a:ext cx="4267200" cy="2438400"/>
          </a:xfrm>
          <a:prstGeom prst="cloudCallout">
            <a:avLst>
              <a:gd name="adj1" fmla="val 72305"/>
              <a:gd name="adj2" fmla="val 6014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Какое орфографическое правило мы изучали сегодня на уроке?</a:t>
            </a:r>
            <a:endParaRPr lang="ru-RU" sz="2400" b="1" i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04800" y="3886200"/>
            <a:ext cx="4267200" cy="2514600"/>
          </a:xfrm>
          <a:prstGeom prst="cloudCallout">
            <a:avLst>
              <a:gd name="adj1" fmla="val 76767"/>
              <a:gd name="adj2" fmla="val -4121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Как определить написание –ТСЯ и –ТЬСЯ в глаголах?</a:t>
            </a:r>
            <a:endParaRPr lang="ru-RU" sz="2400" b="1" i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324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/>
              <a:t>Интернет-ресурсы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en-US" b="1" dirty="0" smtClean="0"/>
              <a:t>1. http://ria.ru/photo/20110226/339461530.html</a:t>
            </a:r>
          </a:p>
          <a:p>
            <a:pPr>
              <a:buNone/>
            </a:pPr>
            <a:r>
              <a:rPr lang="en-US" b="1" dirty="0" smtClean="0"/>
              <a:t>2. http://budapest2010.com/news/talismany-paralimpijskix-igr-v-sochi-2014</a:t>
            </a:r>
          </a:p>
          <a:p>
            <a:pPr>
              <a:buNone/>
            </a:pPr>
            <a:r>
              <a:rPr lang="en-US" b="1" dirty="0" smtClean="0"/>
              <a:t>3. http://vselyanin.ru/talisman2014.html/talisman2014-2</a:t>
            </a:r>
          </a:p>
          <a:p>
            <a:pPr>
              <a:buNone/>
            </a:pPr>
            <a:r>
              <a:rPr lang="en-US" b="1" dirty="0" smtClean="0"/>
              <a:t>4. http://freelance.ru/users/MIKSOKOL/?work=655974</a:t>
            </a:r>
          </a:p>
          <a:p>
            <a:pPr>
              <a:buNone/>
            </a:pPr>
            <a:r>
              <a:rPr lang="en-US" b="1" dirty="0" smtClean="0"/>
              <a:t>5. http://vadickgorb.livejournal.com/16534.html</a:t>
            </a:r>
          </a:p>
          <a:p>
            <a:pPr>
              <a:buNone/>
            </a:pPr>
            <a:r>
              <a:rPr lang="en-US" b="1" dirty="0" smtClean="0"/>
              <a:t>6.http://www.pra3dnuk.ru/news/zimnie_22_olimpijskie_igry_v_sochi_2014_stikhi/13-06-27-1254</a:t>
            </a:r>
          </a:p>
          <a:p>
            <a:pPr>
              <a:buNone/>
            </a:pPr>
            <a:r>
              <a:rPr lang="en-US" b="1" dirty="0" smtClean="0"/>
              <a:t>7. http://www.nastol.com.ua/sport/6924-zimnyaya-olimpiada-2010-vankuver-figurnoe-katanie-devushka-izyashhnost.html</a:t>
            </a:r>
          </a:p>
          <a:p>
            <a:pPr>
              <a:buNone/>
            </a:pPr>
            <a:r>
              <a:rPr lang="en-US" b="1" dirty="0" smtClean="0"/>
              <a:t>8. http://www.wizardfox.net/forum/threads/zimnjaja-olimpiada-vankuver-2010.20653/page-3  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u="sng" dirty="0" smtClean="0"/>
              <a:t>Библиография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b="1" dirty="0" smtClean="0"/>
              <a:t>1. Русский язык. 5 класс. Рабочая программа. К УМК </a:t>
            </a:r>
            <a:r>
              <a:rPr lang="ru-RU" b="1" dirty="0" err="1" smtClean="0"/>
              <a:t>Ладыженской</a:t>
            </a:r>
            <a:r>
              <a:rPr lang="ru-RU" b="1" dirty="0" smtClean="0"/>
              <a:t> Т.А. ФГОС, Москва: Просвещение, 2013</a:t>
            </a:r>
          </a:p>
          <a:p>
            <a:pPr>
              <a:buNone/>
            </a:pPr>
            <a:r>
              <a:rPr lang="ru-RU" b="1" dirty="0" smtClean="0"/>
              <a:t>2. Русский язык. 5 класс. Учебник в 2 ч.  </a:t>
            </a:r>
            <a:r>
              <a:rPr lang="ru-RU" b="1" dirty="0" err="1" smtClean="0"/>
              <a:t>Ладыженская</a:t>
            </a:r>
            <a:r>
              <a:rPr lang="ru-RU" b="1" dirty="0" smtClean="0"/>
              <a:t> Т.А., Баранов М.Т., </a:t>
            </a:r>
            <a:r>
              <a:rPr lang="ru-RU" b="1" dirty="0" err="1" smtClean="0"/>
              <a:t>Тростенцова</a:t>
            </a:r>
            <a:r>
              <a:rPr lang="ru-RU" b="1" dirty="0" smtClean="0"/>
              <a:t> Л.А. и др., ФГОС, Москва: Просвещение, 2013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7600"/>
            <a:ext cx="64008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Зимняя олимпиада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6" t="7349" r="2253" b="2868"/>
          <a:stretch>
            <a:fillRect/>
          </a:stretch>
        </p:blipFill>
        <p:spPr bwMode="auto">
          <a:xfrm>
            <a:off x="228600" y="0"/>
            <a:ext cx="86868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62400" y="2133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Зимняя Олимпиада</a:t>
            </a:r>
            <a:endParaRPr lang="ru-RU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0"/>
            <a:ext cx="4876800" cy="379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048000"/>
            <a:ext cx="662172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22390">
            <a:off x="-332845" y="-540198"/>
            <a:ext cx="6919024" cy="418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1066800"/>
            <a:ext cx="40479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00FF"/>
                </a:solidFill>
                <a:latin typeface="Monotype Corsiva" pitchFamily="66" charset="0"/>
              </a:rPr>
              <a:t>Словарная работа</a:t>
            </a:r>
            <a:endParaRPr lang="ru-RU" sz="4400" b="1" dirty="0">
              <a:solidFill>
                <a:srgbClr val="6600FF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76687" y="3786187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6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ада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239000" y="3657600"/>
            <a:ext cx="228600" cy="30480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347459"/>
            <a:ext cx="6172200" cy="264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828800"/>
            <a:ext cx="6477000" cy="412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2400" y="381000"/>
            <a:ext cx="510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Чтобы победить на Олимпийских играх, спортсменам...</a:t>
            </a:r>
          </a:p>
          <a:p>
            <a:endParaRPr lang="ru-RU" sz="24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тренироват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(?)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стремит(?)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 победе,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борот(?)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конца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62600" y="381000"/>
            <a:ext cx="3581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 тогда им  </a:t>
            </a:r>
          </a:p>
          <a:p>
            <a:endParaRPr lang="ru-RU" sz="24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улыбнёт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(?)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удача,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достанет(?)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победа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2449" t="7447" r="12449" b="4043"/>
          <a:stretch>
            <a:fillRect/>
          </a:stretch>
        </p:blipFill>
        <p:spPr bwMode="auto">
          <a:xfrm>
            <a:off x="228599" y="1547190"/>
            <a:ext cx="4495801" cy="508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0"/>
            <a:ext cx="6172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990600"/>
            <a:ext cx="365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Правописание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-ТСЯ и -ТЬСЯ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глаголах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838200"/>
            <a:ext cx="4191000" cy="530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94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5800" y="762000"/>
            <a:ext cx="388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Чем же мы будем заниматься</a:t>
            </a:r>
          </a:p>
          <a:p>
            <a:pPr algn="ctr"/>
            <a:r>
              <a:rPr lang="ru-RU" sz="28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сегодня на уроке?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8956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Повторим орфограмму 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"-ТСЯ и -ТЬСЯ в глаголах".</a:t>
            </a:r>
          </a:p>
          <a:p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Будем тренироваться в написании слов на данную орфограмму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02" t="4157" r="3880" b="8604"/>
          <a:stretch>
            <a:fillRect/>
          </a:stretch>
        </p:blipFill>
        <p:spPr bwMode="auto">
          <a:xfrm>
            <a:off x="228600" y="0"/>
            <a:ext cx="444878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6941">
            <a:off x="3250309" y="-387989"/>
            <a:ext cx="6098515" cy="369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14800" y="762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определить,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следует писать в конце глаголов?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124200"/>
            <a:ext cx="3666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124200"/>
            <a:ext cx="3819106" cy="341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38086"/>
            <a:ext cx="4011547" cy="485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3505200" y="0"/>
            <a:ext cx="5334000" cy="2590800"/>
          </a:xfrm>
          <a:prstGeom prst="cloudCallout">
            <a:avLst>
              <a:gd name="adj1" fmla="val -59275"/>
              <a:gd name="adj2" fmla="val 5909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Забей шайбу в нужные ворота...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(Распределительный диктант)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14800" y="2895600"/>
            <a:ext cx="487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борет..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добиват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соревнуют..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улыбает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согрет..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старает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увлекат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драт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волнует..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настраиват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Взаимопроверка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1452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ТСЯ</a:t>
                      </a:r>
                      <a:endParaRPr lang="ru-RU" sz="3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sz="3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-ТЬСЯ</a:t>
                      </a:r>
                      <a:endParaRPr lang="ru-RU" sz="3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3200" b="1" dirty="0" smtClean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 борется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соревнуются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улыбается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старается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волнуется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 smtClean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добиваться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согреться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увлекаться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драться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настраиваться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330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Одиннадцатое  декабря. Классная работа. </vt:lpstr>
      <vt:lpstr>Зимняя олимпиада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Взаимопроверка </vt:lpstr>
      <vt:lpstr>Презентация PowerPoint</vt:lpstr>
      <vt:lpstr>Подведение итогов урока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Одиннадцатое  декабря. Классная работа. </dc:title>
  <dc:creator>Анна</dc:creator>
  <cp:lastModifiedBy>Леха</cp:lastModifiedBy>
  <cp:revision>2</cp:revision>
  <dcterms:modified xsi:type="dcterms:W3CDTF">2015-09-03T14:10:39Z</dcterms:modified>
</cp:coreProperties>
</file>