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notesMasterIdLst>
    <p:notesMasterId r:id="rId37"/>
  </p:notesMasterIdLst>
  <p:sldIdLst>
    <p:sldId id="256" r:id="rId2"/>
    <p:sldId id="262" r:id="rId3"/>
    <p:sldId id="258" r:id="rId4"/>
    <p:sldId id="257" r:id="rId5"/>
    <p:sldId id="289" r:id="rId6"/>
    <p:sldId id="290" r:id="rId7"/>
    <p:sldId id="259" r:id="rId8"/>
    <p:sldId id="291" r:id="rId9"/>
    <p:sldId id="292" r:id="rId10"/>
    <p:sldId id="293" r:id="rId11"/>
    <p:sldId id="260" r:id="rId12"/>
    <p:sldId id="294" r:id="rId13"/>
    <p:sldId id="261" r:id="rId14"/>
    <p:sldId id="295" r:id="rId15"/>
    <p:sldId id="263" r:id="rId16"/>
    <p:sldId id="265" r:id="rId17"/>
    <p:sldId id="266" r:id="rId18"/>
    <p:sldId id="267" r:id="rId19"/>
    <p:sldId id="268" r:id="rId20"/>
    <p:sldId id="285" r:id="rId21"/>
    <p:sldId id="286" r:id="rId22"/>
    <p:sldId id="287" r:id="rId23"/>
    <p:sldId id="270" r:id="rId24"/>
    <p:sldId id="288" r:id="rId25"/>
    <p:sldId id="296" r:id="rId26"/>
    <p:sldId id="269" r:id="rId27"/>
    <p:sldId id="272" r:id="rId28"/>
    <p:sldId id="278" r:id="rId29"/>
    <p:sldId id="275" r:id="rId30"/>
    <p:sldId id="271" r:id="rId31"/>
    <p:sldId id="273" r:id="rId32"/>
    <p:sldId id="274" r:id="rId33"/>
    <p:sldId id="277" r:id="rId34"/>
    <p:sldId id="279" r:id="rId35"/>
    <p:sldId id="276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8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E01741-D4F5-4CCA-8941-BF5074178FD2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6D69D7F4-680C-4947-8E75-6323C1CFF2BF}">
      <dgm:prSet/>
      <dgm:spPr/>
      <dgm:t>
        <a:bodyPr/>
        <a:lstStyle/>
        <a:p>
          <a:pPr rtl="0"/>
          <a:r>
            <a:rPr lang="ru-RU" i="1" dirty="0" smtClean="0"/>
            <a:t>коммуникативные</a:t>
          </a:r>
          <a:r>
            <a:rPr lang="ru-RU" dirty="0" smtClean="0"/>
            <a:t> </a:t>
          </a:r>
          <a:endParaRPr lang="ru-RU" dirty="0"/>
        </a:p>
      </dgm:t>
    </dgm:pt>
    <dgm:pt modelId="{255FBE3E-6C5D-4D55-B3EF-D77A24B927FD}" type="parTrans" cxnId="{2437C2F9-B480-4141-BCE2-800C3722E3FE}">
      <dgm:prSet/>
      <dgm:spPr/>
      <dgm:t>
        <a:bodyPr/>
        <a:lstStyle/>
        <a:p>
          <a:endParaRPr lang="ru-RU"/>
        </a:p>
      </dgm:t>
    </dgm:pt>
    <dgm:pt modelId="{95D5B35E-CBD9-41CB-9465-5C665C1C7B6A}" type="sibTrans" cxnId="{2437C2F9-B480-4141-BCE2-800C3722E3FE}">
      <dgm:prSet/>
      <dgm:spPr/>
      <dgm:t>
        <a:bodyPr/>
        <a:lstStyle/>
        <a:p>
          <a:endParaRPr lang="ru-RU"/>
        </a:p>
      </dgm:t>
    </dgm:pt>
    <dgm:pt modelId="{A9884B7B-649A-4688-A2E8-7DCA93A18D26}">
      <dgm:prSet/>
      <dgm:spPr/>
      <dgm:t>
        <a:bodyPr/>
        <a:lstStyle/>
        <a:p>
          <a:pPr rtl="0"/>
          <a:r>
            <a:rPr lang="ru-RU" i="1" dirty="0" smtClean="0"/>
            <a:t>регулятивные</a:t>
          </a:r>
          <a:r>
            <a:rPr lang="ru-RU" dirty="0" smtClean="0"/>
            <a:t> </a:t>
          </a:r>
          <a:endParaRPr lang="ru-RU" dirty="0"/>
        </a:p>
      </dgm:t>
    </dgm:pt>
    <dgm:pt modelId="{3C58D91B-D65D-4753-B8BC-3F9E0B61EC0D}" type="parTrans" cxnId="{3AB67C24-AA6C-4545-8289-2151428C6E1B}">
      <dgm:prSet/>
      <dgm:spPr/>
      <dgm:t>
        <a:bodyPr/>
        <a:lstStyle/>
        <a:p>
          <a:endParaRPr lang="ru-RU"/>
        </a:p>
      </dgm:t>
    </dgm:pt>
    <dgm:pt modelId="{9B141CE6-4A09-436A-A409-EE8AF77D49A3}" type="sibTrans" cxnId="{3AB67C24-AA6C-4545-8289-2151428C6E1B}">
      <dgm:prSet/>
      <dgm:spPr/>
      <dgm:t>
        <a:bodyPr/>
        <a:lstStyle/>
        <a:p>
          <a:endParaRPr lang="ru-RU"/>
        </a:p>
      </dgm:t>
    </dgm:pt>
    <dgm:pt modelId="{63C43A53-7894-44E3-A09F-82351C334AC4}">
      <dgm:prSet/>
      <dgm:spPr/>
      <dgm:t>
        <a:bodyPr/>
        <a:lstStyle/>
        <a:p>
          <a:pPr rtl="0"/>
          <a:r>
            <a:rPr lang="ru-RU" i="1" dirty="0" smtClean="0"/>
            <a:t>познавательные</a:t>
          </a:r>
          <a:r>
            <a:rPr lang="ru-RU" dirty="0" smtClean="0"/>
            <a:t> </a:t>
          </a:r>
          <a:endParaRPr lang="ru-RU" dirty="0"/>
        </a:p>
      </dgm:t>
    </dgm:pt>
    <dgm:pt modelId="{F0A92DB6-10AB-477D-9DF5-49362A49538A}" type="parTrans" cxnId="{FFEBF41A-8237-4B16-B918-3175B964DF71}">
      <dgm:prSet/>
      <dgm:spPr/>
      <dgm:t>
        <a:bodyPr/>
        <a:lstStyle/>
        <a:p>
          <a:endParaRPr lang="ru-RU"/>
        </a:p>
      </dgm:t>
    </dgm:pt>
    <dgm:pt modelId="{882DB589-5B78-4664-AA1B-106CE545FDC0}" type="sibTrans" cxnId="{FFEBF41A-8237-4B16-B918-3175B964DF71}">
      <dgm:prSet/>
      <dgm:spPr/>
      <dgm:t>
        <a:bodyPr/>
        <a:lstStyle/>
        <a:p>
          <a:endParaRPr lang="ru-RU"/>
        </a:p>
      </dgm:t>
    </dgm:pt>
    <dgm:pt modelId="{344099B5-0DDF-423C-AA6E-105C1F3D3E1D}">
      <dgm:prSet/>
      <dgm:spPr/>
      <dgm:t>
        <a:bodyPr/>
        <a:lstStyle/>
        <a:p>
          <a:pPr rtl="0"/>
          <a:r>
            <a:rPr lang="ru-RU" i="1" dirty="0" smtClean="0"/>
            <a:t>личностные</a:t>
          </a:r>
          <a:endParaRPr lang="ru-RU" dirty="0"/>
        </a:p>
      </dgm:t>
    </dgm:pt>
    <dgm:pt modelId="{9B036B5F-2DB9-4B04-864F-E168CF560E0D}" type="parTrans" cxnId="{CDF14769-2B17-42C5-81BC-5E2B59175A59}">
      <dgm:prSet/>
      <dgm:spPr/>
      <dgm:t>
        <a:bodyPr/>
        <a:lstStyle/>
        <a:p>
          <a:endParaRPr lang="ru-RU"/>
        </a:p>
      </dgm:t>
    </dgm:pt>
    <dgm:pt modelId="{307AC83E-E133-4FE4-98AC-8CC594621DC9}" type="sibTrans" cxnId="{CDF14769-2B17-42C5-81BC-5E2B59175A59}">
      <dgm:prSet/>
      <dgm:spPr/>
      <dgm:t>
        <a:bodyPr/>
        <a:lstStyle/>
        <a:p>
          <a:endParaRPr lang="ru-RU"/>
        </a:p>
      </dgm:t>
    </dgm:pt>
    <dgm:pt modelId="{05D83D57-F335-4C19-A593-AEEA670237ED}" type="pres">
      <dgm:prSet presAssocID="{27E01741-D4F5-4CCA-8941-BF5074178FD2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6B87342D-A80E-4841-A328-3DA1637EFFF4}" type="pres">
      <dgm:prSet presAssocID="{27E01741-D4F5-4CCA-8941-BF5074178FD2}" presName="pyramid" presStyleLbl="node1" presStyleIdx="0" presStyleCnt="1"/>
      <dgm:spPr/>
    </dgm:pt>
    <dgm:pt modelId="{F8B9837B-AC06-4547-875A-4DA432FE86F3}" type="pres">
      <dgm:prSet presAssocID="{27E01741-D4F5-4CCA-8941-BF5074178FD2}" presName="theList" presStyleCnt="0"/>
      <dgm:spPr/>
    </dgm:pt>
    <dgm:pt modelId="{345C5AD3-0E20-453C-A980-D81CC716CAA5}" type="pres">
      <dgm:prSet presAssocID="{6D69D7F4-680C-4947-8E75-6323C1CFF2BF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FA1AD6-9AEE-4AFC-B073-D5613ED07405}" type="pres">
      <dgm:prSet presAssocID="{6D69D7F4-680C-4947-8E75-6323C1CFF2BF}" presName="aSpace" presStyleCnt="0"/>
      <dgm:spPr/>
    </dgm:pt>
    <dgm:pt modelId="{B6E07532-B12A-47A7-960A-9ADDFBA13C4C}" type="pres">
      <dgm:prSet presAssocID="{A9884B7B-649A-4688-A2E8-7DCA93A18D26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DCCE80-20BA-42F7-A557-221CCDC7C062}" type="pres">
      <dgm:prSet presAssocID="{A9884B7B-649A-4688-A2E8-7DCA93A18D26}" presName="aSpace" presStyleCnt="0"/>
      <dgm:spPr/>
    </dgm:pt>
    <dgm:pt modelId="{740309A1-9E9B-4408-A81C-FACA449925DC}" type="pres">
      <dgm:prSet presAssocID="{63C43A53-7894-44E3-A09F-82351C334AC4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6ABDB9-B19A-4ED2-A904-AAE4A8F86CF4}" type="pres">
      <dgm:prSet presAssocID="{63C43A53-7894-44E3-A09F-82351C334AC4}" presName="aSpace" presStyleCnt="0"/>
      <dgm:spPr/>
    </dgm:pt>
    <dgm:pt modelId="{CEBF967C-1022-48C3-88CA-5E3E4599B063}" type="pres">
      <dgm:prSet presAssocID="{344099B5-0DDF-423C-AA6E-105C1F3D3E1D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140232-3F49-4B02-99F7-B017B3D06308}" type="pres">
      <dgm:prSet presAssocID="{344099B5-0DDF-423C-AA6E-105C1F3D3E1D}" presName="aSpace" presStyleCnt="0"/>
      <dgm:spPr/>
    </dgm:pt>
  </dgm:ptLst>
  <dgm:cxnLst>
    <dgm:cxn modelId="{3AB67C24-AA6C-4545-8289-2151428C6E1B}" srcId="{27E01741-D4F5-4CCA-8941-BF5074178FD2}" destId="{A9884B7B-649A-4688-A2E8-7DCA93A18D26}" srcOrd="1" destOrd="0" parTransId="{3C58D91B-D65D-4753-B8BC-3F9E0B61EC0D}" sibTransId="{9B141CE6-4A09-436A-A409-EE8AF77D49A3}"/>
    <dgm:cxn modelId="{67207536-C060-4EE5-AB9E-3C6EE76B82A3}" type="presOf" srcId="{27E01741-D4F5-4CCA-8941-BF5074178FD2}" destId="{05D83D57-F335-4C19-A593-AEEA670237ED}" srcOrd="0" destOrd="0" presId="urn:microsoft.com/office/officeart/2005/8/layout/pyramid2"/>
    <dgm:cxn modelId="{5BA2BB22-23DB-475C-AFEF-A9439D380AF2}" type="presOf" srcId="{6D69D7F4-680C-4947-8E75-6323C1CFF2BF}" destId="{345C5AD3-0E20-453C-A980-D81CC716CAA5}" srcOrd="0" destOrd="0" presId="urn:microsoft.com/office/officeart/2005/8/layout/pyramid2"/>
    <dgm:cxn modelId="{FFEBF41A-8237-4B16-B918-3175B964DF71}" srcId="{27E01741-D4F5-4CCA-8941-BF5074178FD2}" destId="{63C43A53-7894-44E3-A09F-82351C334AC4}" srcOrd="2" destOrd="0" parTransId="{F0A92DB6-10AB-477D-9DF5-49362A49538A}" sibTransId="{882DB589-5B78-4664-AA1B-106CE545FDC0}"/>
    <dgm:cxn modelId="{91EFF67E-7E59-4C43-9F38-A3101E39F274}" type="presOf" srcId="{A9884B7B-649A-4688-A2E8-7DCA93A18D26}" destId="{B6E07532-B12A-47A7-960A-9ADDFBA13C4C}" srcOrd="0" destOrd="0" presId="urn:microsoft.com/office/officeart/2005/8/layout/pyramid2"/>
    <dgm:cxn modelId="{CDF14769-2B17-42C5-81BC-5E2B59175A59}" srcId="{27E01741-D4F5-4CCA-8941-BF5074178FD2}" destId="{344099B5-0DDF-423C-AA6E-105C1F3D3E1D}" srcOrd="3" destOrd="0" parTransId="{9B036B5F-2DB9-4B04-864F-E168CF560E0D}" sibTransId="{307AC83E-E133-4FE4-98AC-8CC594621DC9}"/>
    <dgm:cxn modelId="{2437C2F9-B480-4141-BCE2-800C3722E3FE}" srcId="{27E01741-D4F5-4CCA-8941-BF5074178FD2}" destId="{6D69D7F4-680C-4947-8E75-6323C1CFF2BF}" srcOrd="0" destOrd="0" parTransId="{255FBE3E-6C5D-4D55-B3EF-D77A24B927FD}" sibTransId="{95D5B35E-CBD9-41CB-9465-5C665C1C7B6A}"/>
    <dgm:cxn modelId="{722C14BE-65FA-41B1-9DE5-C9C31E254927}" type="presOf" srcId="{344099B5-0DDF-423C-AA6E-105C1F3D3E1D}" destId="{CEBF967C-1022-48C3-88CA-5E3E4599B063}" srcOrd="0" destOrd="0" presId="urn:microsoft.com/office/officeart/2005/8/layout/pyramid2"/>
    <dgm:cxn modelId="{CA7AD2C8-95AE-4C96-802D-5329BF6C7A2F}" type="presOf" srcId="{63C43A53-7894-44E3-A09F-82351C334AC4}" destId="{740309A1-9E9B-4408-A81C-FACA449925DC}" srcOrd="0" destOrd="0" presId="urn:microsoft.com/office/officeart/2005/8/layout/pyramid2"/>
    <dgm:cxn modelId="{3FFF97D5-BC0F-49FE-BDEE-5DC97BA90F73}" type="presParOf" srcId="{05D83D57-F335-4C19-A593-AEEA670237ED}" destId="{6B87342D-A80E-4841-A328-3DA1637EFFF4}" srcOrd="0" destOrd="0" presId="urn:microsoft.com/office/officeart/2005/8/layout/pyramid2"/>
    <dgm:cxn modelId="{487D7031-CC8A-4936-87E5-4448905170C3}" type="presParOf" srcId="{05D83D57-F335-4C19-A593-AEEA670237ED}" destId="{F8B9837B-AC06-4547-875A-4DA432FE86F3}" srcOrd="1" destOrd="0" presId="urn:microsoft.com/office/officeart/2005/8/layout/pyramid2"/>
    <dgm:cxn modelId="{5BBEF6E8-D262-4116-A0BA-A18F32A231AA}" type="presParOf" srcId="{F8B9837B-AC06-4547-875A-4DA432FE86F3}" destId="{345C5AD3-0E20-453C-A980-D81CC716CAA5}" srcOrd="0" destOrd="0" presId="urn:microsoft.com/office/officeart/2005/8/layout/pyramid2"/>
    <dgm:cxn modelId="{AA4F21C1-319C-4941-9F36-B1B0F54417CE}" type="presParOf" srcId="{F8B9837B-AC06-4547-875A-4DA432FE86F3}" destId="{F8FA1AD6-9AEE-4AFC-B073-D5613ED07405}" srcOrd="1" destOrd="0" presId="urn:microsoft.com/office/officeart/2005/8/layout/pyramid2"/>
    <dgm:cxn modelId="{A7183331-987C-4D71-818B-D0EE602DEF90}" type="presParOf" srcId="{F8B9837B-AC06-4547-875A-4DA432FE86F3}" destId="{B6E07532-B12A-47A7-960A-9ADDFBA13C4C}" srcOrd="2" destOrd="0" presId="urn:microsoft.com/office/officeart/2005/8/layout/pyramid2"/>
    <dgm:cxn modelId="{A16A18F4-0B5B-48AE-A671-F195E428ABFB}" type="presParOf" srcId="{F8B9837B-AC06-4547-875A-4DA432FE86F3}" destId="{20DCCE80-20BA-42F7-A557-221CCDC7C062}" srcOrd="3" destOrd="0" presId="urn:microsoft.com/office/officeart/2005/8/layout/pyramid2"/>
    <dgm:cxn modelId="{CD17ECCA-0856-4364-80D0-F271345F8517}" type="presParOf" srcId="{F8B9837B-AC06-4547-875A-4DA432FE86F3}" destId="{740309A1-9E9B-4408-A81C-FACA449925DC}" srcOrd="4" destOrd="0" presId="urn:microsoft.com/office/officeart/2005/8/layout/pyramid2"/>
    <dgm:cxn modelId="{10660BCD-53D9-4A72-A08A-5AB809908521}" type="presParOf" srcId="{F8B9837B-AC06-4547-875A-4DA432FE86F3}" destId="{2E6ABDB9-B19A-4ED2-A904-AAE4A8F86CF4}" srcOrd="5" destOrd="0" presId="urn:microsoft.com/office/officeart/2005/8/layout/pyramid2"/>
    <dgm:cxn modelId="{E5032070-D279-4E89-B745-AD8236667E92}" type="presParOf" srcId="{F8B9837B-AC06-4547-875A-4DA432FE86F3}" destId="{CEBF967C-1022-48C3-88CA-5E3E4599B063}" srcOrd="6" destOrd="0" presId="urn:microsoft.com/office/officeart/2005/8/layout/pyramid2"/>
    <dgm:cxn modelId="{B8AE2DF7-B848-4767-8923-5C3BA54BBA96}" type="presParOf" srcId="{F8B9837B-AC06-4547-875A-4DA432FE86F3}" destId="{E7140232-3F49-4B02-99F7-B017B3D06308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B87342D-A80E-4841-A328-3DA1637EFFF4}">
      <dsp:nvSpPr>
        <dsp:cNvPr id="0" name=""/>
        <dsp:cNvSpPr/>
      </dsp:nvSpPr>
      <dsp:spPr>
        <a:xfrm>
          <a:off x="1512371" y="0"/>
          <a:ext cx="4525963" cy="452596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5C5AD3-0E20-453C-A980-D81CC716CAA5}">
      <dsp:nvSpPr>
        <dsp:cNvPr id="0" name=""/>
        <dsp:cNvSpPr/>
      </dsp:nvSpPr>
      <dsp:spPr>
        <a:xfrm>
          <a:off x="3775352" y="453038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i="1" kern="1200" dirty="0" smtClean="0"/>
            <a:t>коммуникативные</a:t>
          </a:r>
          <a:r>
            <a:rPr lang="ru-RU" sz="2300" kern="1200" dirty="0" smtClean="0"/>
            <a:t> </a:t>
          </a:r>
          <a:endParaRPr lang="ru-RU" sz="2300" kern="1200" dirty="0"/>
        </a:p>
      </dsp:txBody>
      <dsp:txXfrm>
        <a:off x="3775352" y="453038"/>
        <a:ext cx="2941875" cy="804419"/>
      </dsp:txXfrm>
    </dsp:sp>
    <dsp:sp modelId="{B6E07532-B12A-47A7-960A-9ADDFBA13C4C}">
      <dsp:nvSpPr>
        <dsp:cNvPr id="0" name=""/>
        <dsp:cNvSpPr/>
      </dsp:nvSpPr>
      <dsp:spPr>
        <a:xfrm>
          <a:off x="3775352" y="1358009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i="1" kern="1200" dirty="0" smtClean="0"/>
            <a:t>регулятивные</a:t>
          </a:r>
          <a:r>
            <a:rPr lang="ru-RU" sz="2300" kern="1200" dirty="0" smtClean="0"/>
            <a:t> </a:t>
          </a:r>
          <a:endParaRPr lang="ru-RU" sz="2300" kern="1200" dirty="0"/>
        </a:p>
      </dsp:txBody>
      <dsp:txXfrm>
        <a:off x="3775352" y="1358009"/>
        <a:ext cx="2941875" cy="804419"/>
      </dsp:txXfrm>
    </dsp:sp>
    <dsp:sp modelId="{740309A1-9E9B-4408-A81C-FACA449925DC}">
      <dsp:nvSpPr>
        <dsp:cNvPr id="0" name=""/>
        <dsp:cNvSpPr/>
      </dsp:nvSpPr>
      <dsp:spPr>
        <a:xfrm>
          <a:off x="3775352" y="2262981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i="1" kern="1200" dirty="0" smtClean="0"/>
            <a:t>познавательные</a:t>
          </a:r>
          <a:r>
            <a:rPr lang="ru-RU" sz="2300" kern="1200" dirty="0" smtClean="0"/>
            <a:t> </a:t>
          </a:r>
          <a:endParaRPr lang="ru-RU" sz="2300" kern="1200" dirty="0"/>
        </a:p>
      </dsp:txBody>
      <dsp:txXfrm>
        <a:off x="3775352" y="2262981"/>
        <a:ext cx="2941875" cy="804419"/>
      </dsp:txXfrm>
    </dsp:sp>
    <dsp:sp modelId="{CEBF967C-1022-48C3-88CA-5E3E4599B063}">
      <dsp:nvSpPr>
        <dsp:cNvPr id="0" name=""/>
        <dsp:cNvSpPr/>
      </dsp:nvSpPr>
      <dsp:spPr>
        <a:xfrm>
          <a:off x="3775352" y="3167953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i="1" kern="1200" dirty="0" smtClean="0"/>
            <a:t>личностные</a:t>
          </a:r>
          <a:endParaRPr lang="ru-RU" sz="2300" kern="1200" dirty="0"/>
        </a:p>
      </dsp:txBody>
      <dsp:txXfrm>
        <a:off x="3775352" y="3167953"/>
        <a:ext cx="2941875" cy="8044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8D872D-E24E-441B-95FF-2F8CDF82E135}" type="datetimeFigureOut">
              <a:rPr lang="ru-RU" smtClean="0"/>
              <a:pPr/>
              <a:t>27.08.2015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B08A36-BA80-4867-B2BF-BC53D9E3879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7F6443A-B715-4A1B-B341-6BD351E4DACE}" type="slidenum">
              <a:rPr lang="ru-RU"/>
              <a:pPr/>
              <a:t>3</a:t>
            </a:fld>
            <a:endParaRPr lang="ru-RU"/>
          </a:p>
        </p:txBody>
      </p:sp>
      <p:sp>
        <p:nvSpPr>
          <p:cNvPr id="24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33475" y="677863"/>
            <a:ext cx="4591050" cy="3444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B7E3C3B-CBCE-4143-B697-861E0E9107E0}" type="slidenum">
              <a:rPr lang="ru-RU"/>
              <a:pPr/>
              <a:t>27</a:t>
            </a:fld>
            <a:endParaRPr lang="ru-RU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33475" y="677863"/>
            <a:ext cx="4591050" cy="3444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A131-3CD1-4976-BC91-B545283E662F}" type="datetimeFigureOut">
              <a:rPr lang="ru-RU" smtClean="0"/>
              <a:pPr/>
              <a:t>27.08.2015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D5F4-3A3C-42C9-AA9C-6327FC5999D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A131-3CD1-4976-BC91-B545283E662F}" type="datetimeFigureOut">
              <a:rPr lang="ru-RU" smtClean="0"/>
              <a:pPr/>
              <a:t>27.08.2015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D5F4-3A3C-42C9-AA9C-6327FC5999D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A131-3CD1-4976-BC91-B545283E662F}" type="datetimeFigureOut">
              <a:rPr lang="ru-RU" smtClean="0"/>
              <a:pPr/>
              <a:t>27.08.2015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D5F4-3A3C-42C9-AA9C-6327FC5999D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A131-3CD1-4976-BC91-B545283E662F}" type="datetimeFigureOut">
              <a:rPr lang="ru-RU" smtClean="0"/>
              <a:pPr/>
              <a:t>27.08.2015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D5F4-3A3C-42C9-AA9C-6327FC5999D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A131-3CD1-4976-BC91-B545283E662F}" type="datetimeFigureOut">
              <a:rPr lang="ru-RU" smtClean="0"/>
              <a:pPr/>
              <a:t>27.08.2015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D5F4-3A3C-42C9-AA9C-6327FC5999D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A131-3CD1-4976-BC91-B545283E662F}" type="datetimeFigureOut">
              <a:rPr lang="ru-RU" smtClean="0"/>
              <a:pPr/>
              <a:t>27.08.2015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D5F4-3A3C-42C9-AA9C-6327FC5999D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A131-3CD1-4976-BC91-B545283E662F}" type="datetimeFigureOut">
              <a:rPr lang="ru-RU" smtClean="0"/>
              <a:pPr/>
              <a:t>27.08.2015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D5F4-3A3C-42C9-AA9C-6327FC5999D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A131-3CD1-4976-BC91-B545283E662F}" type="datetimeFigureOut">
              <a:rPr lang="ru-RU" smtClean="0"/>
              <a:pPr/>
              <a:t>27.08.2015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D5F4-3A3C-42C9-AA9C-6327FC5999D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A131-3CD1-4976-BC91-B545283E662F}" type="datetimeFigureOut">
              <a:rPr lang="ru-RU" smtClean="0"/>
              <a:pPr/>
              <a:t>27.08.2015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D5F4-3A3C-42C9-AA9C-6327FC5999D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A131-3CD1-4976-BC91-B545283E662F}" type="datetimeFigureOut">
              <a:rPr lang="ru-RU" smtClean="0"/>
              <a:pPr/>
              <a:t>27.08.2015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D5F4-3A3C-42C9-AA9C-6327FC5999D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A131-3CD1-4976-BC91-B545283E662F}" type="datetimeFigureOut">
              <a:rPr lang="ru-RU" smtClean="0"/>
              <a:pPr/>
              <a:t>27.08.2015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D5F4-3A3C-42C9-AA9C-6327FC5999D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9A131-3CD1-4976-BC91-B545283E662F}" type="datetimeFigureOut">
              <a:rPr lang="ru-RU" smtClean="0"/>
              <a:pPr/>
              <a:t>27.08.2015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9D5F4-3A3C-42C9-AA9C-6327FC5999D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220500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3"/>
                </a:solidFill>
              </a:rPr>
              <a:t>Формирование УУД на уроках русского языка в </a:t>
            </a:r>
            <a:r>
              <a:rPr lang="ru-RU" dirty="0" smtClean="0">
                <a:solidFill>
                  <a:schemeClr val="accent3"/>
                </a:solidFill>
              </a:rPr>
              <a:t>5-9 </a:t>
            </a:r>
            <a:r>
              <a:rPr lang="ru-RU" dirty="0" smtClean="0">
                <a:solidFill>
                  <a:schemeClr val="accent3"/>
                </a:solidFill>
              </a:rPr>
              <a:t>классах 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3645024"/>
            <a:ext cx="7406640" cy="17526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Богомолова Ольга Алексеевна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Учитель русского языка МБОУ «</a:t>
            </a:r>
            <a:r>
              <a:rPr lang="ru-RU" dirty="0" err="1" smtClean="0">
                <a:solidFill>
                  <a:schemeClr val="tx1"/>
                </a:solidFill>
              </a:rPr>
              <a:t>Плавская</a:t>
            </a:r>
            <a:r>
              <a:rPr lang="ru-RU" dirty="0" smtClean="0">
                <a:solidFill>
                  <a:schemeClr val="tx1"/>
                </a:solidFill>
              </a:rPr>
              <a:t>  СОШ №1»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Задание </a:t>
            </a:r>
            <a:r>
              <a:rPr lang="ru-RU" sz="2200" b="1" dirty="0" smtClean="0"/>
              <a:t>«Расскажи все, что ты знаешь о данном члене предложения по плану». </a:t>
            </a:r>
            <a:r>
              <a:rPr lang="ru-RU" sz="2200" dirty="0" smtClean="0"/>
              <a:t>5 класс.</a:t>
            </a:r>
            <a:br>
              <a:rPr lang="ru-RU" sz="2200" dirty="0" smtClean="0"/>
            </a:br>
            <a:r>
              <a:rPr lang="ru-RU" sz="2200" dirty="0" smtClean="0"/>
              <a:t>Темы уроков «</a:t>
            </a:r>
            <a:r>
              <a:rPr lang="ru-RU" sz="2200" b="1" dirty="0" smtClean="0"/>
              <a:t>Подлежащее</a:t>
            </a:r>
            <a:r>
              <a:rPr lang="ru-RU" sz="2200" dirty="0" smtClean="0"/>
              <a:t>», «</a:t>
            </a:r>
            <a:r>
              <a:rPr lang="ru-RU" sz="2200" b="1" dirty="0" smtClean="0"/>
              <a:t>Сказуемое</a:t>
            </a:r>
            <a:r>
              <a:rPr lang="ru-RU" sz="2200" dirty="0" smtClean="0"/>
              <a:t>», «</a:t>
            </a:r>
            <a:r>
              <a:rPr lang="ru-RU" sz="2200" b="1" dirty="0" smtClean="0"/>
              <a:t>Дополнение</a:t>
            </a:r>
            <a:r>
              <a:rPr lang="ru-RU" sz="2200" dirty="0" smtClean="0"/>
              <a:t>», «</a:t>
            </a:r>
            <a:r>
              <a:rPr lang="ru-RU" sz="2200" b="1" dirty="0" smtClean="0"/>
              <a:t>Обстоятельство</a:t>
            </a:r>
            <a:r>
              <a:rPr lang="ru-RU" sz="2200" dirty="0" smtClean="0"/>
              <a:t>», «</a:t>
            </a:r>
            <a:r>
              <a:rPr lang="ru-RU" sz="2200" b="1" dirty="0" smtClean="0"/>
              <a:t>Определение</a:t>
            </a:r>
            <a:r>
              <a:rPr lang="ru-RU" sz="2200" dirty="0" smtClean="0"/>
              <a:t>».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85926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Цель:</a:t>
            </a:r>
            <a:r>
              <a:rPr lang="ru-RU" b="1" dirty="0" smtClean="0"/>
              <a:t> развивать умение соотносить полученный результат с образцом, находить и исправлять ошибки.</a:t>
            </a:r>
          </a:p>
          <a:p>
            <a:pPr>
              <a:buNone/>
            </a:pPr>
            <a:r>
              <a:rPr lang="ru-RU" dirty="0" smtClean="0"/>
              <a:t>Задание: Расскажи все, что ты знаешь о </a:t>
            </a:r>
            <a:r>
              <a:rPr lang="ru-RU" b="1" dirty="0" smtClean="0"/>
              <a:t>дополнении </a:t>
            </a:r>
            <a:r>
              <a:rPr lang="ru-RU" dirty="0" smtClean="0"/>
              <a:t>(</a:t>
            </a:r>
            <a:r>
              <a:rPr lang="ru-RU" b="1" dirty="0" smtClean="0"/>
              <a:t>определении</a:t>
            </a:r>
            <a:r>
              <a:rPr lang="ru-RU" dirty="0" smtClean="0"/>
              <a:t>, </a:t>
            </a:r>
            <a:r>
              <a:rPr lang="ru-RU" b="1" dirty="0" smtClean="0"/>
              <a:t>обстоятельстве </a:t>
            </a:r>
            <a:r>
              <a:rPr lang="ru-RU" dirty="0" smtClean="0"/>
              <a:t>и т.д.) по плану:</a:t>
            </a:r>
          </a:p>
          <a:p>
            <a:pPr lvl="0"/>
            <a:r>
              <a:rPr lang="ru-RU" dirty="0" smtClean="0"/>
              <a:t>Что это такое?</a:t>
            </a:r>
          </a:p>
          <a:p>
            <a:pPr lvl="0"/>
            <a:r>
              <a:rPr lang="ru-RU" dirty="0" smtClean="0"/>
              <a:t>Что обозначает?</a:t>
            </a:r>
          </a:p>
          <a:p>
            <a:pPr lvl="0"/>
            <a:r>
              <a:rPr lang="ru-RU" dirty="0" smtClean="0"/>
              <a:t>На какой вопрос отвечает?</a:t>
            </a:r>
          </a:p>
          <a:p>
            <a:pPr lvl="0"/>
            <a:r>
              <a:rPr lang="ru-RU" dirty="0" smtClean="0"/>
              <a:t>Какими частями речи может быть выражено?</a:t>
            </a:r>
          </a:p>
          <a:p>
            <a:pPr lvl="0"/>
            <a:r>
              <a:rPr lang="ru-RU" dirty="0" smtClean="0"/>
              <a:t>Как подчеркивается?</a:t>
            </a:r>
          </a:p>
          <a:p>
            <a:r>
              <a:rPr lang="ru-RU" dirty="0" smtClean="0"/>
              <a:t>Все ли верно в вашем рассказе? (дети читают правило в учебнике).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530040" cy="706090"/>
          </a:xfrm>
        </p:spPr>
        <p:txBody>
          <a:bodyPr>
            <a:normAutofit fontScale="90000"/>
          </a:bodyPr>
          <a:lstStyle/>
          <a:p>
            <a:r>
              <a:rPr lang="ru-RU" sz="2200" dirty="0" smtClean="0"/>
              <a:t>В сфере развития </a:t>
            </a:r>
            <a:r>
              <a:rPr lang="ru-RU" sz="2200" b="1" dirty="0" smtClean="0"/>
              <a:t>коммуникативных универсальных учебных действий</a:t>
            </a:r>
            <a:r>
              <a:rPr lang="ru-RU" sz="2200" dirty="0" smtClean="0"/>
              <a:t> приоритетное внимание уделяется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764704"/>
            <a:ext cx="7530040" cy="548369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•</a:t>
            </a:r>
            <a:r>
              <a:rPr lang="en-US" dirty="0" smtClean="0"/>
              <a:t> </a:t>
            </a:r>
            <a:r>
              <a:rPr lang="ru-RU" dirty="0" smtClean="0"/>
              <a:t>формированию действий по организации и планированию </a:t>
            </a:r>
            <a:r>
              <a:rPr lang="ru-RU" i="1" dirty="0" smtClean="0"/>
              <a:t>учебного сотрудничества с учителем и сверстниками</a:t>
            </a:r>
            <a:r>
              <a:rPr lang="ru-RU" dirty="0" smtClean="0"/>
              <a:t>, умений работать в группе и приобретению опыта такой работы, практическому освоению морально-этических и психологических принципов общения и сотрудничества;</a:t>
            </a:r>
          </a:p>
          <a:p>
            <a:r>
              <a:rPr lang="ru-RU" dirty="0" smtClean="0"/>
              <a:t>•</a:t>
            </a:r>
            <a:r>
              <a:rPr lang="en-US" dirty="0" smtClean="0"/>
              <a:t> </a:t>
            </a:r>
            <a:r>
              <a:rPr lang="ru-RU" dirty="0" smtClean="0"/>
              <a:t>практическому освоению умений, составляющих основу </a:t>
            </a:r>
            <a:r>
              <a:rPr lang="ru-RU" i="1" dirty="0" smtClean="0"/>
              <a:t>коммуникативной компетентности</a:t>
            </a:r>
            <a:r>
              <a:rPr lang="ru-RU" dirty="0" smtClean="0"/>
              <a:t>: ставить и решать многообразные коммуникативные задачи; действовать с учётом позиции другого и уметь согласовывать свои действия; устанавливать и поддерживать необходимые контакты с другими людьми; удовлетворительно владеть нормами и техникой общения; определять цели коммуникации, оценивать ситуацию, учитывать намерения и способы коммуникации партнёра, выбирать адекватные стратегии коммуникации; </a:t>
            </a:r>
          </a:p>
          <a:p>
            <a:r>
              <a:rPr lang="ru-RU" dirty="0" smtClean="0"/>
              <a:t>•</a:t>
            </a:r>
            <a:r>
              <a:rPr lang="en-US" dirty="0" smtClean="0"/>
              <a:t> </a:t>
            </a:r>
            <a:r>
              <a:rPr lang="ru-RU" dirty="0" smtClean="0"/>
              <a:t>развитию </a:t>
            </a:r>
            <a:r>
              <a:rPr lang="ru-RU" i="1" dirty="0" smtClean="0"/>
              <a:t>речевой деятельности</a:t>
            </a:r>
            <a:r>
              <a:rPr lang="ru-RU" dirty="0" smtClean="0"/>
              <a:t>, приобретению опыта использования речевых средств для регуляции умственной деятельности, приобретению опыта регуляции собственного речевого поведения как основы коммуникативной компетентности.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>Задание «Проверь знания у соседа». </a:t>
            </a:r>
            <a:r>
              <a:rPr lang="ru-RU" sz="3100" dirty="0" smtClean="0"/>
              <a:t>5 класс.</a:t>
            </a:r>
            <a:r>
              <a:rPr lang="ru-RU" dirty="0" smtClean="0"/>
              <a:t> </a:t>
            </a:r>
            <a:r>
              <a:rPr lang="ru-RU" sz="2700" dirty="0" smtClean="0"/>
              <a:t>Урок систематизации и обобщения знаний по разделу «</a:t>
            </a:r>
            <a:r>
              <a:rPr lang="ru-RU" sz="2700" b="1" dirty="0" smtClean="0"/>
              <a:t>Словообразование и орфография</a:t>
            </a:r>
            <a:r>
              <a:rPr lang="ru-RU" sz="2700" dirty="0" smtClean="0"/>
              <a:t>».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6400" b="1" dirty="0" smtClean="0"/>
              <a:t>Форма выполнения задания: работа в парах.</a:t>
            </a:r>
          </a:p>
          <a:p>
            <a:pPr>
              <a:buNone/>
            </a:pPr>
            <a:r>
              <a:rPr lang="ru-RU" sz="6400" dirty="0" smtClean="0"/>
              <a:t>Описание задания: задание состоит из теоретической и практической частей. Теоретическое задание: составить устный рассказ по плану, рассказать его соседу по парте. Поставить оценку соседу за устный ответ. После выполнения задания несколько человек представляют классу свой ответ.</a:t>
            </a:r>
          </a:p>
          <a:p>
            <a:pPr>
              <a:buNone/>
            </a:pPr>
            <a:r>
              <a:rPr lang="ru-RU" sz="6400" dirty="0" smtClean="0"/>
              <a:t>Практическое задание: учащиеся получают карточки с заданиями, после выполнения задание также оценивается соседом. Учащиеся объясняют друг другу свои ошибки. 2 человека делают это задание на закрытой стороне доски (для последующей проверки).</a:t>
            </a:r>
          </a:p>
          <a:p>
            <a:pPr>
              <a:buNone/>
            </a:pPr>
            <a:r>
              <a:rPr lang="ru-RU" sz="6400" dirty="0" smtClean="0"/>
              <a:t>Задание:</a:t>
            </a:r>
          </a:p>
          <a:p>
            <a:pPr>
              <a:buNone/>
            </a:pPr>
            <a:r>
              <a:rPr lang="ru-RU" sz="6400" b="1" dirty="0" smtClean="0"/>
              <a:t>Теоретический блок:</a:t>
            </a:r>
          </a:p>
          <a:p>
            <a:pPr>
              <a:buNone/>
            </a:pPr>
            <a:r>
              <a:rPr lang="ru-RU" sz="6400" dirty="0" smtClean="0"/>
              <a:t>План:</a:t>
            </a:r>
          </a:p>
          <a:p>
            <a:pPr lvl="0"/>
            <a:r>
              <a:rPr lang="ru-RU" sz="6400" dirty="0" smtClean="0"/>
              <a:t>Что такое словообразование?</a:t>
            </a:r>
          </a:p>
          <a:p>
            <a:pPr lvl="0"/>
            <a:r>
              <a:rPr lang="ru-RU" sz="6400" dirty="0" smtClean="0"/>
              <a:t>Какие 7 способов словообразования вы знаете?</a:t>
            </a:r>
          </a:p>
          <a:p>
            <a:pPr lvl="0"/>
            <a:r>
              <a:rPr lang="ru-RU" sz="6400" dirty="0" smtClean="0"/>
              <a:t>Что такое словообразовательный разбор?</a:t>
            </a:r>
          </a:p>
          <a:p>
            <a:pPr lvl="0"/>
            <a:r>
              <a:rPr lang="ru-RU" sz="6400" dirty="0" smtClean="0"/>
              <a:t>Что такое словообразовательная цепочка?</a:t>
            </a:r>
          </a:p>
          <a:p>
            <a:r>
              <a:rPr lang="ru-RU" sz="6400" dirty="0" smtClean="0"/>
              <a:t>После выполнения задания несколько человек представляют классу свой ответ.</a:t>
            </a:r>
          </a:p>
          <a:p>
            <a:pPr>
              <a:buNone/>
            </a:pPr>
            <a:r>
              <a:rPr lang="ru-RU" sz="6400" b="1" dirty="0" smtClean="0"/>
              <a:t>Практический блок:</a:t>
            </a:r>
          </a:p>
          <a:p>
            <a:pPr lvl="0"/>
            <a:r>
              <a:rPr lang="ru-RU" sz="6400" dirty="0" smtClean="0"/>
              <a:t>Провести словообразовательный разбор: бесчувственный, росточек, водяной (существительное), выход, листик, вездеход, полететь, бесснежный, сокурсник, кресло-кровать, восход.</a:t>
            </a:r>
          </a:p>
          <a:p>
            <a:pPr lvl="0"/>
            <a:r>
              <a:rPr lang="ru-RU" sz="6400" dirty="0" smtClean="0"/>
              <a:t>Составить словообразовательную цепочку слов: бесчувственность, обогревательный.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 smtClean="0"/>
              <a:t>В сфере развития </a:t>
            </a:r>
            <a:r>
              <a:rPr lang="ru-RU" sz="2700" b="1" dirty="0" smtClean="0"/>
              <a:t>познавательных универсальных учебных действий</a:t>
            </a:r>
            <a:r>
              <a:rPr lang="ru-RU" sz="2700" dirty="0" smtClean="0"/>
              <a:t> приоритетное внимание уделяется:</a:t>
            </a:r>
            <a:br>
              <a:rPr lang="ru-RU" sz="27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•</a:t>
            </a:r>
            <a:r>
              <a:rPr lang="en-US" dirty="0" smtClean="0"/>
              <a:t> </a:t>
            </a:r>
            <a:r>
              <a:rPr lang="ru-RU" dirty="0" smtClean="0"/>
              <a:t>практическому освоению обучающимися </a:t>
            </a:r>
            <a:r>
              <a:rPr lang="ru-RU" i="1" dirty="0" smtClean="0"/>
              <a:t>основ проектно-исследовательской деятельности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•</a:t>
            </a:r>
            <a:r>
              <a:rPr lang="en-US" dirty="0" smtClean="0"/>
              <a:t> </a:t>
            </a:r>
            <a:r>
              <a:rPr lang="ru-RU" dirty="0" smtClean="0"/>
              <a:t>развитию </a:t>
            </a:r>
            <a:r>
              <a:rPr lang="ru-RU" i="1" dirty="0" smtClean="0"/>
              <a:t>стратегий смыслового чтения</a:t>
            </a:r>
            <a:r>
              <a:rPr lang="ru-RU" dirty="0" smtClean="0"/>
              <a:t> и </a:t>
            </a:r>
            <a:r>
              <a:rPr lang="ru-RU" i="1" dirty="0" smtClean="0"/>
              <a:t>работе с информацией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•</a:t>
            </a:r>
            <a:r>
              <a:rPr lang="en-US" dirty="0" smtClean="0"/>
              <a:t> </a:t>
            </a:r>
            <a:r>
              <a:rPr lang="ru-RU" dirty="0" smtClean="0"/>
              <a:t>практическому освоению </a:t>
            </a:r>
            <a:r>
              <a:rPr lang="ru-RU" i="1" dirty="0" smtClean="0"/>
              <a:t>методов познания</a:t>
            </a:r>
            <a:r>
              <a:rPr lang="ru-RU" dirty="0" smtClean="0"/>
              <a:t>, используемых в различных областях знания и сферах культуры, соответствующего им </a:t>
            </a:r>
            <a:r>
              <a:rPr lang="ru-RU" i="1" dirty="0" smtClean="0"/>
              <a:t>инструментария и понятийного аппарата</a:t>
            </a:r>
            <a:r>
              <a:rPr lang="ru-RU" dirty="0" smtClean="0"/>
              <a:t>, регулярному обращению в учебном процессе к использованию </a:t>
            </a:r>
            <a:r>
              <a:rPr lang="ru-RU" dirty="0" err="1" smtClean="0"/>
              <a:t>общеучебных</a:t>
            </a:r>
            <a:r>
              <a:rPr lang="ru-RU" dirty="0" smtClean="0"/>
              <a:t> умений, знаково-символических средств, широкого спектра</a:t>
            </a:r>
            <a:r>
              <a:rPr lang="ru-RU" i="1" dirty="0" smtClean="0"/>
              <a:t> логических действий и операций.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>Типовые задачи по формированию познавательных УУД</a:t>
            </a:r>
            <a:br>
              <a:rPr lang="ru-RU" sz="2700" b="1" dirty="0" smtClean="0"/>
            </a:br>
            <a:r>
              <a:rPr lang="ru-RU" sz="2700" b="1" dirty="0" smtClean="0"/>
              <a:t>на уроках русского языка</a:t>
            </a:r>
            <a:r>
              <a:rPr lang="ru-RU" sz="2700" b="1" dirty="0" smtClean="0"/>
              <a:t>. Задание </a:t>
            </a:r>
            <a:r>
              <a:rPr lang="ru-RU" sz="2700" b="1" dirty="0" smtClean="0"/>
              <a:t>«Слепая таблица». </a:t>
            </a:r>
            <a:r>
              <a:rPr lang="ru-RU" sz="2700" dirty="0" smtClean="0"/>
              <a:t>5 класс. Тема урока: «</a:t>
            </a:r>
            <a:r>
              <a:rPr lang="ru-RU" sz="2700" b="1" dirty="0" smtClean="0"/>
              <a:t>Сказуемое</a:t>
            </a:r>
            <a:r>
              <a:rPr lang="ru-RU" sz="2700" dirty="0" smtClean="0"/>
              <a:t>».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42910" y="2285992"/>
          <a:ext cx="8186766" cy="42223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0366"/>
                <a:gridCol w="2657484"/>
                <a:gridCol w="2828916"/>
              </a:tblGrid>
              <a:tr h="2947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Предложение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Вопрос к сказуемому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Чем выражено сказуемое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7321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Ненависть – плохой советчик.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8041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Народные сказки о животных довольно поучительные.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7321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Птицы деловито расхаживают по скалам.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659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Сказка – это произведение устного народного творчества.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75656" y="274320"/>
            <a:ext cx="7458032" cy="778416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Тема урока: правописание приставок на </a:t>
            </a:r>
            <a:r>
              <a:rPr lang="ru-RU" sz="3100" dirty="0" err="1" smtClean="0"/>
              <a:t>з</a:t>
            </a:r>
            <a:r>
              <a:rPr lang="ru-RU" sz="3100" dirty="0" smtClean="0"/>
              <a:t> и с</a:t>
            </a:r>
            <a:br>
              <a:rPr lang="ru-RU" sz="31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03648" y="764704"/>
            <a:ext cx="3960440" cy="57606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b="1" dirty="0" smtClean="0"/>
              <a:t>1.Формулирование цели и постановка проблемного вопроса урока.</a:t>
            </a:r>
          </a:p>
          <a:p>
            <a:pPr>
              <a:buNone/>
            </a:pPr>
            <a:r>
              <a:rPr lang="ru-RU" sz="1600" u="sng" dirty="0" smtClean="0"/>
              <a:t>Чтение ключевых слов урока.</a:t>
            </a:r>
          </a:p>
          <a:p>
            <a:pPr>
              <a:buNone/>
            </a:pPr>
            <a:r>
              <a:rPr lang="ru-RU" sz="1600" i="1" dirty="0" smtClean="0"/>
              <a:t>Приставка, орфограмма – буква согласного, глухой согласный , звонкий согласный.</a:t>
            </a:r>
            <a:endParaRPr lang="ru-RU" sz="1600" dirty="0" smtClean="0"/>
          </a:p>
          <a:p>
            <a:pPr>
              <a:buNone/>
            </a:pPr>
            <a:r>
              <a:rPr lang="ru-RU" sz="1600" u="sng" dirty="0" smtClean="0"/>
              <a:t> Спрогнозируйте цель урока. </a:t>
            </a:r>
            <a:r>
              <a:rPr lang="ru-RU" sz="1600" dirty="0" smtClean="0"/>
              <a:t>(Узнать новый вид орфограммы, какие орфограммы – буквы согласного бывают, научиться писать орфограмму – букву согласного в приставке.)</a:t>
            </a:r>
            <a:endParaRPr lang="ru-RU" sz="1600" b="1" dirty="0" smtClean="0"/>
          </a:p>
          <a:p>
            <a:pPr>
              <a:buNone/>
            </a:pPr>
            <a:r>
              <a:rPr lang="ru-RU" sz="1600" dirty="0" smtClean="0">
                <a:solidFill>
                  <a:schemeClr val="tx2"/>
                </a:solidFill>
              </a:rPr>
              <a:t>Подберите к каждому отрезку слова подходящую для него приставку. Прочитайте получившиеся слова.</a:t>
            </a:r>
            <a:br>
              <a:rPr lang="ru-RU" sz="1600" dirty="0" smtClean="0">
                <a:solidFill>
                  <a:schemeClr val="tx2"/>
                </a:solidFill>
              </a:rPr>
            </a:br>
            <a:r>
              <a:rPr lang="ru-RU" sz="1800" dirty="0" smtClean="0">
                <a:solidFill>
                  <a:srgbClr val="00B050"/>
                </a:solidFill>
              </a:rPr>
              <a:t>…</a:t>
            </a:r>
            <a:r>
              <a:rPr lang="ru-RU" sz="1600" dirty="0" err="1" smtClean="0">
                <a:solidFill>
                  <a:srgbClr val="00B050"/>
                </a:solidFill>
              </a:rPr>
              <a:t>дельник</a:t>
            </a:r>
            <a:r>
              <a:rPr lang="ru-RU" sz="1600" dirty="0" smtClean="0">
                <a:solidFill>
                  <a:srgbClr val="00B050"/>
                </a:solidFill>
              </a:rPr>
              <a:t>, …порядок, …</a:t>
            </a:r>
            <a:r>
              <a:rPr lang="ru-RU" sz="1600" dirty="0" err="1" smtClean="0">
                <a:solidFill>
                  <a:srgbClr val="00B050"/>
                </a:solidFill>
              </a:rPr>
              <a:t>трепенуться</a:t>
            </a:r>
            <a:r>
              <a:rPr lang="ru-RU" sz="1600" dirty="0" smtClean="0">
                <a:solidFill>
                  <a:srgbClr val="00B050"/>
                </a:solidFill>
              </a:rPr>
              <a:t>, </a:t>
            </a:r>
            <a:br>
              <a:rPr lang="ru-RU" sz="1600" dirty="0" smtClean="0">
                <a:solidFill>
                  <a:srgbClr val="00B050"/>
                </a:solidFill>
              </a:rPr>
            </a:br>
            <a:r>
              <a:rPr lang="ru-RU" sz="1600" dirty="0" smtClean="0">
                <a:solidFill>
                  <a:srgbClr val="00B050"/>
                </a:solidFill>
              </a:rPr>
              <a:t>…конечный, …</a:t>
            </a:r>
            <a:r>
              <a:rPr lang="ru-RU" sz="1600" dirty="0" err="1" smtClean="0">
                <a:solidFill>
                  <a:srgbClr val="00B050"/>
                </a:solidFill>
              </a:rPr>
              <a:t>жалобить</a:t>
            </a:r>
            <a:r>
              <a:rPr lang="ru-RU" sz="1600" dirty="0" smtClean="0">
                <a:solidFill>
                  <a:srgbClr val="00B050"/>
                </a:solidFill>
              </a:rPr>
              <a:t>, …</a:t>
            </a:r>
            <a:r>
              <a:rPr lang="ru-RU" sz="1600" dirty="0" err="1" smtClean="0">
                <a:solidFill>
                  <a:srgbClr val="00B050"/>
                </a:solidFill>
              </a:rPr>
              <a:t>чезнуть</a:t>
            </a:r>
            <a:endParaRPr lang="ru-RU" sz="16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sz="1600" dirty="0" smtClean="0">
                <a:solidFill>
                  <a:schemeClr val="tx2"/>
                </a:solidFill>
              </a:rPr>
              <a:t>А если бы нужно было записать слова, с какой </a:t>
            </a:r>
            <a:br>
              <a:rPr lang="ru-RU" sz="1600" dirty="0" smtClean="0">
                <a:solidFill>
                  <a:schemeClr val="tx2"/>
                </a:solidFill>
              </a:rPr>
            </a:br>
            <a:r>
              <a:rPr lang="ru-RU" sz="1600" dirty="0" smtClean="0">
                <a:solidFill>
                  <a:schemeClr val="tx2"/>
                </a:solidFill>
              </a:rPr>
              <a:t>проблемой вы бы столкнулись? Почему?</a:t>
            </a:r>
          </a:p>
          <a:p>
            <a:pPr>
              <a:buNone/>
            </a:pPr>
            <a:endParaRPr lang="ru-RU" sz="16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5652120" y="1484784"/>
            <a:ext cx="3168352" cy="4680520"/>
          </a:xfrm>
        </p:spPr>
        <p:txBody>
          <a:bodyPr>
            <a:normAutofit fontScale="77500" lnSpcReduction="20000"/>
          </a:bodyPr>
          <a:lstStyle/>
          <a:p>
            <a:r>
              <a:rPr lang="ru-RU" sz="2000" b="1" dirty="0" smtClean="0"/>
              <a:t>Регулятивные УУД</a:t>
            </a:r>
            <a:endParaRPr lang="ru-RU" sz="2000" dirty="0" smtClean="0"/>
          </a:p>
          <a:p>
            <a:r>
              <a:rPr lang="ru-RU" sz="2000" b="1" dirty="0" smtClean="0"/>
              <a:t>1.</a:t>
            </a:r>
            <a:r>
              <a:rPr lang="ru-RU" sz="2000" dirty="0" smtClean="0"/>
              <a:t>  Высказывать предположения на основе наблюдений.</a:t>
            </a:r>
          </a:p>
          <a:p>
            <a:r>
              <a:rPr lang="ru-RU" sz="2000" b="1" dirty="0" smtClean="0"/>
              <a:t>2.</a:t>
            </a:r>
            <a:r>
              <a:rPr lang="ru-RU" sz="2000" dirty="0" smtClean="0"/>
              <a:t> Формулировать вопрос (проблему) урока и его цель.</a:t>
            </a:r>
          </a:p>
          <a:p>
            <a:endParaRPr lang="ru-RU" sz="2000" dirty="0" smtClean="0"/>
          </a:p>
          <a:p>
            <a:r>
              <a:rPr lang="ru-RU" dirty="0" smtClean="0"/>
              <a:t>Ученики работают в парах или группах, сравнивают свои результаты, формулируют проблемный вопрос урока с уточнением: какую букву согласного – </a:t>
            </a:r>
            <a:r>
              <a:rPr lang="ru-RU" i="1" dirty="0" err="1" smtClean="0"/>
              <a:t>з</a:t>
            </a:r>
            <a:r>
              <a:rPr lang="ru-RU" dirty="0" smtClean="0"/>
              <a:t> или</a:t>
            </a:r>
            <a:r>
              <a:rPr lang="ru-RU" i="1" dirty="0" smtClean="0"/>
              <a:t> с</a:t>
            </a:r>
            <a:r>
              <a:rPr lang="ru-RU" dirty="0" smtClean="0"/>
              <a:t> – писать в приставке?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0013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Решаем проблему. Открываем новые знания </a:t>
            </a:r>
            <a:endParaRPr lang="ru-RU" sz="28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932040" y="1556792"/>
            <a:ext cx="3657600" cy="466344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Познавательные УУД </a:t>
            </a:r>
            <a:endParaRPr lang="ru-RU" dirty="0" smtClean="0"/>
          </a:p>
          <a:p>
            <a:r>
              <a:rPr lang="ru-RU" b="1" dirty="0" smtClean="0"/>
              <a:t>1. </a:t>
            </a:r>
            <a:r>
              <a:rPr lang="ru-RU" dirty="0" smtClean="0"/>
              <a:t>Выделять главное, свёртывать информацию до ключевых слов.</a:t>
            </a:r>
          </a:p>
          <a:p>
            <a:r>
              <a:rPr lang="ru-RU" b="1" dirty="0" smtClean="0"/>
              <a:t>2.</a:t>
            </a:r>
            <a:r>
              <a:rPr lang="ru-RU" dirty="0" smtClean="0"/>
              <a:t> Анализировать, сравнивать, делать выводы, устанавливать закономерности, строить рассуждения.</a:t>
            </a:r>
          </a:p>
          <a:p>
            <a:r>
              <a:rPr lang="ru-RU" b="1" dirty="0" smtClean="0"/>
              <a:t>3.</a:t>
            </a:r>
            <a:r>
              <a:rPr lang="ru-RU" dirty="0" smtClean="0"/>
              <a:t> Преобразовывать информацию из одной формы в другую (модель в текст, ключевые слова, текст в рифмовку, схему).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55576" y="1628800"/>
            <a:ext cx="3657600" cy="4663440"/>
          </a:xfrm>
        </p:spPr>
        <p:txBody>
          <a:bodyPr>
            <a:normAutofit fontScale="77500" lnSpcReduction="20000"/>
          </a:bodyPr>
          <a:lstStyle/>
          <a:p>
            <a:r>
              <a:rPr lang="ru-RU" sz="2000" b="1" dirty="0" smtClean="0">
                <a:solidFill>
                  <a:schemeClr val="accent2"/>
                </a:solidFill>
              </a:rPr>
              <a:t>без</a:t>
            </a:r>
            <a:r>
              <a:rPr lang="ru-RU" sz="2000" b="1" dirty="0" smtClean="0">
                <a:solidFill>
                  <a:srgbClr val="993300"/>
                </a:solidFill>
              </a:rPr>
              <a:t>б</a:t>
            </a:r>
            <a:r>
              <a:rPr lang="ru-RU" sz="2000" b="1" dirty="0" smtClean="0">
                <a:solidFill>
                  <a:schemeClr val="accent2"/>
                </a:solidFill>
              </a:rPr>
              <a:t>режный – бес</a:t>
            </a:r>
            <a:r>
              <a:rPr lang="ru-RU" sz="2000" b="1" dirty="0" smtClean="0">
                <a:solidFill>
                  <a:srgbClr val="993300"/>
                </a:solidFill>
              </a:rPr>
              <a:t>с</a:t>
            </a:r>
            <a:r>
              <a:rPr lang="ru-RU" sz="2000" b="1" dirty="0" smtClean="0">
                <a:solidFill>
                  <a:schemeClr val="accent2"/>
                </a:solidFill>
              </a:rPr>
              <a:t>ильный</a:t>
            </a:r>
          </a:p>
          <a:p>
            <a:r>
              <a:rPr lang="ru-RU" sz="2000" b="1" dirty="0" smtClean="0">
                <a:solidFill>
                  <a:schemeClr val="accent2"/>
                </a:solidFill>
              </a:rPr>
              <a:t>вз</a:t>
            </a:r>
            <a:r>
              <a:rPr lang="ru-RU" sz="2000" b="1" dirty="0" smtClean="0">
                <a:solidFill>
                  <a:srgbClr val="993300"/>
                </a:solidFill>
              </a:rPr>
              <a:t>д</a:t>
            </a:r>
            <a:r>
              <a:rPr lang="ru-RU" sz="2000" b="1" dirty="0" smtClean="0">
                <a:solidFill>
                  <a:schemeClr val="accent2"/>
                </a:solidFill>
              </a:rPr>
              <a:t>охнуть – вс</a:t>
            </a:r>
            <a:r>
              <a:rPr lang="ru-RU" sz="2000" b="1" dirty="0" smtClean="0">
                <a:solidFill>
                  <a:srgbClr val="993300"/>
                </a:solidFill>
              </a:rPr>
              <a:t>п</a:t>
            </a:r>
            <a:r>
              <a:rPr lang="ru-RU" sz="2000" b="1" dirty="0" smtClean="0">
                <a:solidFill>
                  <a:schemeClr val="accent2"/>
                </a:solidFill>
              </a:rPr>
              <a:t>орхнуть</a:t>
            </a:r>
          </a:p>
          <a:p>
            <a:r>
              <a:rPr lang="ru-RU" sz="2000" b="1" dirty="0" smtClean="0">
                <a:solidFill>
                  <a:schemeClr val="accent2"/>
                </a:solidFill>
              </a:rPr>
              <a:t>воз</a:t>
            </a:r>
            <a:r>
              <a:rPr lang="ru-RU" sz="2000" b="1" dirty="0" smtClean="0">
                <a:solidFill>
                  <a:srgbClr val="993300"/>
                </a:solidFill>
              </a:rPr>
              <a:t>р</a:t>
            </a:r>
            <a:r>
              <a:rPr lang="ru-RU" sz="2000" b="1" dirty="0" smtClean="0">
                <a:solidFill>
                  <a:schemeClr val="accent2"/>
                </a:solidFill>
              </a:rPr>
              <a:t>ождение – вос</a:t>
            </a:r>
            <a:r>
              <a:rPr lang="ru-RU" sz="2000" b="1" dirty="0" smtClean="0">
                <a:solidFill>
                  <a:srgbClr val="993300"/>
                </a:solidFill>
              </a:rPr>
              <a:t>к</a:t>
            </a:r>
            <a:r>
              <a:rPr lang="ru-RU" sz="2000" b="1" dirty="0" smtClean="0">
                <a:solidFill>
                  <a:schemeClr val="accent2"/>
                </a:solidFill>
              </a:rPr>
              <a:t>лицание</a:t>
            </a:r>
          </a:p>
          <a:p>
            <a:r>
              <a:rPr lang="ru-RU" sz="2000" b="1" dirty="0" smtClean="0">
                <a:solidFill>
                  <a:schemeClr val="accent2"/>
                </a:solidFill>
              </a:rPr>
              <a:t>из</a:t>
            </a:r>
            <a:r>
              <a:rPr lang="ru-RU" sz="2000" b="1" dirty="0" smtClean="0">
                <a:solidFill>
                  <a:srgbClr val="993300"/>
                </a:solidFill>
              </a:rPr>
              <a:t>б</a:t>
            </a:r>
            <a:r>
              <a:rPr lang="ru-RU" sz="2000" b="1" dirty="0" smtClean="0">
                <a:solidFill>
                  <a:schemeClr val="accent2"/>
                </a:solidFill>
              </a:rPr>
              <a:t>ежать – ис</a:t>
            </a:r>
            <a:r>
              <a:rPr lang="ru-RU" sz="2000" b="1" dirty="0" smtClean="0">
                <a:solidFill>
                  <a:srgbClr val="993300"/>
                </a:solidFill>
              </a:rPr>
              <a:t>т</a:t>
            </a:r>
            <a:r>
              <a:rPr lang="ru-RU" sz="2000" b="1" dirty="0" smtClean="0">
                <a:solidFill>
                  <a:schemeClr val="accent2"/>
                </a:solidFill>
              </a:rPr>
              <a:t>олковать</a:t>
            </a:r>
          </a:p>
          <a:p>
            <a:r>
              <a:rPr lang="ru-RU" sz="2000" b="1" dirty="0" smtClean="0">
                <a:solidFill>
                  <a:schemeClr val="accent2"/>
                </a:solidFill>
              </a:rPr>
              <a:t>раз</a:t>
            </a:r>
            <a:r>
              <a:rPr lang="ru-RU" sz="2000" b="1" dirty="0" smtClean="0">
                <a:solidFill>
                  <a:srgbClr val="993300"/>
                </a:solidFill>
              </a:rPr>
              <a:t>д</a:t>
            </a:r>
            <a:r>
              <a:rPr lang="ru-RU" sz="2000" b="1" dirty="0" smtClean="0">
                <a:solidFill>
                  <a:schemeClr val="accent2"/>
                </a:solidFill>
              </a:rPr>
              <a:t>ать – рас</a:t>
            </a:r>
            <a:r>
              <a:rPr lang="ru-RU" sz="2000" b="1" dirty="0" smtClean="0">
                <a:solidFill>
                  <a:srgbClr val="993300"/>
                </a:solidFill>
              </a:rPr>
              <a:t>п</a:t>
            </a:r>
            <a:r>
              <a:rPr lang="ru-RU" sz="2000" b="1" dirty="0" smtClean="0">
                <a:solidFill>
                  <a:schemeClr val="accent2"/>
                </a:solidFill>
              </a:rPr>
              <a:t>устить</a:t>
            </a:r>
          </a:p>
          <a:p>
            <a:r>
              <a:rPr lang="ru-RU" sz="2000" b="1" dirty="0" smtClean="0">
                <a:solidFill>
                  <a:schemeClr val="accent2"/>
                </a:solidFill>
              </a:rPr>
              <a:t>низ</a:t>
            </a:r>
            <a:r>
              <a:rPr lang="ru-RU" sz="2000" b="1" dirty="0" smtClean="0">
                <a:solidFill>
                  <a:srgbClr val="993300"/>
                </a:solidFill>
              </a:rPr>
              <a:t>в</a:t>
            </a:r>
            <a:r>
              <a:rPr lang="ru-RU" sz="2000" b="1" dirty="0" smtClean="0">
                <a:solidFill>
                  <a:schemeClr val="accent2"/>
                </a:solidFill>
              </a:rPr>
              <a:t>ергать – ни</a:t>
            </a:r>
            <a:r>
              <a:rPr lang="ru-RU" sz="2000" b="1" dirty="0" smtClean="0">
                <a:solidFill>
                  <a:srgbClr val="993300"/>
                </a:solidFill>
              </a:rPr>
              <a:t>с</a:t>
            </a:r>
            <a:r>
              <a:rPr lang="ru-RU" sz="2000" b="1" dirty="0" smtClean="0">
                <a:solidFill>
                  <a:schemeClr val="accent2"/>
                </a:solidFill>
              </a:rPr>
              <a:t>ходить</a:t>
            </a:r>
          </a:p>
          <a:p>
            <a:r>
              <a:rPr lang="ru-RU" sz="1900" dirty="0" smtClean="0">
                <a:solidFill>
                  <a:schemeClr val="tx2"/>
                </a:solidFill>
              </a:rPr>
              <a:t>Проанализируйте следующие за приставками звук и </a:t>
            </a:r>
            <a:br>
              <a:rPr lang="ru-RU" sz="1900" dirty="0" smtClean="0">
                <a:solidFill>
                  <a:schemeClr val="tx2"/>
                </a:solidFill>
              </a:rPr>
            </a:br>
            <a:r>
              <a:rPr lang="ru-RU" sz="1900" dirty="0" smtClean="0">
                <a:solidFill>
                  <a:schemeClr val="tx2"/>
                </a:solidFill>
              </a:rPr>
              <a:t>установите закономерность в выборе буквы на конце приставки. </a:t>
            </a:r>
            <a:br>
              <a:rPr lang="ru-RU" sz="1900" dirty="0" smtClean="0">
                <a:solidFill>
                  <a:schemeClr val="tx2"/>
                </a:solidFill>
              </a:rPr>
            </a:br>
            <a:r>
              <a:rPr lang="ru-RU" sz="1900" dirty="0" smtClean="0">
                <a:solidFill>
                  <a:schemeClr val="tx2"/>
                </a:solidFill>
              </a:rPr>
              <a:t>(Подсказка: вспомните ключевые слова урока.)</a:t>
            </a:r>
            <a:r>
              <a:rPr lang="ru-RU" sz="1900" b="1" dirty="0" smtClean="0">
                <a:solidFill>
                  <a:schemeClr val="tx2"/>
                </a:solidFill>
              </a:rPr>
              <a:t> </a:t>
            </a:r>
          </a:p>
          <a:p>
            <a:r>
              <a:rPr lang="ru-RU" sz="1900" b="1" dirty="0" smtClean="0">
                <a:solidFill>
                  <a:schemeClr val="tx2"/>
                </a:solidFill>
              </a:rPr>
              <a:t>Изучение опорной схемы.</a:t>
            </a:r>
          </a:p>
          <a:p>
            <a:r>
              <a:rPr lang="ru-RU" sz="1900" b="1" dirty="0" smtClean="0">
                <a:solidFill>
                  <a:schemeClr val="tx2"/>
                </a:solidFill>
              </a:rPr>
              <a:t>формулирование правила и сверка с учебником.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Операционный этап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1.Выполнение упражнений,</a:t>
            </a:r>
          </a:p>
          <a:p>
            <a:pPr>
              <a:buNone/>
            </a:pPr>
            <a:r>
              <a:rPr lang="ru-RU" dirty="0" smtClean="0"/>
              <a:t>2.В парах разрабатывается алгоритм написания слов с орфограммой – буквой </a:t>
            </a:r>
            <a:r>
              <a:rPr lang="ru-RU" i="1" dirty="0" err="1" smtClean="0"/>
              <a:t>з</a:t>
            </a:r>
            <a:r>
              <a:rPr lang="ru-RU" dirty="0" smtClean="0"/>
              <a:t> или </a:t>
            </a:r>
            <a:r>
              <a:rPr lang="ru-RU" i="1" dirty="0" smtClean="0"/>
              <a:t>с </a:t>
            </a:r>
            <a:r>
              <a:rPr lang="ru-RU" dirty="0" smtClean="0"/>
              <a:t>на конце приставок.</a:t>
            </a:r>
          </a:p>
          <a:p>
            <a:r>
              <a:rPr lang="ru-RU" dirty="0" smtClean="0"/>
              <a:t>1) Выделить приставку.</a:t>
            </a:r>
          </a:p>
          <a:p>
            <a:r>
              <a:rPr lang="ru-RU" dirty="0" smtClean="0"/>
              <a:t>2) Проверить, оканчивается ли она на </a:t>
            </a:r>
            <a:r>
              <a:rPr lang="ru-RU" i="1" dirty="0" err="1" smtClean="0"/>
              <a:t>з</a:t>
            </a:r>
            <a:r>
              <a:rPr lang="ru-RU" dirty="0" smtClean="0"/>
              <a:t> или </a:t>
            </a:r>
            <a:r>
              <a:rPr lang="ru-RU" i="1" dirty="0" smtClean="0"/>
              <a:t>с</a:t>
            </a:r>
            <a:r>
              <a:rPr lang="ru-RU" dirty="0" smtClean="0"/>
              <a:t>.</a:t>
            </a:r>
          </a:p>
          <a:p>
            <a:r>
              <a:rPr lang="ru-RU" dirty="0" smtClean="0"/>
              <a:t>3) Установить, глухим или звонким является звук, обозначенный расположенной за ним буквой.</a:t>
            </a:r>
          </a:p>
          <a:p>
            <a:r>
              <a:rPr lang="ru-RU" dirty="0" smtClean="0"/>
              <a:t>4) Если звук глухой, выбрать букву </a:t>
            </a:r>
            <a:r>
              <a:rPr lang="ru-RU" i="1" dirty="0" smtClean="0"/>
              <a:t>с</a:t>
            </a:r>
            <a:r>
              <a:rPr lang="ru-RU" dirty="0" smtClean="0"/>
              <a:t>; если звук звонкий, выбрать букву </a:t>
            </a:r>
            <a:r>
              <a:rPr lang="ru-RU" i="1" dirty="0" err="1" smtClean="0"/>
              <a:t>з</a:t>
            </a:r>
            <a:r>
              <a:rPr lang="ru-RU" dirty="0" smtClean="0"/>
              <a:t>.</a:t>
            </a:r>
          </a:p>
          <a:p>
            <a:r>
              <a:rPr lang="ru-RU" dirty="0" smtClean="0"/>
              <a:t>5) Проверить написание.</a:t>
            </a:r>
          </a:p>
          <a:p>
            <a:pPr>
              <a:buNone/>
            </a:pPr>
            <a:r>
              <a:rPr lang="ru-RU" dirty="0" smtClean="0"/>
              <a:t> отработка на основе слов (в паре)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Познавательные УУД </a:t>
            </a:r>
            <a:endParaRPr lang="ru-RU" dirty="0" smtClean="0"/>
          </a:p>
          <a:p>
            <a:r>
              <a:rPr lang="ru-RU" b="1" dirty="0" smtClean="0"/>
              <a:t>4.</a:t>
            </a:r>
            <a:r>
              <a:rPr lang="ru-RU" dirty="0" smtClean="0"/>
              <a:t> Владеть приёмами отбора и систематизации материала.</a:t>
            </a:r>
          </a:p>
          <a:p>
            <a:r>
              <a:rPr lang="ru-RU" b="1" dirty="0" smtClean="0"/>
              <a:t>5.</a:t>
            </a:r>
            <a:r>
              <a:rPr lang="ru-RU" dirty="0" smtClean="0"/>
              <a:t> Анализировать, сравнивать, устанавливать сходства и различия, группировать.</a:t>
            </a:r>
          </a:p>
          <a:p>
            <a:r>
              <a:rPr lang="ru-RU" b="1" dirty="0" smtClean="0"/>
              <a:t>6.</a:t>
            </a:r>
            <a:r>
              <a:rPr lang="ru-RU" dirty="0" smtClean="0"/>
              <a:t> Преобразовывать информацию (текст в алгоритм), действовать по алгоритму.</a:t>
            </a:r>
          </a:p>
          <a:p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Коммуникативные УУД </a:t>
            </a:r>
            <a:endParaRPr lang="ru-RU" dirty="0" smtClean="0"/>
          </a:p>
          <a:p>
            <a:r>
              <a:rPr lang="ru-RU" b="1" dirty="0" smtClean="0"/>
              <a:t>1.</a:t>
            </a:r>
            <a:r>
              <a:rPr lang="ru-RU" dirty="0" smtClean="0"/>
              <a:t> Строить связное монологическое высказывание.</a:t>
            </a:r>
          </a:p>
          <a:p>
            <a:r>
              <a:rPr lang="ru-RU" b="1" dirty="0" smtClean="0"/>
              <a:t>2.</a:t>
            </a:r>
            <a:r>
              <a:rPr lang="ru-RU" dirty="0" smtClean="0"/>
              <a:t> Слушать и слышать других, быть готовым корректировать свою точку зрения.</a:t>
            </a:r>
          </a:p>
          <a:p>
            <a:r>
              <a:rPr lang="ru-RU" b="1" dirty="0" smtClean="0"/>
              <a:t>3.</a:t>
            </a:r>
            <a:r>
              <a:rPr lang="ru-RU" dirty="0" smtClean="0"/>
              <a:t> Оказывать взаимопомощь, осуществлять взаимный контроль.</a:t>
            </a:r>
          </a:p>
          <a:p>
            <a:r>
              <a:rPr lang="ru-RU" b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Рефлексия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– Чему учились на уроке? </a:t>
            </a:r>
          </a:p>
          <a:p>
            <a:r>
              <a:rPr lang="ru-RU" dirty="0" smtClean="0"/>
              <a:t>– Были ли трудности?</a:t>
            </a:r>
          </a:p>
          <a:p>
            <a:r>
              <a:rPr lang="ru-RU" dirty="0" smtClean="0"/>
              <a:t>– Что нужно сделать, чтобы избежать ошибок в дальнейшем?</a:t>
            </a:r>
          </a:p>
          <a:p>
            <a:r>
              <a:rPr lang="ru-RU" dirty="0" smtClean="0"/>
              <a:t>– Оцените свою работу на уроке (по желанию, т.к. изучался новый материал).</a:t>
            </a:r>
          </a:p>
          <a:p>
            <a:r>
              <a:rPr lang="ru-RU" dirty="0" smtClean="0"/>
              <a:t>– По каким критериям будете оценивать себя?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Регулятивные УУД</a:t>
            </a:r>
            <a:endParaRPr lang="ru-RU" dirty="0" smtClean="0"/>
          </a:p>
          <a:p>
            <a:r>
              <a:rPr lang="ru-RU" dirty="0" smtClean="0"/>
              <a:t> Соотносить цели и результаты своей деятельности.</a:t>
            </a:r>
          </a:p>
          <a:p>
            <a:r>
              <a:rPr lang="ru-RU" dirty="0" smtClean="0"/>
              <a:t> Вырабатывать критерии оценки и определять степень успешности работы.</a:t>
            </a:r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Приёмы  формирования  УУД</a:t>
            </a:r>
            <a:endParaRPr lang="ru-RU" sz="28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Свободное письмо (личностные УУД)</a:t>
            </a:r>
          </a:p>
          <a:p>
            <a:r>
              <a:rPr lang="ru-RU" dirty="0" smtClean="0"/>
              <a:t>по проблеме урока, по высказыванию (лингвистов, писателей)</a:t>
            </a:r>
          </a:p>
          <a:p>
            <a:r>
              <a:rPr lang="ru-RU" dirty="0" smtClean="0"/>
              <a:t>По пословице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Универсальные учебные действия 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smtClean="0"/>
              <a:t>Технология проблемного обучения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Мастер-класс: Тема: «Изучение   приставок при – </a:t>
            </a:r>
            <a:r>
              <a:rPr lang="ru-RU" sz="2700" dirty="0" err="1" smtClean="0"/>
              <a:t>пре</a:t>
            </a:r>
            <a:r>
              <a:rPr lang="ru-RU" sz="2700" dirty="0" smtClean="0"/>
              <a:t>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Создается проблемная ситуация. </a:t>
            </a:r>
          </a:p>
          <a:p>
            <a:r>
              <a:rPr lang="ru-RU" dirty="0" smtClean="0"/>
              <a:t>Ребята занимаются исследовательской деятельностью.</a:t>
            </a:r>
          </a:p>
          <a:p>
            <a:r>
              <a:rPr lang="ru-RU" dirty="0" smtClean="0"/>
              <a:t>Развивается творческое мышление учащихся.</a:t>
            </a:r>
          </a:p>
          <a:p>
            <a:r>
              <a:rPr lang="ru-RU" dirty="0" smtClean="0"/>
              <a:t>Они усваивают знания и умения, добытые в ходе активного поиска и самостоятельного решения проблемы.</a:t>
            </a:r>
          </a:p>
          <a:p>
            <a:pPr>
              <a:buNone/>
            </a:pPr>
            <a:r>
              <a:rPr lang="ru-RU" dirty="0" smtClean="0"/>
              <a:t>На уроке проблемного обучения ребята учатся высказывать свои собственные оценочные суждения и аргументировать свою точку зрения. </a:t>
            </a:r>
          </a:p>
          <a:p>
            <a:pPr>
              <a:buNone/>
            </a:pPr>
            <a:r>
              <a:rPr lang="ru-RU" dirty="0" smtClean="0"/>
              <a:t>Например, на доске даны слова: </a:t>
            </a:r>
            <a:r>
              <a:rPr lang="ru-RU" b="1" dirty="0" smtClean="0"/>
              <a:t>безвкусный, бесшумный, прибежать, пришкольный, издавать, предобрый.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 smtClean="0"/>
              <a:t>Дается задание выписать слова с приставками, оканчивающимися на </a:t>
            </a:r>
            <a:r>
              <a:rPr lang="ru-RU" sz="2700" dirty="0" err="1" smtClean="0"/>
              <a:t>з-с</a:t>
            </a:r>
            <a:r>
              <a:rPr lang="ru-RU" sz="2700" dirty="0" smtClean="0"/>
              <a:t>, обозначить орфограмму, сформулировать правило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2596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5000" dirty="0" smtClean="0"/>
              <a:t> </a:t>
            </a:r>
          </a:p>
          <a:p>
            <a:pPr>
              <a:buNone/>
            </a:pPr>
            <a:r>
              <a:rPr lang="ru-RU" sz="7200" dirty="0" smtClean="0"/>
              <a:t>Затем я спрашиваю: «А какие слова остались? Сможем ли мы их сейчас написать? Почему?» Ребята отвечают, что нет, так как не знают правило правописания.</a:t>
            </a:r>
          </a:p>
          <a:p>
            <a:pPr>
              <a:buNone/>
            </a:pPr>
            <a:r>
              <a:rPr lang="ru-RU" sz="7200" dirty="0" smtClean="0"/>
              <a:t> Обращаемся к материалу наблюдения и анализа. </a:t>
            </a:r>
          </a:p>
          <a:p>
            <a:pPr>
              <a:buNone/>
            </a:pPr>
            <a:r>
              <a:rPr lang="ru-RU" sz="7200" dirty="0" smtClean="0"/>
              <a:t>На доске написаны слова: </a:t>
            </a:r>
            <a:r>
              <a:rPr lang="ru-RU" sz="7200" b="1" dirty="0" smtClean="0"/>
              <a:t>п</a:t>
            </a:r>
            <a:r>
              <a:rPr lang="ru-RU" sz="7200" b="1" dirty="0" smtClean="0"/>
              <a:t>риехать</a:t>
            </a:r>
            <a:r>
              <a:rPr lang="ru-RU" sz="7200" b="1" dirty="0" smtClean="0"/>
              <a:t>, прилететь приплыть. </a:t>
            </a:r>
          </a:p>
          <a:p>
            <a:r>
              <a:rPr lang="ru-RU" sz="7200" dirty="0" smtClean="0"/>
              <a:t>-Какие гласные «е или и» напишете в приставках? Почему? (Выслушиваю мнение ребят) </a:t>
            </a:r>
          </a:p>
          <a:p>
            <a:pPr>
              <a:buNone/>
            </a:pPr>
            <a:r>
              <a:rPr lang="ru-RU" sz="7200" dirty="0" smtClean="0"/>
              <a:t>Затем приглашаю ребят подумать над значением каждого слова и постараться определить  это значение. </a:t>
            </a:r>
          </a:p>
          <a:p>
            <a:pPr>
              <a:buNone/>
            </a:pPr>
            <a:r>
              <a:rPr lang="ru-RU" sz="7200" dirty="0" smtClean="0"/>
              <a:t>В ходе работы учащиеся сами определяют значения приставок, на доске создается опорная таблица. </a:t>
            </a:r>
          </a:p>
          <a:p>
            <a:r>
              <a:rPr lang="ru-RU" sz="7200" b="1" dirty="0" smtClean="0"/>
              <a:t>ПРИ        =     ПРЕ</a:t>
            </a:r>
          </a:p>
          <a:p>
            <a:r>
              <a:rPr lang="ru-RU" sz="7200" dirty="0" err="1" smtClean="0"/>
              <a:t>Приближение=</a:t>
            </a:r>
            <a:r>
              <a:rPr lang="ru-RU" sz="7200" dirty="0" smtClean="0"/>
              <a:t> близко                                                     </a:t>
            </a:r>
          </a:p>
          <a:p>
            <a:r>
              <a:rPr lang="ru-RU" sz="7200" dirty="0" err="1" smtClean="0"/>
              <a:t>Пре=очень</a:t>
            </a:r>
            <a:endParaRPr lang="ru-RU" sz="7200" dirty="0" smtClean="0"/>
          </a:p>
          <a:p>
            <a:r>
              <a:rPr lang="ru-RU" sz="7200" dirty="0" err="1" smtClean="0"/>
              <a:t>Присоединение=друг</a:t>
            </a:r>
            <a:r>
              <a:rPr lang="ru-RU" sz="7200" dirty="0" smtClean="0"/>
              <a:t> к другу</a:t>
            </a:r>
          </a:p>
          <a:p>
            <a:r>
              <a:rPr lang="ru-RU" sz="7200" dirty="0" err="1" smtClean="0"/>
              <a:t>Пре=пере</a:t>
            </a:r>
            <a:endParaRPr lang="ru-RU" sz="7200" dirty="0" smtClean="0"/>
          </a:p>
          <a:p>
            <a:r>
              <a:rPr lang="ru-RU" sz="7200" dirty="0" smtClean="0"/>
              <a:t>Обращаемся к учебнику, знакомимся с правилом. </a:t>
            </a:r>
          </a:p>
          <a:p>
            <a:pPr>
              <a:buNone/>
            </a:pPr>
            <a:r>
              <a:rPr lang="ru-RU" sz="7200" dirty="0" smtClean="0"/>
              <a:t>Таким образом, приходим к выводу правописания приставок при- </a:t>
            </a:r>
            <a:r>
              <a:rPr lang="ru-RU" sz="7200" dirty="0" err="1" smtClean="0"/>
              <a:t>пре</a:t>
            </a:r>
            <a:r>
              <a:rPr lang="ru-RU" sz="7200" dirty="0" smtClean="0"/>
              <a:t>. </a:t>
            </a:r>
          </a:p>
          <a:p>
            <a:endParaRPr lang="ru-RU" sz="5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 smtClean="0"/>
              <a:t>В ходе урока </a:t>
            </a:r>
            <a:r>
              <a:rPr lang="ru-RU" sz="2700" b="1" dirty="0" smtClean="0"/>
              <a:t>используется дидактический материал</a:t>
            </a:r>
            <a:r>
              <a:rPr lang="ru-RU" sz="2700" dirty="0" smtClean="0"/>
              <a:t>, позволяющий ученику выбирать наиболее значимые для него вид и форму учебного задания. </a:t>
            </a: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7200" dirty="0" smtClean="0"/>
              <a:t>Это способствует созданию атмосферы заинтересованности каждого ученика на уроке. Например, при изучении темы </a:t>
            </a:r>
            <a:r>
              <a:rPr lang="ru-RU" sz="7200" b="1" dirty="0" smtClean="0"/>
              <a:t>«Корень слова»</a:t>
            </a:r>
            <a:r>
              <a:rPr lang="ru-RU" sz="7200" dirty="0" smtClean="0"/>
              <a:t> на одинаковом для всех учащихся дидактическом материале предлагается выбрать задание и выполнить его.</a:t>
            </a:r>
          </a:p>
          <a:p>
            <a:r>
              <a:rPr lang="ru-RU" sz="7200" i="1" dirty="0" smtClean="0"/>
              <a:t>Горе, нагорный, горевать.</a:t>
            </a:r>
            <a:endParaRPr lang="ru-RU" sz="7200" dirty="0" smtClean="0"/>
          </a:p>
          <a:p>
            <a:r>
              <a:rPr lang="ru-RU" sz="7200" i="1" dirty="0" smtClean="0"/>
              <a:t>Вода, водяной, водить.</a:t>
            </a:r>
            <a:endParaRPr lang="ru-RU" sz="7200" dirty="0" smtClean="0"/>
          </a:p>
          <a:p>
            <a:r>
              <a:rPr lang="ru-RU" sz="7200" i="1" dirty="0" smtClean="0"/>
              <a:t>Переносить, переносица, носовой.</a:t>
            </a:r>
            <a:endParaRPr lang="ru-RU" sz="7200" dirty="0" smtClean="0"/>
          </a:p>
          <a:p>
            <a:r>
              <a:rPr lang="ru-RU" sz="7200" i="1" dirty="0" smtClean="0"/>
              <a:t>Речонка, речь, заречье.</a:t>
            </a:r>
            <a:endParaRPr lang="ru-RU" sz="7200" dirty="0" smtClean="0"/>
          </a:p>
          <a:p>
            <a:r>
              <a:rPr lang="ru-RU" sz="7200" i="1" dirty="0" smtClean="0"/>
              <a:t>Морской, морить, моряк.</a:t>
            </a:r>
            <a:endParaRPr lang="ru-RU" sz="7200" dirty="0" smtClean="0"/>
          </a:p>
          <a:p>
            <a:pPr>
              <a:buNone/>
            </a:pPr>
            <a:endParaRPr lang="ru-RU" sz="7200" dirty="0" smtClean="0"/>
          </a:p>
          <a:p>
            <a:pPr>
              <a:buNone/>
            </a:pPr>
            <a:r>
              <a:rPr lang="ru-RU" sz="7200" b="1" dirty="0" smtClean="0"/>
              <a:t>Варианты заданий: </a:t>
            </a:r>
            <a:endParaRPr lang="ru-RU" sz="7200" dirty="0" smtClean="0"/>
          </a:p>
          <a:p>
            <a:r>
              <a:rPr lang="ru-RU" sz="7200" dirty="0" smtClean="0"/>
              <a:t>1) Списать цепочки слов, найти «третье лишнее», обозначить корень.</a:t>
            </a:r>
          </a:p>
          <a:p>
            <a:r>
              <a:rPr lang="ru-RU" sz="7200" dirty="0" smtClean="0"/>
              <a:t>2) Списать цепочки слов, найти «третье лишнее», продолжить ряд однокоренных слов.</a:t>
            </a:r>
          </a:p>
          <a:p>
            <a:r>
              <a:rPr lang="ru-RU" sz="7200" dirty="0" smtClean="0"/>
              <a:t>3) Подобрать к «третьим лишним» однокоренные слова, обозначить в них все морфемы.</a:t>
            </a:r>
          </a:p>
          <a:p>
            <a:r>
              <a:rPr lang="ru-RU" sz="7200" dirty="0" smtClean="0"/>
              <a:t>4) Сформулировать задание к данному дидактическому материалу. Подготовить карточку для самопроверки.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Создание проблемной ситуации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000000"/>
                </a:solidFill>
                <a:latin typeface="Calibri" charset="0"/>
              </a:rPr>
              <a:t>1)</a:t>
            </a:r>
            <a:r>
              <a:rPr lang="ru-RU" sz="2000" i="1" dirty="0" smtClean="0">
                <a:solidFill>
                  <a:srgbClr val="000000"/>
                </a:solidFill>
                <a:latin typeface="Calibri" charset="0"/>
              </a:rPr>
              <a:t> Почему глагол СКАЗАТЬ в одном случае пишется СКАЖЕТЕ, а в другом СКАЖИТЕ?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70C0"/>
                </a:solidFill>
              </a:rPr>
              <a:t>      </a:t>
            </a:r>
            <a:r>
              <a:rPr lang="ru-RU" sz="2000" b="1" dirty="0" smtClean="0"/>
              <a:t>2)</a:t>
            </a:r>
            <a:r>
              <a:rPr lang="ru-RU" sz="2000" b="1" dirty="0" smtClean="0">
                <a:solidFill>
                  <a:srgbClr val="0070C0"/>
                </a:solidFill>
              </a:rPr>
              <a:t>Голова горит.</a:t>
            </a:r>
            <a:br>
              <a:rPr lang="ru-RU" sz="2000" b="1" dirty="0" smtClean="0">
                <a:solidFill>
                  <a:srgbClr val="0070C0"/>
                </a:solidFill>
              </a:rPr>
            </a:br>
            <a:r>
              <a:rPr lang="ru-RU" sz="2000" b="1" dirty="0" smtClean="0">
                <a:solidFill>
                  <a:srgbClr val="0070C0"/>
                </a:solidFill>
              </a:rPr>
              <a:t>У него в руках всё горит.</a:t>
            </a:r>
            <a:br>
              <a:rPr lang="ru-RU" sz="2000" b="1" dirty="0" smtClean="0">
                <a:solidFill>
                  <a:srgbClr val="0070C0"/>
                </a:solidFill>
              </a:rPr>
            </a:br>
            <a:r>
              <a:rPr lang="ru-RU" sz="2000" b="1" dirty="0" smtClean="0">
                <a:solidFill>
                  <a:srgbClr val="0070C0"/>
                </a:solidFill>
              </a:rPr>
              <a:t>На воре шапка горит.</a:t>
            </a:r>
            <a:endParaRPr lang="ru-RU" dirty="0" smtClean="0"/>
          </a:p>
          <a:p>
            <a:pPr>
              <a:buNone/>
            </a:pPr>
            <a:r>
              <a:rPr lang="ru-RU" sz="2000" b="1" dirty="0" smtClean="0">
                <a:solidFill>
                  <a:srgbClr val="0070C0"/>
                </a:solidFill>
              </a:rPr>
              <a:t>Каково значение этих устойчивых выражений?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2"/>
                </a:solidFill>
              </a:rPr>
              <a:t>Приведите пример употребления этого слова в прямом значении.</a:t>
            </a:r>
            <a:br>
              <a:rPr lang="ru-RU" sz="2000" dirty="0" smtClean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chemeClr val="tx2"/>
                </a:solidFill>
              </a:rPr>
              <a:t>Попробуйте подобрать проверочное слово.</a:t>
            </a:r>
            <a:br>
              <a:rPr lang="ru-RU" sz="2000" dirty="0" smtClean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chemeClr val="tx2"/>
                </a:solidFill>
              </a:rPr>
              <a:t>Что обнаружили?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2"/>
                </a:solidFill>
              </a:rPr>
              <a:t>Докажите, что слова </a:t>
            </a:r>
            <a:r>
              <a:rPr lang="ru-RU" sz="2000" b="1" i="1" dirty="0" smtClean="0">
                <a:solidFill>
                  <a:schemeClr val="accent2"/>
                </a:solidFill>
              </a:rPr>
              <a:t>гарь, огарок</a:t>
            </a:r>
            <a:r>
              <a:rPr lang="ru-RU" sz="2000" dirty="0" smtClean="0">
                <a:solidFill>
                  <a:schemeClr val="tx2"/>
                </a:solidFill>
              </a:rPr>
              <a:t> нельзя </a:t>
            </a:r>
            <a:br>
              <a:rPr lang="ru-RU" sz="2000" dirty="0" smtClean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chemeClr val="tx2"/>
                </a:solidFill>
              </a:rPr>
              <a:t>считать проверочными для слова </a:t>
            </a:r>
            <a:r>
              <a:rPr lang="ru-RU" sz="2000" b="1" i="1" dirty="0" smtClean="0">
                <a:solidFill>
                  <a:schemeClr val="accent2"/>
                </a:solidFill>
              </a:rPr>
              <a:t>горит</a:t>
            </a:r>
            <a:r>
              <a:rPr lang="ru-RU" sz="2000" b="1" dirty="0" smtClean="0"/>
              <a:t>.</a:t>
            </a:r>
          </a:p>
          <a:p>
            <a:pPr>
              <a:buNone/>
            </a:pPr>
            <a:r>
              <a:rPr lang="ru-RU" sz="2000" b="1" dirty="0" smtClean="0"/>
              <a:t>Как называются такие корни?</a:t>
            </a:r>
            <a:endParaRPr lang="ru-RU" sz="2000" dirty="0" smtClean="0"/>
          </a:p>
          <a:p>
            <a:pPr>
              <a:buNone/>
            </a:pPr>
            <a:endParaRPr lang="ru-RU" sz="20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Сочинения на такие темы как «Всё, что я знаю о …» способствует достижению высокого уровня </a:t>
            </a:r>
            <a:r>
              <a:rPr lang="ru-RU" sz="2400" b="1" dirty="0" err="1" smtClean="0"/>
              <a:t>сформированности</a:t>
            </a:r>
            <a:r>
              <a:rPr lang="ru-RU" sz="2400" b="1" dirty="0" smtClean="0"/>
              <a:t> познавательных УУД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Коллективное сочинение.</a:t>
            </a:r>
            <a:r>
              <a:rPr lang="ru-RU" b="1" i="1" dirty="0" smtClean="0"/>
              <a:t> </a:t>
            </a:r>
            <a:r>
              <a:rPr lang="ru-RU" i="1" u="sng" dirty="0" smtClean="0"/>
              <a:t>«</a:t>
            </a:r>
            <a:r>
              <a:rPr lang="ru-RU" u="sng" dirty="0" smtClean="0"/>
              <a:t>Наш город». </a:t>
            </a:r>
            <a:r>
              <a:rPr lang="ru-RU" dirty="0" smtClean="0"/>
              <a:t>Класс делится на 6 групп. Каждая группа получает задание. Темы сочинений для групп:</a:t>
            </a:r>
          </a:p>
          <a:p>
            <a:r>
              <a:rPr lang="ru-RU" dirty="0" smtClean="0"/>
              <a:t>История города.</a:t>
            </a:r>
          </a:p>
          <a:p>
            <a:r>
              <a:rPr lang="ru-RU" dirty="0" smtClean="0"/>
              <a:t>Достопримечательности нашего города.</a:t>
            </a:r>
          </a:p>
          <a:p>
            <a:r>
              <a:rPr lang="ru-RU" dirty="0" smtClean="0"/>
              <a:t>Знаменитые земляки.</a:t>
            </a:r>
          </a:p>
          <a:p>
            <a:r>
              <a:rPr lang="ru-RU" dirty="0" err="1" smtClean="0"/>
              <a:t>Плавские</a:t>
            </a:r>
            <a:r>
              <a:rPr lang="ru-RU" dirty="0" smtClean="0"/>
              <a:t> традиции.</a:t>
            </a:r>
          </a:p>
          <a:p>
            <a:r>
              <a:rPr lang="ru-RU" dirty="0" smtClean="0"/>
              <a:t>Пожелания родному городу.</a:t>
            </a:r>
          </a:p>
          <a:p>
            <a:pPr>
              <a:buNone/>
            </a:pPr>
            <a:r>
              <a:rPr lang="ru-RU" dirty="0" smtClean="0"/>
              <a:t>Результатом данной коллективной работы может стать книга, фотоальбом, компьютерная презентация.</a:t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r>
              <a:rPr lang="ru-RU" dirty="0" smtClean="0"/>
              <a:t>В целях творческого самовыражения и самореализации учащихся нами используются разнообразные творческие домашние задания, носящие вариативный характер: написание лингвистической сказки, стихотворения с целью лучшего запоминания правила, составление кроссворда, подбор дидактического материала, упражнений для одноклассников и др.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7458032" cy="562074"/>
          </a:xfrm>
        </p:spPr>
        <p:txBody>
          <a:bodyPr>
            <a:noAutofit/>
          </a:bodyPr>
          <a:lstStyle/>
          <a:p>
            <a:r>
              <a:rPr lang="ru-RU" sz="2800" dirty="0" smtClean="0"/>
              <a:t>ВЗАИМООЦЕНКА  ПИСЬМЕННЫХ РАБОТ (СОЧИНЕНИЕ ПО КАРТИНЕ)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169348" cy="5005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2337"/>
                <a:gridCol w="1792337"/>
                <a:gridCol w="1792337"/>
                <a:gridCol w="1792337"/>
              </a:tblGrid>
              <a:tr h="1161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</a:rPr>
                        <a:t>Качественная характеристика описания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</a:rPr>
                        <a:t>Шкала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</a:rPr>
                        <a:t>оценивания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«!» – очень хорошо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«?» – недостаточно хорошо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« - » - не удалось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913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Логичность, последовательность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182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Образный язык (использует сравнения и эпитеты, синонимы и пр.)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913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Использует цвет при описании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913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Рисует картину в настоящем времени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870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Передаёт чувства и своё отношение к тому, о чём говорит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dirty="0" smtClean="0">
                <a:solidFill>
                  <a:srgbClr val="464653"/>
                </a:solidFill>
                <a:latin typeface="Calibri" charset="0"/>
              </a:rPr>
              <a:t>«</a:t>
            </a:r>
            <a:r>
              <a:rPr lang="ru-RU" sz="3100" b="1" dirty="0" smtClean="0">
                <a:solidFill>
                  <a:srgbClr val="464653"/>
                </a:solidFill>
                <a:latin typeface="Calibri" charset="0"/>
              </a:rPr>
              <a:t>Знаю – хочу узнать – узнал – научился»</a:t>
            </a:r>
            <a:r>
              <a:rPr lang="ru-RU" sz="4400" b="1" dirty="0" smtClean="0">
                <a:solidFill>
                  <a:srgbClr val="464653"/>
                </a:solidFill>
                <a:latin typeface="Calibri" charset="0"/>
              </a:rPr>
              <a:t/>
            </a:r>
            <a:br>
              <a:rPr lang="ru-RU" sz="4400" b="1" dirty="0" smtClean="0">
                <a:solidFill>
                  <a:srgbClr val="464653"/>
                </a:solidFill>
                <a:latin typeface="Calibri" charset="0"/>
              </a:rPr>
            </a:br>
            <a:r>
              <a:rPr lang="ru-RU" sz="4400" b="1" dirty="0" smtClean="0">
                <a:solidFill>
                  <a:srgbClr val="464653"/>
                </a:solidFill>
                <a:latin typeface="Calibri" charset="0"/>
              </a:rPr>
              <a:t> </a:t>
            </a:r>
            <a:r>
              <a:rPr lang="ru-RU" sz="3600" dirty="0" smtClean="0">
                <a:solidFill>
                  <a:srgbClr val="464653"/>
                </a:solidFill>
                <a:latin typeface="Calibri" charset="0"/>
              </a:rPr>
              <a:t>регулятивные УУД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5913" indent="-315913">
              <a:spcBef>
                <a:spcPts val="700"/>
              </a:spcBef>
              <a:buClr>
                <a:srgbClr val="9FB8CD"/>
              </a:buClr>
              <a:buSzPct val="60000"/>
              <a:buFont typeface="Wingdings" charset="2"/>
              <a:buChar char=""/>
              <a:tabLst>
                <a:tab pos="315913" algn="l"/>
                <a:tab pos="763588" algn="l"/>
                <a:tab pos="1212850" algn="l"/>
                <a:tab pos="1662113" algn="l"/>
                <a:tab pos="2111375" algn="l"/>
                <a:tab pos="2560638" algn="l"/>
                <a:tab pos="3009900" algn="l"/>
                <a:tab pos="3459163" algn="l"/>
                <a:tab pos="3908425" algn="l"/>
                <a:tab pos="4357688" algn="l"/>
                <a:tab pos="4806950" algn="l"/>
                <a:tab pos="5256213" algn="l"/>
                <a:tab pos="5705475" algn="l"/>
                <a:tab pos="6154738" algn="l"/>
                <a:tab pos="6604000" algn="l"/>
                <a:tab pos="7053263" algn="l"/>
                <a:tab pos="7502525" algn="l"/>
                <a:tab pos="7951788" algn="l"/>
                <a:tab pos="8401050" algn="l"/>
                <a:tab pos="8850313" algn="l"/>
                <a:tab pos="9299575" algn="l"/>
              </a:tabLst>
            </a:pPr>
            <a:r>
              <a:rPr lang="ru-RU" dirty="0" smtClean="0">
                <a:solidFill>
                  <a:srgbClr val="000000"/>
                </a:solidFill>
                <a:latin typeface="Calibri" charset="0"/>
              </a:rPr>
              <a:t>Этап «Знаю» предполагает работу в паре: что я знаю о теме урока; </a:t>
            </a:r>
          </a:p>
          <a:p>
            <a:pPr marL="315913" indent="-315913">
              <a:spcBef>
                <a:spcPts val="700"/>
              </a:spcBef>
              <a:buClr>
                <a:srgbClr val="9FB8CD"/>
              </a:buClr>
              <a:buSzPct val="60000"/>
              <a:buFont typeface="Wingdings" charset="2"/>
              <a:buChar char=""/>
              <a:tabLst>
                <a:tab pos="315913" algn="l"/>
                <a:tab pos="763588" algn="l"/>
                <a:tab pos="1212850" algn="l"/>
                <a:tab pos="1662113" algn="l"/>
                <a:tab pos="2111375" algn="l"/>
                <a:tab pos="2560638" algn="l"/>
                <a:tab pos="3009900" algn="l"/>
                <a:tab pos="3459163" algn="l"/>
                <a:tab pos="3908425" algn="l"/>
                <a:tab pos="4357688" algn="l"/>
                <a:tab pos="4806950" algn="l"/>
                <a:tab pos="5256213" algn="l"/>
                <a:tab pos="5705475" algn="l"/>
                <a:tab pos="6154738" algn="l"/>
                <a:tab pos="6604000" algn="l"/>
                <a:tab pos="7053263" algn="l"/>
                <a:tab pos="7502525" algn="l"/>
                <a:tab pos="7951788" algn="l"/>
                <a:tab pos="8401050" algn="l"/>
                <a:tab pos="8850313" algn="l"/>
                <a:tab pos="9299575" algn="l"/>
              </a:tabLst>
            </a:pPr>
            <a:r>
              <a:rPr lang="ru-RU" dirty="0" smtClean="0">
                <a:solidFill>
                  <a:srgbClr val="000000"/>
                </a:solidFill>
                <a:latin typeface="Calibri" charset="0"/>
              </a:rPr>
              <a:t>«Хочу узнать» - формулирование цели; </a:t>
            </a:r>
          </a:p>
          <a:p>
            <a:pPr marL="315913" indent="-315913">
              <a:spcBef>
                <a:spcPts val="700"/>
              </a:spcBef>
              <a:buClr>
                <a:srgbClr val="9FB8CD"/>
              </a:buClr>
              <a:buSzPct val="60000"/>
              <a:buFont typeface="Wingdings" charset="2"/>
              <a:buChar char=""/>
              <a:tabLst>
                <a:tab pos="315913" algn="l"/>
                <a:tab pos="763588" algn="l"/>
                <a:tab pos="1212850" algn="l"/>
                <a:tab pos="1662113" algn="l"/>
                <a:tab pos="2111375" algn="l"/>
                <a:tab pos="2560638" algn="l"/>
                <a:tab pos="3009900" algn="l"/>
                <a:tab pos="3459163" algn="l"/>
                <a:tab pos="3908425" algn="l"/>
                <a:tab pos="4357688" algn="l"/>
                <a:tab pos="4806950" algn="l"/>
                <a:tab pos="5256213" algn="l"/>
                <a:tab pos="5705475" algn="l"/>
                <a:tab pos="6154738" algn="l"/>
                <a:tab pos="6604000" algn="l"/>
                <a:tab pos="7053263" algn="l"/>
                <a:tab pos="7502525" algn="l"/>
                <a:tab pos="7951788" algn="l"/>
                <a:tab pos="8401050" algn="l"/>
                <a:tab pos="8850313" algn="l"/>
                <a:tab pos="9299575" algn="l"/>
              </a:tabLst>
            </a:pPr>
            <a:r>
              <a:rPr lang="ru-RU" dirty="0" smtClean="0">
                <a:solidFill>
                  <a:srgbClr val="000000"/>
                </a:solidFill>
                <a:latin typeface="Calibri" charset="0"/>
              </a:rPr>
              <a:t>«Узнал» - соотношение старой и новой информации; </a:t>
            </a:r>
          </a:p>
          <a:p>
            <a:pPr marL="315913" indent="-315913">
              <a:spcBef>
                <a:spcPts val="700"/>
              </a:spcBef>
              <a:buClr>
                <a:srgbClr val="9FB8CD"/>
              </a:buClr>
              <a:buSzPct val="60000"/>
              <a:buFont typeface="Wingdings" charset="2"/>
              <a:buChar char=""/>
              <a:tabLst>
                <a:tab pos="315913" algn="l"/>
                <a:tab pos="763588" algn="l"/>
                <a:tab pos="1212850" algn="l"/>
                <a:tab pos="1662113" algn="l"/>
                <a:tab pos="2111375" algn="l"/>
                <a:tab pos="2560638" algn="l"/>
                <a:tab pos="3009900" algn="l"/>
                <a:tab pos="3459163" algn="l"/>
                <a:tab pos="3908425" algn="l"/>
                <a:tab pos="4357688" algn="l"/>
                <a:tab pos="4806950" algn="l"/>
                <a:tab pos="5256213" algn="l"/>
                <a:tab pos="5705475" algn="l"/>
                <a:tab pos="6154738" algn="l"/>
                <a:tab pos="6604000" algn="l"/>
                <a:tab pos="7053263" algn="l"/>
                <a:tab pos="7502525" algn="l"/>
                <a:tab pos="7951788" algn="l"/>
                <a:tab pos="8401050" algn="l"/>
                <a:tab pos="8850313" algn="l"/>
                <a:tab pos="9299575" algn="l"/>
              </a:tabLst>
            </a:pPr>
            <a:r>
              <a:rPr lang="ru-RU" dirty="0" smtClean="0">
                <a:solidFill>
                  <a:srgbClr val="000000"/>
                </a:solidFill>
                <a:latin typeface="Calibri" charset="0"/>
              </a:rPr>
              <a:t>«Научился» - осознание результативности деятельности.</a:t>
            </a:r>
            <a:r>
              <a:rPr lang="ru-RU" b="1" dirty="0" smtClean="0">
                <a:solidFill>
                  <a:srgbClr val="000000"/>
                </a:solidFill>
                <a:latin typeface="Calibri" charset="0"/>
              </a:rPr>
              <a:t>         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1259631" y="228600"/>
            <a:ext cx="7506543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>
                <a:solidFill>
                  <a:srgbClr val="464653"/>
                </a:solidFill>
                <a:latin typeface="Calibri" charset="0"/>
              </a:rPr>
              <a:t>Составление </a:t>
            </a:r>
            <a:r>
              <a:rPr lang="ru-RU" sz="3200" b="1" dirty="0" smtClean="0">
                <a:solidFill>
                  <a:srgbClr val="464653"/>
                </a:solidFill>
                <a:latin typeface="Calibri" charset="0"/>
              </a:rPr>
              <a:t>кластера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464653"/>
                </a:solidFill>
                <a:latin typeface="Calibri" charset="0"/>
              </a:rPr>
              <a:t>Познавательные УУД</a:t>
            </a:r>
            <a:endParaRPr lang="ru-RU" sz="2800" b="1" dirty="0">
              <a:solidFill>
                <a:srgbClr val="464653"/>
              </a:solidFill>
              <a:latin typeface="Calibri" charset="0"/>
            </a:endParaRP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612775" y="1600200"/>
            <a:ext cx="8153400" cy="4852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15913" indent="-315913">
              <a:spcBef>
                <a:spcPts val="700"/>
              </a:spcBef>
              <a:buClr>
                <a:srgbClr val="9FB8CD"/>
              </a:buClr>
              <a:buSzPct val="60000"/>
              <a:buFont typeface="Wingdings" charset="2"/>
              <a:buChar char=""/>
              <a:tabLst>
                <a:tab pos="315913" algn="l"/>
                <a:tab pos="763588" algn="l"/>
                <a:tab pos="1212850" algn="l"/>
                <a:tab pos="1662113" algn="l"/>
                <a:tab pos="2111375" algn="l"/>
                <a:tab pos="2560638" algn="l"/>
                <a:tab pos="3009900" algn="l"/>
                <a:tab pos="3459163" algn="l"/>
                <a:tab pos="3908425" algn="l"/>
                <a:tab pos="4357688" algn="l"/>
                <a:tab pos="4806950" algn="l"/>
                <a:tab pos="5256213" algn="l"/>
                <a:tab pos="5705475" algn="l"/>
                <a:tab pos="6154738" algn="l"/>
                <a:tab pos="6604000" algn="l"/>
                <a:tab pos="7053263" algn="l"/>
                <a:tab pos="7502525" algn="l"/>
                <a:tab pos="7951788" algn="l"/>
                <a:tab pos="8401050" algn="l"/>
                <a:tab pos="8850313" algn="l"/>
                <a:tab pos="9299575" algn="l"/>
              </a:tabLst>
            </a:pPr>
            <a:r>
              <a:rPr lang="ru-RU" sz="2400" dirty="0">
                <a:solidFill>
                  <a:srgbClr val="000000"/>
                </a:solidFill>
                <a:latin typeface="Calibri" charset="0"/>
              </a:rPr>
              <a:t>на уроке литературы в 5 классе во время изучения рассказа И.С. Тургенева «</a:t>
            </a:r>
            <a:r>
              <a:rPr lang="ru-RU" sz="2400" dirty="0" err="1">
                <a:solidFill>
                  <a:srgbClr val="000000"/>
                </a:solidFill>
                <a:latin typeface="Calibri" charset="0"/>
              </a:rPr>
              <a:t>Му-му</a:t>
            </a:r>
            <a:r>
              <a:rPr lang="ru-RU" sz="2400" dirty="0" smtClean="0">
                <a:solidFill>
                  <a:srgbClr val="000000"/>
                </a:solidFill>
                <a:latin typeface="Calibri" charset="0"/>
              </a:rPr>
              <a:t>» </a:t>
            </a:r>
            <a:endParaRPr lang="ru-RU" sz="2400" dirty="0">
              <a:solidFill>
                <a:srgbClr val="000000"/>
              </a:solidFill>
              <a:latin typeface="Calibri" charset="0"/>
            </a:endParaRPr>
          </a:p>
          <a:p>
            <a:pPr marL="315913" indent="-315913">
              <a:spcBef>
                <a:spcPts val="700"/>
              </a:spcBef>
              <a:buClrTx/>
              <a:buSzPct val="60000"/>
              <a:buFontTx/>
              <a:buNone/>
              <a:tabLst>
                <a:tab pos="315913" algn="l"/>
                <a:tab pos="763588" algn="l"/>
                <a:tab pos="1212850" algn="l"/>
                <a:tab pos="1662113" algn="l"/>
                <a:tab pos="2111375" algn="l"/>
                <a:tab pos="2560638" algn="l"/>
                <a:tab pos="3009900" algn="l"/>
                <a:tab pos="3459163" algn="l"/>
                <a:tab pos="3908425" algn="l"/>
                <a:tab pos="4357688" algn="l"/>
                <a:tab pos="4806950" algn="l"/>
                <a:tab pos="5256213" algn="l"/>
                <a:tab pos="5705475" algn="l"/>
                <a:tab pos="6154738" algn="l"/>
                <a:tab pos="6604000" algn="l"/>
                <a:tab pos="7053263" algn="l"/>
                <a:tab pos="7502525" algn="l"/>
                <a:tab pos="7951788" algn="l"/>
                <a:tab pos="8401050" algn="l"/>
                <a:tab pos="8850313" algn="l"/>
                <a:tab pos="9299575" algn="l"/>
              </a:tabLst>
            </a:pPr>
            <a:endParaRPr lang="ru-RU" sz="2900" dirty="0">
              <a:solidFill>
                <a:srgbClr val="000000"/>
              </a:solidFill>
              <a:latin typeface="Calibri" charset="0"/>
            </a:endParaRPr>
          </a:p>
          <a:p>
            <a:pPr marL="315913" indent="-315913">
              <a:spcBef>
                <a:spcPts val="700"/>
              </a:spcBef>
              <a:buClrTx/>
              <a:buSzPct val="60000"/>
              <a:buFontTx/>
              <a:buNone/>
              <a:tabLst>
                <a:tab pos="315913" algn="l"/>
                <a:tab pos="763588" algn="l"/>
                <a:tab pos="1212850" algn="l"/>
                <a:tab pos="1662113" algn="l"/>
                <a:tab pos="2111375" algn="l"/>
                <a:tab pos="2560638" algn="l"/>
                <a:tab pos="3009900" algn="l"/>
                <a:tab pos="3459163" algn="l"/>
                <a:tab pos="3908425" algn="l"/>
                <a:tab pos="4357688" algn="l"/>
                <a:tab pos="4806950" algn="l"/>
                <a:tab pos="5256213" algn="l"/>
                <a:tab pos="5705475" algn="l"/>
                <a:tab pos="6154738" algn="l"/>
                <a:tab pos="6604000" algn="l"/>
                <a:tab pos="7053263" algn="l"/>
                <a:tab pos="7502525" algn="l"/>
                <a:tab pos="7951788" algn="l"/>
                <a:tab pos="8401050" algn="l"/>
                <a:tab pos="8850313" algn="l"/>
                <a:tab pos="9299575" algn="l"/>
              </a:tabLst>
            </a:pPr>
            <a:endParaRPr lang="ru-RU" sz="2900" dirty="0">
              <a:solidFill>
                <a:srgbClr val="000000"/>
              </a:solidFill>
              <a:latin typeface="Calibri" charset="0"/>
            </a:endParaRPr>
          </a:p>
          <a:p>
            <a:pPr marL="315913" indent="-315913">
              <a:spcBef>
                <a:spcPts val="700"/>
              </a:spcBef>
              <a:buClrTx/>
              <a:buSzPct val="60000"/>
              <a:buFontTx/>
              <a:buNone/>
              <a:tabLst>
                <a:tab pos="315913" algn="l"/>
                <a:tab pos="763588" algn="l"/>
                <a:tab pos="1212850" algn="l"/>
                <a:tab pos="1662113" algn="l"/>
                <a:tab pos="2111375" algn="l"/>
                <a:tab pos="2560638" algn="l"/>
                <a:tab pos="3009900" algn="l"/>
                <a:tab pos="3459163" algn="l"/>
                <a:tab pos="3908425" algn="l"/>
                <a:tab pos="4357688" algn="l"/>
                <a:tab pos="4806950" algn="l"/>
                <a:tab pos="5256213" algn="l"/>
                <a:tab pos="5705475" algn="l"/>
                <a:tab pos="6154738" algn="l"/>
                <a:tab pos="6604000" algn="l"/>
                <a:tab pos="7053263" algn="l"/>
                <a:tab pos="7502525" algn="l"/>
                <a:tab pos="7951788" algn="l"/>
                <a:tab pos="8401050" algn="l"/>
                <a:tab pos="8850313" algn="l"/>
                <a:tab pos="9299575" algn="l"/>
              </a:tabLst>
            </a:pPr>
            <a:endParaRPr lang="ru-RU" sz="2900" dirty="0">
              <a:solidFill>
                <a:srgbClr val="000000"/>
              </a:solidFill>
              <a:latin typeface="Calibri" charset="0"/>
            </a:endParaRPr>
          </a:p>
          <a:p>
            <a:pPr marL="315913" indent="-315913">
              <a:spcBef>
                <a:spcPts val="700"/>
              </a:spcBef>
              <a:buClrTx/>
              <a:buSzPct val="60000"/>
              <a:buFontTx/>
              <a:buNone/>
              <a:tabLst>
                <a:tab pos="315913" algn="l"/>
                <a:tab pos="763588" algn="l"/>
                <a:tab pos="1212850" algn="l"/>
                <a:tab pos="1662113" algn="l"/>
                <a:tab pos="2111375" algn="l"/>
                <a:tab pos="2560638" algn="l"/>
                <a:tab pos="3009900" algn="l"/>
                <a:tab pos="3459163" algn="l"/>
                <a:tab pos="3908425" algn="l"/>
                <a:tab pos="4357688" algn="l"/>
                <a:tab pos="4806950" algn="l"/>
                <a:tab pos="5256213" algn="l"/>
                <a:tab pos="5705475" algn="l"/>
                <a:tab pos="6154738" algn="l"/>
                <a:tab pos="6604000" algn="l"/>
                <a:tab pos="7053263" algn="l"/>
                <a:tab pos="7502525" algn="l"/>
                <a:tab pos="7951788" algn="l"/>
                <a:tab pos="8401050" algn="l"/>
                <a:tab pos="8850313" algn="l"/>
                <a:tab pos="9299575" algn="l"/>
              </a:tabLst>
            </a:pPr>
            <a:r>
              <a:rPr lang="ru-RU" sz="2900" dirty="0">
                <a:solidFill>
                  <a:srgbClr val="000000"/>
                </a:solidFill>
                <a:latin typeface="Calibri" charset="0"/>
              </a:rPr>
              <a:t>  </a:t>
            </a:r>
            <a:r>
              <a:rPr lang="ru-RU" sz="2900" b="1" dirty="0">
                <a:solidFill>
                  <a:srgbClr val="000000"/>
                </a:solidFill>
                <a:latin typeface="Calibri" charset="0"/>
              </a:rPr>
              <a:t> </a:t>
            </a:r>
          </a:p>
          <a:p>
            <a:pPr marL="315913" indent="-315913">
              <a:spcBef>
                <a:spcPts val="700"/>
              </a:spcBef>
              <a:buClrTx/>
              <a:buSzPct val="60000"/>
              <a:buFontTx/>
              <a:buNone/>
              <a:tabLst>
                <a:tab pos="315913" algn="l"/>
                <a:tab pos="763588" algn="l"/>
                <a:tab pos="1212850" algn="l"/>
                <a:tab pos="1662113" algn="l"/>
                <a:tab pos="2111375" algn="l"/>
                <a:tab pos="2560638" algn="l"/>
                <a:tab pos="3009900" algn="l"/>
                <a:tab pos="3459163" algn="l"/>
                <a:tab pos="3908425" algn="l"/>
                <a:tab pos="4357688" algn="l"/>
                <a:tab pos="4806950" algn="l"/>
                <a:tab pos="5256213" algn="l"/>
                <a:tab pos="5705475" algn="l"/>
                <a:tab pos="6154738" algn="l"/>
                <a:tab pos="6604000" algn="l"/>
                <a:tab pos="7053263" algn="l"/>
                <a:tab pos="7502525" algn="l"/>
                <a:tab pos="7951788" algn="l"/>
                <a:tab pos="8401050" algn="l"/>
                <a:tab pos="8850313" algn="l"/>
                <a:tab pos="9299575" algn="l"/>
              </a:tabLst>
            </a:pPr>
            <a:r>
              <a:rPr lang="ru-RU" sz="2900" b="1" dirty="0">
                <a:solidFill>
                  <a:srgbClr val="000000"/>
                </a:solidFill>
                <a:latin typeface="Calibri" charset="0"/>
              </a:rPr>
              <a:t> </a:t>
            </a:r>
          </a:p>
          <a:p>
            <a:pPr marL="315913" indent="-315913">
              <a:spcBef>
                <a:spcPts val="700"/>
              </a:spcBef>
              <a:buClrTx/>
              <a:buSzPct val="60000"/>
              <a:buFontTx/>
              <a:buNone/>
              <a:tabLst>
                <a:tab pos="315913" algn="l"/>
                <a:tab pos="763588" algn="l"/>
                <a:tab pos="1212850" algn="l"/>
                <a:tab pos="1662113" algn="l"/>
                <a:tab pos="2111375" algn="l"/>
                <a:tab pos="2560638" algn="l"/>
                <a:tab pos="3009900" algn="l"/>
                <a:tab pos="3459163" algn="l"/>
                <a:tab pos="3908425" algn="l"/>
                <a:tab pos="4357688" algn="l"/>
                <a:tab pos="4806950" algn="l"/>
                <a:tab pos="5256213" algn="l"/>
                <a:tab pos="5705475" algn="l"/>
                <a:tab pos="6154738" algn="l"/>
                <a:tab pos="6604000" algn="l"/>
                <a:tab pos="7053263" algn="l"/>
                <a:tab pos="7502525" algn="l"/>
                <a:tab pos="7951788" algn="l"/>
                <a:tab pos="8401050" algn="l"/>
                <a:tab pos="8850313" algn="l"/>
                <a:tab pos="9299575" algn="l"/>
              </a:tabLst>
            </a:pPr>
            <a:r>
              <a:rPr lang="ru-RU" sz="2900" b="1" dirty="0">
                <a:solidFill>
                  <a:srgbClr val="000000"/>
                </a:solidFill>
                <a:latin typeface="Calibri" charset="0"/>
              </a:rPr>
              <a:t> </a:t>
            </a:r>
          </a:p>
          <a:p>
            <a:pPr marL="315913" indent="-315913">
              <a:spcBef>
                <a:spcPts val="700"/>
              </a:spcBef>
              <a:buClrTx/>
              <a:buSzPct val="60000"/>
              <a:buFontTx/>
              <a:buNone/>
              <a:tabLst>
                <a:tab pos="315913" algn="l"/>
                <a:tab pos="763588" algn="l"/>
                <a:tab pos="1212850" algn="l"/>
                <a:tab pos="1662113" algn="l"/>
                <a:tab pos="2111375" algn="l"/>
                <a:tab pos="2560638" algn="l"/>
                <a:tab pos="3009900" algn="l"/>
                <a:tab pos="3459163" algn="l"/>
                <a:tab pos="3908425" algn="l"/>
                <a:tab pos="4357688" algn="l"/>
                <a:tab pos="4806950" algn="l"/>
                <a:tab pos="5256213" algn="l"/>
                <a:tab pos="5705475" algn="l"/>
                <a:tab pos="6154738" algn="l"/>
                <a:tab pos="6604000" algn="l"/>
                <a:tab pos="7053263" algn="l"/>
                <a:tab pos="7502525" algn="l"/>
                <a:tab pos="7951788" algn="l"/>
                <a:tab pos="8401050" algn="l"/>
                <a:tab pos="8850313" algn="l"/>
                <a:tab pos="9299575" algn="l"/>
              </a:tabLst>
            </a:pPr>
            <a:r>
              <a:rPr lang="ru-RU" sz="2900" b="1" dirty="0">
                <a:solidFill>
                  <a:srgbClr val="000000"/>
                </a:solidFill>
                <a:latin typeface="Calibri" charset="0"/>
              </a:rPr>
              <a:t> </a:t>
            </a:r>
          </a:p>
          <a:p>
            <a:pPr marL="315913" indent="-315913">
              <a:spcBef>
                <a:spcPts val="700"/>
              </a:spcBef>
              <a:buClrTx/>
              <a:buSzPct val="60000"/>
              <a:buFontTx/>
              <a:buNone/>
              <a:tabLst>
                <a:tab pos="315913" algn="l"/>
                <a:tab pos="763588" algn="l"/>
                <a:tab pos="1212850" algn="l"/>
                <a:tab pos="1662113" algn="l"/>
                <a:tab pos="2111375" algn="l"/>
                <a:tab pos="2560638" algn="l"/>
                <a:tab pos="3009900" algn="l"/>
                <a:tab pos="3459163" algn="l"/>
                <a:tab pos="3908425" algn="l"/>
                <a:tab pos="4357688" algn="l"/>
                <a:tab pos="4806950" algn="l"/>
                <a:tab pos="5256213" algn="l"/>
                <a:tab pos="5705475" algn="l"/>
                <a:tab pos="6154738" algn="l"/>
                <a:tab pos="6604000" algn="l"/>
                <a:tab pos="7053263" algn="l"/>
                <a:tab pos="7502525" algn="l"/>
                <a:tab pos="7951788" algn="l"/>
                <a:tab pos="8401050" algn="l"/>
                <a:tab pos="8850313" algn="l"/>
                <a:tab pos="9299575" algn="l"/>
              </a:tabLst>
            </a:pPr>
            <a:r>
              <a:rPr lang="ru-RU" sz="2900" b="1" dirty="0">
                <a:solidFill>
                  <a:srgbClr val="000000"/>
                </a:solidFill>
                <a:latin typeface="Calibri" charset="0"/>
              </a:rPr>
              <a:t> </a:t>
            </a:r>
          </a:p>
          <a:p>
            <a:pPr marL="315913" indent="-315913">
              <a:spcBef>
                <a:spcPts val="700"/>
              </a:spcBef>
              <a:buClrTx/>
              <a:buSzPct val="60000"/>
              <a:buFontTx/>
              <a:buNone/>
              <a:tabLst>
                <a:tab pos="315913" algn="l"/>
                <a:tab pos="763588" algn="l"/>
                <a:tab pos="1212850" algn="l"/>
                <a:tab pos="1662113" algn="l"/>
                <a:tab pos="2111375" algn="l"/>
                <a:tab pos="2560638" algn="l"/>
                <a:tab pos="3009900" algn="l"/>
                <a:tab pos="3459163" algn="l"/>
                <a:tab pos="3908425" algn="l"/>
                <a:tab pos="4357688" algn="l"/>
                <a:tab pos="4806950" algn="l"/>
                <a:tab pos="5256213" algn="l"/>
                <a:tab pos="5705475" algn="l"/>
                <a:tab pos="6154738" algn="l"/>
                <a:tab pos="6604000" algn="l"/>
                <a:tab pos="7053263" algn="l"/>
                <a:tab pos="7502525" algn="l"/>
                <a:tab pos="7951788" algn="l"/>
                <a:tab pos="8401050" algn="l"/>
                <a:tab pos="8850313" algn="l"/>
                <a:tab pos="9299575" algn="l"/>
              </a:tabLst>
            </a:pPr>
            <a:r>
              <a:rPr lang="ru-RU" sz="2900" b="1" dirty="0">
                <a:solidFill>
                  <a:srgbClr val="000000"/>
                </a:solidFill>
                <a:latin typeface="Calibri" charset="0"/>
              </a:rPr>
              <a:t> </a:t>
            </a:r>
          </a:p>
          <a:p>
            <a:pPr marL="315913" indent="-315913">
              <a:spcBef>
                <a:spcPts val="700"/>
              </a:spcBef>
              <a:buClrTx/>
              <a:buSzPct val="60000"/>
              <a:buFontTx/>
              <a:buNone/>
              <a:tabLst>
                <a:tab pos="315913" algn="l"/>
                <a:tab pos="763588" algn="l"/>
                <a:tab pos="1212850" algn="l"/>
                <a:tab pos="1662113" algn="l"/>
                <a:tab pos="2111375" algn="l"/>
                <a:tab pos="2560638" algn="l"/>
                <a:tab pos="3009900" algn="l"/>
                <a:tab pos="3459163" algn="l"/>
                <a:tab pos="3908425" algn="l"/>
                <a:tab pos="4357688" algn="l"/>
                <a:tab pos="4806950" algn="l"/>
                <a:tab pos="5256213" algn="l"/>
                <a:tab pos="5705475" algn="l"/>
                <a:tab pos="6154738" algn="l"/>
                <a:tab pos="6604000" algn="l"/>
                <a:tab pos="7053263" algn="l"/>
                <a:tab pos="7502525" algn="l"/>
                <a:tab pos="7951788" algn="l"/>
                <a:tab pos="8401050" algn="l"/>
                <a:tab pos="8850313" algn="l"/>
                <a:tab pos="9299575" algn="l"/>
              </a:tabLst>
            </a:pPr>
            <a:endParaRPr lang="ru-RU" sz="2900" b="1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18435" name="Oval 3"/>
          <p:cNvSpPr>
            <a:spLocks noChangeArrowheads="1"/>
          </p:cNvSpPr>
          <p:nvPr/>
        </p:nvSpPr>
        <p:spPr bwMode="auto">
          <a:xfrm>
            <a:off x="3995738" y="3500438"/>
            <a:ext cx="1871662" cy="1152525"/>
          </a:xfrm>
          <a:prstGeom prst="ellipse">
            <a:avLst/>
          </a:prstGeom>
          <a:solidFill>
            <a:srgbClr val="727CA3"/>
          </a:solidFill>
          <a:ln w="19080">
            <a:solidFill>
              <a:srgbClr val="525977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>
                <a:solidFill>
                  <a:srgbClr val="FFFFFF"/>
                </a:solidFill>
                <a:latin typeface="Calibri" charset="0"/>
              </a:rPr>
              <a:t>Герасим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400" b="1">
              <a:solidFill>
                <a:srgbClr val="FFFFFF"/>
              </a:solidFill>
              <a:latin typeface="Calibri" charset="0"/>
            </a:endParaRPr>
          </a:p>
        </p:txBody>
      </p:sp>
      <p:cxnSp>
        <p:nvCxnSpPr>
          <p:cNvPr id="18436" name="AutoShape 4"/>
          <p:cNvCxnSpPr>
            <a:cxnSpLocks noChangeShapeType="1"/>
            <a:stCxn id="18435" idx="7"/>
          </p:cNvCxnSpPr>
          <p:nvPr/>
        </p:nvCxnSpPr>
        <p:spPr bwMode="auto">
          <a:xfrm flipV="1">
            <a:off x="5592763" y="3357563"/>
            <a:ext cx="347662" cy="311150"/>
          </a:xfrm>
          <a:prstGeom prst="straightConnector1">
            <a:avLst/>
          </a:prstGeom>
          <a:noFill/>
          <a:ln w="10080">
            <a:solidFill>
              <a:srgbClr val="727CA3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8437" name="AutoShape 5"/>
          <p:cNvCxnSpPr>
            <a:cxnSpLocks noChangeShapeType="1"/>
            <a:stCxn id="18435" idx="6"/>
          </p:cNvCxnSpPr>
          <p:nvPr/>
        </p:nvCxnSpPr>
        <p:spPr bwMode="auto">
          <a:xfrm>
            <a:off x="5867400" y="4076700"/>
            <a:ext cx="576263" cy="1588"/>
          </a:xfrm>
          <a:prstGeom prst="straightConnector1">
            <a:avLst/>
          </a:prstGeom>
          <a:noFill/>
          <a:ln w="10080">
            <a:solidFill>
              <a:srgbClr val="727CA3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8438" name="AutoShape 6"/>
          <p:cNvCxnSpPr>
            <a:cxnSpLocks noChangeShapeType="1"/>
            <a:stCxn id="18435" idx="5"/>
          </p:cNvCxnSpPr>
          <p:nvPr/>
        </p:nvCxnSpPr>
        <p:spPr bwMode="auto">
          <a:xfrm>
            <a:off x="5592763" y="4484688"/>
            <a:ext cx="419100" cy="387350"/>
          </a:xfrm>
          <a:prstGeom prst="straightConnector1">
            <a:avLst/>
          </a:prstGeom>
          <a:noFill/>
          <a:ln w="10080">
            <a:solidFill>
              <a:srgbClr val="727CA3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8439" name="AutoShape 7"/>
          <p:cNvCxnSpPr>
            <a:cxnSpLocks noChangeShapeType="1"/>
            <a:stCxn id="18435" idx="4"/>
          </p:cNvCxnSpPr>
          <p:nvPr/>
        </p:nvCxnSpPr>
        <p:spPr bwMode="auto">
          <a:xfrm>
            <a:off x="4930775" y="4652963"/>
            <a:ext cx="1588" cy="431800"/>
          </a:xfrm>
          <a:prstGeom prst="straightConnector1">
            <a:avLst/>
          </a:prstGeom>
          <a:noFill/>
          <a:ln w="10080">
            <a:solidFill>
              <a:srgbClr val="727CA3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8440" name="AutoShape 8"/>
          <p:cNvCxnSpPr>
            <a:cxnSpLocks noChangeShapeType="1"/>
            <a:stCxn id="18435" idx="3"/>
          </p:cNvCxnSpPr>
          <p:nvPr/>
        </p:nvCxnSpPr>
        <p:spPr bwMode="auto">
          <a:xfrm flipH="1">
            <a:off x="3851275" y="4484688"/>
            <a:ext cx="417513" cy="239712"/>
          </a:xfrm>
          <a:prstGeom prst="straightConnector1">
            <a:avLst/>
          </a:prstGeom>
          <a:noFill/>
          <a:ln w="10080">
            <a:solidFill>
              <a:srgbClr val="727CA3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8441" name="AutoShape 9"/>
          <p:cNvCxnSpPr>
            <a:cxnSpLocks noChangeShapeType="1"/>
          </p:cNvCxnSpPr>
          <p:nvPr/>
        </p:nvCxnSpPr>
        <p:spPr bwMode="auto">
          <a:xfrm flipH="1" flipV="1">
            <a:off x="3779838" y="3500438"/>
            <a:ext cx="431800" cy="144462"/>
          </a:xfrm>
          <a:prstGeom prst="straightConnector1">
            <a:avLst/>
          </a:prstGeom>
          <a:noFill/>
          <a:ln w="10080">
            <a:solidFill>
              <a:srgbClr val="727CA3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8442" name="Oval 10"/>
          <p:cNvSpPr>
            <a:spLocks noChangeArrowheads="1"/>
          </p:cNvSpPr>
          <p:nvPr/>
        </p:nvSpPr>
        <p:spPr bwMode="auto">
          <a:xfrm>
            <a:off x="5435600" y="2636838"/>
            <a:ext cx="1657350" cy="720725"/>
          </a:xfrm>
          <a:prstGeom prst="ellipse">
            <a:avLst/>
          </a:prstGeom>
          <a:solidFill>
            <a:srgbClr val="727CA3"/>
          </a:solidFill>
          <a:ln w="19080">
            <a:solidFill>
              <a:srgbClr val="525977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FFFFFF"/>
                </a:solidFill>
                <a:latin typeface="Calibri" charset="0"/>
              </a:rPr>
              <a:t>Портрет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b="1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8443" name="Oval 11"/>
          <p:cNvSpPr>
            <a:spLocks noChangeArrowheads="1"/>
          </p:cNvSpPr>
          <p:nvPr/>
        </p:nvSpPr>
        <p:spPr bwMode="auto">
          <a:xfrm>
            <a:off x="6516688" y="3573463"/>
            <a:ext cx="1800225" cy="863600"/>
          </a:xfrm>
          <a:prstGeom prst="ellipse">
            <a:avLst/>
          </a:prstGeom>
          <a:solidFill>
            <a:srgbClr val="727CA3"/>
          </a:solidFill>
          <a:ln w="19080">
            <a:solidFill>
              <a:srgbClr val="525977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FFFFFF"/>
                </a:solidFill>
                <a:latin typeface="Calibri" charset="0"/>
              </a:rPr>
              <a:t>Описание каморки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b="1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8444" name="Oval 12"/>
          <p:cNvSpPr>
            <a:spLocks noChangeArrowheads="1"/>
          </p:cNvSpPr>
          <p:nvPr/>
        </p:nvSpPr>
        <p:spPr bwMode="auto">
          <a:xfrm>
            <a:off x="5867400" y="4652963"/>
            <a:ext cx="2017713" cy="863600"/>
          </a:xfrm>
          <a:prstGeom prst="ellipse">
            <a:avLst/>
          </a:prstGeom>
          <a:solidFill>
            <a:srgbClr val="727CA3"/>
          </a:solidFill>
          <a:ln w="19080">
            <a:solidFill>
              <a:srgbClr val="525977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FFFFFF"/>
                </a:solidFill>
                <a:latin typeface="Calibri" charset="0"/>
              </a:rPr>
              <a:t>Отношение к Му-му</a:t>
            </a:r>
          </a:p>
        </p:txBody>
      </p:sp>
      <p:sp>
        <p:nvSpPr>
          <p:cNvPr id="18445" name="Oval 13"/>
          <p:cNvSpPr>
            <a:spLocks noChangeArrowheads="1"/>
          </p:cNvSpPr>
          <p:nvPr/>
        </p:nvSpPr>
        <p:spPr bwMode="auto">
          <a:xfrm>
            <a:off x="3995738" y="5084763"/>
            <a:ext cx="1944687" cy="936625"/>
          </a:xfrm>
          <a:prstGeom prst="ellipse">
            <a:avLst/>
          </a:prstGeom>
          <a:solidFill>
            <a:srgbClr val="727CA3"/>
          </a:solidFill>
          <a:ln w="19080">
            <a:solidFill>
              <a:srgbClr val="525977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FFFFFF"/>
                </a:solidFill>
                <a:latin typeface="Calibri" charset="0"/>
              </a:rPr>
              <a:t>Отношение к барыне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b="1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8446" name="Oval 14"/>
          <p:cNvSpPr>
            <a:spLocks noChangeArrowheads="1"/>
          </p:cNvSpPr>
          <p:nvPr/>
        </p:nvSpPr>
        <p:spPr bwMode="auto">
          <a:xfrm>
            <a:off x="1547813" y="4221163"/>
            <a:ext cx="2303462" cy="1079500"/>
          </a:xfrm>
          <a:prstGeom prst="ellipse">
            <a:avLst/>
          </a:prstGeom>
          <a:solidFill>
            <a:srgbClr val="727CA3"/>
          </a:solidFill>
          <a:ln w="19080">
            <a:solidFill>
              <a:srgbClr val="525977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FFFFFF"/>
                </a:solidFill>
                <a:latin typeface="Calibri" charset="0"/>
              </a:rPr>
              <a:t>Отношение с дворовыми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b="1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8447" name="Oval 15"/>
          <p:cNvSpPr>
            <a:spLocks noChangeArrowheads="1"/>
          </p:cNvSpPr>
          <p:nvPr/>
        </p:nvSpPr>
        <p:spPr bwMode="auto">
          <a:xfrm>
            <a:off x="1763713" y="2997200"/>
            <a:ext cx="2016125" cy="863600"/>
          </a:xfrm>
          <a:prstGeom prst="ellipse">
            <a:avLst/>
          </a:prstGeom>
          <a:solidFill>
            <a:srgbClr val="727CA3"/>
          </a:solidFill>
          <a:ln w="19080">
            <a:solidFill>
              <a:srgbClr val="525977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FFFFFF"/>
                </a:solidFill>
                <a:latin typeface="Calibri" charset="0"/>
              </a:rPr>
              <a:t>Отношение к Татьяне</a:t>
            </a: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0" y="1271588"/>
            <a:ext cx="5334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719D07D5-105F-49E3-8BB9-C562D3A1397C}" type="slidenum">
              <a:rPr lang="ru-RU" sz="1200" b="1">
                <a:solidFill>
                  <a:srgbClr val="FFFFFF"/>
                </a:solidFill>
                <a:latin typeface="Calibri" charset="0"/>
              </a:rPr>
              <a:pPr algn="ctr">
                <a:lnSpc>
                  <a:spcPct val="8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27</a:t>
            </a:fld>
            <a:endParaRPr lang="ru-RU" sz="1200" b="1">
              <a:solidFill>
                <a:srgbClr val="FFFFFF"/>
              </a:solidFill>
              <a:latin typeface="Calibri" charset="0"/>
            </a:endParaRPr>
          </a:p>
        </p:txBody>
      </p:sp>
    </p:spTree>
  </p:cSld>
  <p:clrMapOvr>
    <a:masterClrMapping/>
  </p:clrMapOvr>
  <p:transition spd="med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i="1" dirty="0" smtClean="0"/>
              <a:t>Дневник двойной записи</a:t>
            </a:r>
            <a:r>
              <a:rPr lang="ru-RU" sz="3200" i="1" dirty="0" smtClean="0"/>
              <a:t> </a:t>
            </a:r>
            <a:br>
              <a:rPr lang="ru-RU" sz="3200" i="1" dirty="0" smtClean="0"/>
            </a:br>
            <a:r>
              <a:rPr lang="ru-RU" sz="3200" i="1" dirty="0" smtClean="0"/>
              <a:t>познавательные, личностные , коммуникативные </a:t>
            </a:r>
            <a:endParaRPr lang="ru-RU" sz="3200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00100" y="2071678"/>
          <a:ext cx="7848872" cy="3871332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924436"/>
                <a:gridCol w="3924436"/>
              </a:tblGrid>
              <a:tr h="1119421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Ключевые слова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Аргументы</a:t>
                      </a:r>
                      <a:r>
                        <a:rPr lang="ru-RU" sz="2800" baseline="0" dirty="0" smtClean="0"/>
                        <a:t> </a:t>
                      </a:r>
                      <a:endParaRPr lang="ru-RU" sz="2800" dirty="0"/>
                    </a:p>
                  </a:txBody>
                  <a:tcPr/>
                </a:tc>
              </a:tr>
              <a:tr h="275191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u="sng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Делаются выписки из </a:t>
                      </a:r>
                      <a:r>
                        <a:rPr lang="ru-RU" sz="2400" u="sng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текста-опорные</a:t>
                      </a:r>
                      <a:r>
                        <a:rPr lang="ru-RU" sz="2400" u="sng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слова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kumimoji="0" lang="ru-RU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Почему эта мысль ,слово важно(</a:t>
                      </a:r>
                      <a:r>
                        <a:rPr kumimoji="0" lang="ru-RU" sz="18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мысли,рассуждения</a:t>
                      </a:r>
                      <a:r>
                        <a:rPr kumimoji="0" lang="ru-RU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по поводу ключевых слов),почему я выбрал именно это.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Пятистишие- </a:t>
            </a:r>
            <a:r>
              <a:rPr lang="ru-RU" sz="2800" dirty="0" smtClean="0"/>
              <a:t>личностные, познавательные </a:t>
            </a:r>
            <a:r>
              <a:rPr lang="ru-RU" sz="4800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9088" indent="-315913">
              <a:spcBef>
                <a:spcPts val="700"/>
              </a:spcBef>
              <a:buClr>
                <a:srgbClr val="9FB8CD"/>
              </a:buClr>
              <a:buSzPct val="60000"/>
              <a:buNone/>
              <a:tabLst>
                <a:tab pos="319088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</a:pPr>
            <a:r>
              <a:rPr lang="ru-RU" i="1" dirty="0" smtClean="0">
                <a:solidFill>
                  <a:srgbClr val="000000"/>
                </a:solidFill>
                <a:latin typeface="Calibri" charset="0"/>
              </a:rPr>
              <a:t>1.Герасим</a:t>
            </a:r>
          </a:p>
          <a:p>
            <a:pPr marL="319088" indent="-315913">
              <a:spcBef>
                <a:spcPts val="700"/>
              </a:spcBef>
              <a:buClr>
                <a:srgbClr val="9FB8CD"/>
              </a:buClr>
              <a:buSzPct val="60000"/>
              <a:buNone/>
              <a:tabLst>
                <a:tab pos="319088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</a:pPr>
            <a:r>
              <a:rPr lang="ru-RU" i="1" dirty="0" smtClean="0">
                <a:solidFill>
                  <a:srgbClr val="000000"/>
                </a:solidFill>
                <a:latin typeface="Calibri" charset="0"/>
              </a:rPr>
              <a:t>2.добрый, трудолюбивый</a:t>
            </a:r>
          </a:p>
          <a:p>
            <a:pPr marL="319088" indent="-315913">
              <a:spcBef>
                <a:spcPts val="700"/>
              </a:spcBef>
              <a:buClr>
                <a:srgbClr val="9FB8CD"/>
              </a:buClr>
              <a:buSzPct val="60000"/>
              <a:buNone/>
              <a:tabLst>
                <a:tab pos="319088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</a:pPr>
            <a:r>
              <a:rPr lang="ru-RU" i="1" dirty="0" smtClean="0">
                <a:solidFill>
                  <a:srgbClr val="000000"/>
                </a:solidFill>
                <a:latin typeface="Calibri" charset="0"/>
              </a:rPr>
              <a:t>3.заботится, любит, работает</a:t>
            </a:r>
          </a:p>
          <a:p>
            <a:pPr marL="319088" indent="-315913">
              <a:spcBef>
                <a:spcPts val="700"/>
              </a:spcBef>
              <a:buClr>
                <a:srgbClr val="9FB8CD"/>
              </a:buClr>
              <a:buSzPct val="60000"/>
              <a:buNone/>
              <a:tabLst>
                <a:tab pos="319088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</a:pPr>
            <a:r>
              <a:rPr lang="ru-RU" i="1" dirty="0" smtClean="0">
                <a:solidFill>
                  <a:srgbClr val="000000"/>
                </a:solidFill>
                <a:latin typeface="Calibri" charset="0"/>
              </a:rPr>
              <a:t>4.не должен страдать из-за жестокости людей</a:t>
            </a:r>
          </a:p>
          <a:p>
            <a:pPr marL="319088" indent="-315913">
              <a:spcBef>
                <a:spcPts val="700"/>
              </a:spcBef>
              <a:buClr>
                <a:srgbClr val="9FB8CD"/>
              </a:buClr>
              <a:buSzPct val="60000"/>
              <a:buNone/>
              <a:tabLst>
                <a:tab pos="319088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</a:pPr>
            <a:r>
              <a:rPr lang="ru-RU" i="1" dirty="0" smtClean="0">
                <a:solidFill>
                  <a:srgbClr val="000000"/>
                </a:solidFill>
                <a:latin typeface="Calibri" charset="0"/>
              </a:rPr>
              <a:t>5.человек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612775" y="7938"/>
            <a:ext cx="8153400" cy="143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400" b="1" dirty="0" smtClean="0">
                <a:solidFill>
                  <a:srgbClr val="464653"/>
                </a:solidFill>
                <a:latin typeface="Calibri" charset="0"/>
              </a:rPr>
              <a:t>      Метапредметные </a:t>
            </a:r>
            <a:r>
              <a:rPr lang="ru-RU" sz="4400" b="1" dirty="0">
                <a:solidFill>
                  <a:srgbClr val="464653"/>
                </a:solidFill>
                <a:latin typeface="Calibri" charset="0"/>
              </a:rPr>
              <a:t>результаты -</a:t>
            </a: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259631" y="980728"/>
            <a:ext cx="7506543" cy="51152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ts val="700"/>
              </a:spcBef>
              <a:buClrTx/>
              <a:buSzPct val="6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900" dirty="0">
                <a:solidFill>
                  <a:srgbClr val="000000"/>
                </a:solidFill>
                <a:latin typeface="Calibri" charset="0"/>
              </a:rPr>
              <a:t>освоенные обучающимися на базе одного, нескольких или всех учебных предметов способы деятельности, применимые как в рамках образовательного процесса, так и в реальных жизненных ситуациях.</a:t>
            </a:r>
          </a:p>
          <a:p>
            <a:pPr>
              <a:spcBef>
                <a:spcPts val="700"/>
              </a:spcBef>
              <a:buClrTx/>
              <a:buSzPct val="6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900" dirty="0">
                <a:solidFill>
                  <a:srgbClr val="000000"/>
                </a:solidFill>
                <a:latin typeface="Calibri" charset="0"/>
              </a:rPr>
              <a:t>Отличительной </a:t>
            </a:r>
            <a:r>
              <a:rPr lang="ru-RU" sz="2900" b="1" i="1" dirty="0">
                <a:solidFill>
                  <a:srgbClr val="000000"/>
                </a:solidFill>
                <a:latin typeface="Calibri" charset="0"/>
              </a:rPr>
              <a:t>особенностью</a:t>
            </a:r>
            <a:r>
              <a:rPr lang="ru-RU" sz="2900" dirty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ru-RU" sz="2900" b="1" i="1" dirty="0">
                <a:solidFill>
                  <a:srgbClr val="000000"/>
                </a:solidFill>
                <a:latin typeface="Calibri" charset="0"/>
              </a:rPr>
              <a:t>школьного курса русского языка </a:t>
            </a:r>
            <a:r>
              <a:rPr lang="ru-RU" sz="2900" dirty="0">
                <a:solidFill>
                  <a:srgbClr val="000000"/>
                </a:solidFill>
                <a:latin typeface="Calibri" charset="0"/>
              </a:rPr>
              <a:t>является значительно большая, чем у многих других предметов, </a:t>
            </a:r>
            <a:r>
              <a:rPr lang="ru-RU" sz="2900" b="1" i="1" dirty="0">
                <a:solidFill>
                  <a:srgbClr val="000000"/>
                </a:solidFill>
                <a:latin typeface="Calibri" charset="0"/>
              </a:rPr>
              <a:t>его</a:t>
            </a:r>
            <a:r>
              <a:rPr lang="ru-RU" sz="2900" dirty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ru-RU" sz="2900" b="1" i="1" dirty="0" err="1">
                <a:solidFill>
                  <a:srgbClr val="000000"/>
                </a:solidFill>
                <a:latin typeface="Calibri" charset="0"/>
              </a:rPr>
              <a:t>метапредметная</a:t>
            </a:r>
            <a:r>
              <a:rPr lang="ru-RU" sz="2900" b="1" i="1" dirty="0">
                <a:solidFill>
                  <a:srgbClr val="000000"/>
                </a:solidFill>
                <a:latin typeface="Calibri" charset="0"/>
              </a:rPr>
              <a:t> направленность.</a:t>
            </a:r>
          </a:p>
          <a:p>
            <a:pPr>
              <a:spcBef>
                <a:spcPts val="700"/>
              </a:spcBef>
              <a:buClrTx/>
              <a:buSzPct val="6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900" b="1" i="1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0" y="1271588"/>
            <a:ext cx="5334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91607F94-B33E-4B7A-89D0-B35C46A7FC4E}" type="slidenum">
              <a:rPr lang="en-US" sz="1200" b="1">
                <a:solidFill>
                  <a:srgbClr val="FFFFFF"/>
                </a:solidFill>
                <a:latin typeface="Tw Cen MT" pitchFamily="32" charset="0"/>
              </a:rPr>
              <a:pPr algn="ctr">
                <a:lnSpc>
                  <a:spcPct val="8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</a:t>
            </a:fld>
            <a:endParaRPr lang="en-US" sz="1200" b="1">
              <a:solidFill>
                <a:srgbClr val="FFFFFF"/>
              </a:solidFill>
              <a:latin typeface="Tw Cen MT" pitchFamily="32" charset="0"/>
            </a:endParaRPr>
          </a:p>
        </p:txBody>
      </p:sp>
    </p:spTree>
  </p:cSld>
  <p:clrMapOvr>
    <a:masterClrMapping/>
  </p:clrMapOvr>
  <p:transition spd="med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674056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Диаманта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836712"/>
            <a:ext cx="7530040" cy="541168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Мачеха</a:t>
            </a:r>
          </a:p>
          <a:p>
            <a:r>
              <a:rPr lang="ru-RU" dirty="0" smtClean="0"/>
              <a:t>Сварливая, злая </a:t>
            </a:r>
          </a:p>
          <a:p>
            <a:r>
              <a:rPr lang="ru-RU" dirty="0" smtClean="0"/>
              <a:t>Завидует, хочет погубить, любуется собой</a:t>
            </a:r>
          </a:p>
          <a:p>
            <a:r>
              <a:rPr lang="ru-RU" dirty="0" smtClean="0"/>
              <a:t>Зависть губит, верность спасает</a:t>
            </a:r>
          </a:p>
          <a:p>
            <a:r>
              <a:rPr lang="ru-RU" dirty="0" smtClean="0"/>
              <a:t>Помогает, не предаёт, уважает</a:t>
            </a:r>
          </a:p>
          <a:p>
            <a:r>
              <a:rPr lang="ru-RU" dirty="0" smtClean="0"/>
              <a:t>Верная, добрая</a:t>
            </a:r>
          </a:p>
          <a:p>
            <a:r>
              <a:rPr lang="ru-RU" dirty="0" smtClean="0"/>
              <a:t>Царевна  </a:t>
            </a:r>
          </a:p>
          <a:p>
            <a:r>
              <a:rPr lang="ru-RU" dirty="0" smtClean="0"/>
              <a:t> </a:t>
            </a:r>
          </a:p>
          <a:p>
            <a:r>
              <a:rPr lang="ru-RU" dirty="0" smtClean="0"/>
              <a:t>И.А.Крылов «Свинья под дубом»</a:t>
            </a:r>
          </a:p>
          <a:p>
            <a:r>
              <a:rPr lang="ru-RU" dirty="0" smtClean="0"/>
              <a:t>Свинья</a:t>
            </a:r>
          </a:p>
          <a:p>
            <a:r>
              <a:rPr lang="ru-RU" dirty="0" smtClean="0"/>
              <a:t>Глупая, неблагодарная</a:t>
            </a:r>
          </a:p>
          <a:p>
            <a:r>
              <a:rPr lang="ru-RU" dirty="0" smtClean="0"/>
              <a:t>Думает только о еде, подрывает корни, вредит</a:t>
            </a:r>
          </a:p>
          <a:p>
            <a:r>
              <a:rPr lang="ru-RU" dirty="0" smtClean="0"/>
              <a:t>Невежа пользуется  плодами мудрости</a:t>
            </a:r>
          </a:p>
          <a:p>
            <a:r>
              <a:rPr lang="ru-RU" dirty="0" smtClean="0"/>
              <a:t>Учит, напоминает, заставляет задуматься</a:t>
            </a:r>
          </a:p>
          <a:p>
            <a:r>
              <a:rPr lang="ru-RU" dirty="0" smtClean="0"/>
              <a:t>Мудрый, поучающий</a:t>
            </a:r>
          </a:p>
          <a:p>
            <a:r>
              <a:rPr lang="ru-RU" dirty="0" smtClean="0"/>
              <a:t>Ворон.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РАФТ- </a:t>
            </a:r>
            <a:r>
              <a:rPr lang="ru-RU" sz="2800" dirty="0" smtClean="0"/>
              <a:t>личностные, познавательные,         коммуникативные, регулятивные.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телеграмма от Запятой союзу И          (в 5 классе- тема «Сложные и простые предложения»), </a:t>
            </a:r>
          </a:p>
          <a:p>
            <a:r>
              <a:rPr lang="ru-RU" i="1" dirty="0" smtClean="0"/>
              <a:t>докладная записка от  знаков препинания бессоюзному сложному предложению, </a:t>
            </a:r>
          </a:p>
          <a:p>
            <a:r>
              <a:rPr lang="ru-RU" i="1" dirty="0" smtClean="0"/>
              <a:t>диалог между гласными и согласными</a:t>
            </a:r>
          </a:p>
          <a:p>
            <a:r>
              <a:rPr lang="ru-RU" i="1" dirty="0" smtClean="0"/>
              <a:t>обращение однородных членов к знакам препинания и др.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Верные -неверные утверждения</a:t>
            </a:r>
            <a:br>
              <a:rPr lang="ru-RU" sz="3200" dirty="0" smtClean="0"/>
            </a:br>
            <a:r>
              <a:rPr lang="ru-RU" sz="3200" dirty="0" smtClean="0"/>
              <a:t> познавательные УУД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Тема  Имя существительное(5 класс)</a:t>
            </a:r>
          </a:p>
          <a:p>
            <a:r>
              <a:rPr lang="ru-RU" dirty="0" smtClean="0"/>
              <a:t>1.Имя существительное – часть речи, которая обозначает предмет</a:t>
            </a:r>
          </a:p>
          <a:p>
            <a:r>
              <a:rPr lang="ru-RU" dirty="0" smtClean="0"/>
              <a:t>2.Имена существительные могут </a:t>
            </a:r>
            <a:r>
              <a:rPr lang="ru-RU" u="sng" dirty="0" smtClean="0"/>
              <a:t>изменяться по родам</a:t>
            </a:r>
            <a:r>
              <a:rPr lang="ru-RU" dirty="0" smtClean="0"/>
              <a:t>, числам и падежам</a:t>
            </a:r>
          </a:p>
          <a:p>
            <a:r>
              <a:rPr lang="ru-RU" dirty="0" smtClean="0"/>
              <a:t>3.В предложении существительные могут быть </a:t>
            </a:r>
            <a:r>
              <a:rPr lang="ru-RU" u="sng" dirty="0" smtClean="0"/>
              <a:t>только подлежащими</a:t>
            </a:r>
            <a:endParaRPr lang="ru-RU" dirty="0" smtClean="0"/>
          </a:p>
          <a:p>
            <a:r>
              <a:rPr lang="ru-RU" dirty="0" smtClean="0"/>
              <a:t>4.Существительные разиня, засоня </a:t>
            </a:r>
            <a:r>
              <a:rPr lang="ru-RU" u="sng" dirty="0" smtClean="0"/>
              <a:t>относятся к женскому роду</a:t>
            </a:r>
            <a:endParaRPr lang="ru-RU" dirty="0" smtClean="0"/>
          </a:p>
          <a:p>
            <a:r>
              <a:rPr lang="ru-RU" dirty="0" smtClean="0"/>
              <a:t>5.Существительные мертвец, покойник - </a:t>
            </a:r>
            <a:r>
              <a:rPr lang="ru-RU" u="sng" dirty="0" smtClean="0"/>
              <a:t>неодушевлённые.</a:t>
            </a:r>
            <a:r>
              <a:rPr lang="ru-RU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332656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</a:t>
            </a:r>
            <a:r>
              <a:rPr lang="ru-RU" sz="3200" dirty="0" smtClean="0"/>
              <a:t>проверочный лист</a:t>
            </a:r>
            <a:br>
              <a:rPr lang="ru-RU" sz="3200" dirty="0" smtClean="0"/>
            </a:br>
            <a:r>
              <a:rPr lang="ru-RU" sz="3200" dirty="0" smtClean="0"/>
              <a:t>регулятивные УУД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«Краткий пересказ»</a:t>
            </a:r>
          </a:p>
          <a:p>
            <a:pPr marL="0" indent="0">
              <a:buNone/>
            </a:pPr>
            <a:r>
              <a:rPr lang="ru-RU" sz="2000" dirty="0" smtClean="0"/>
              <a:t>1.Названа основная мысль текста                                       </a:t>
            </a:r>
            <a:r>
              <a:rPr lang="ru-RU" sz="2000" dirty="0" err="1" smtClean="0">
                <a:solidFill>
                  <a:srgbClr val="C00000"/>
                </a:solidFill>
              </a:rPr>
              <a:t>да-нет</a:t>
            </a:r>
            <a:endParaRPr lang="ru-RU" sz="20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2000" dirty="0" smtClean="0"/>
              <a:t>2.Названы главные мысли текста и основные детали ( ключевые слова)                                                                                      </a:t>
            </a:r>
            <a:r>
              <a:rPr lang="ru-RU" sz="2000" dirty="0" err="1" smtClean="0">
                <a:solidFill>
                  <a:srgbClr val="C00000"/>
                </a:solidFill>
              </a:rPr>
              <a:t>да-нет</a:t>
            </a:r>
            <a:endParaRPr lang="ru-RU" sz="20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2000" dirty="0" smtClean="0"/>
              <a:t>3.Присутствует </a:t>
            </a:r>
            <a:r>
              <a:rPr lang="ru-RU" sz="2000" dirty="0" err="1" smtClean="0"/>
              <a:t>логико</a:t>
            </a:r>
            <a:r>
              <a:rPr lang="ru-RU" sz="2000" dirty="0" smtClean="0"/>
              <a:t>- смысловая  структура текста ( части правильно следуют друг за другом)                                      </a:t>
            </a:r>
            <a:r>
              <a:rPr lang="ru-RU" sz="2000" dirty="0" smtClean="0">
                <a:solidFill>
                  <a:srgbClr val="C00000"/>
                </a:solidFill>
              </a:rPr>
              <a:t>да- нет</a:t>
            </a:r>
          </a:p>
          <a:p>
            <a:pPr marL="0" indent="0">
              <a:buNone/>
            </a:pPr>
            <a:r>
              <a:rPr lang="ru-RU" sz="2000" dirty="0" smtClean="0"/>
              <a:t>4.Имеются необходимые средства связи , объединяющие главные мысли текста  (  абзацы связаны между собой)    </a:t>
            </a:r>
            <a:r>
              <a:rPr lang="ru-RU" sz="2000" dirty="0" err="1" smtClean="0">
                <a:solidFill>
                  <a:srgbClr val="C00000"/>
                </a:solidFill>
              </a:rPr>
              <a:t>да-нет</a:t>
            </a:r>
            <a:endParaRPr lang="ru-RU" sz="20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2000" dirty="0" smtClean="0"/>
              <a:t>5.Содержание изложено своими словами с сохранением лексических единиц автора                                                  </a:t>
            </a:r>
            <a:r>
              <a:rPr lang="ru-RU" sz="2000" dirty="0" smtClean="0">
                <a:solidFill>
                  <a:srgbClr val="C00000"/>
                </a:solidFill>
              </a:rPr>
              <a:t>   </a:t>
            </a:r>
            <a:r>
              <a:rPr lang="ru-RU" sz="2000" dirty="0" err="1" smtClean="0">
                <a:solidFill>
                  <a:srgbClr val="C00000"/>
                </a:solidFill>
              </a:rPr>
              <a:t>да-нет</a:t>
            </a:r>
            <a:endParaRPr lang="ru-RU" sz="20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458032" cy="346050"/>
          </a:xfrm>
        </p:spPr>
        <p:txBody>
          <a:bodyPr>
            <a:normAutofit fontScale="90000"/>
          </a:bodyPr>
          <a:lstStyle/>
          <a:p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00108"/>
            <a:ext cx="8229600" cy="4389120"/>
          </a:xfrm>
        </p:spPr>
        <p:txBody>
          <a:bodyPr>
            <a:normAutofit fontScale="70000" lnSpcReduction="20000"/>
          </a:bodyPr>
          <a:lstStyle/>
          <a:p>
            <a:r>
              <a:rPr lang="ru-RU" sz="3600" b="1" u="sng" dirty="0" smtClean="0"/>
              <a:t>АЛГОРИТМ САМООЦЕНКИ</a:t>
            </a:r>
            <a:r>
              <a:rPr lang="ru-RU" sz="3600" dirty="0" smtClean="0"/>
              <a:t> </a:t>
            </a:r>
          </a:p>
          <a:p>
            <a:r>
              <a:rPr lang="ru-RU" sz="3600" dirty="0" smtClean="0"/>
              <a:t>(вопросы к ученику):</a:t>
            </a:r>
            <a:r>
              <a:rPr lang="ru-RU" sz="3600" u="sng" dirty="0" smtClean="0"/>
              <a:t> </a:t>
            </a:r>
            <a:endParaRPr lang="ru-RU" sz="3600" dirty="0" smtClean="0"/>
          </a:p>
          <a:p>
            <a:r>
              <a:rPr lang="ru-RU" sz="3600" b="1" dirty="0" smtClean="0"/>
              <a:t>1 шаг.</a:t>
            </a:r>
            <a:r>
              <a:rPr lang="ru-RU" sz="3600" dirty="0" smtClean="0"/>
              <a:t> Что нужно было сделать в этом задании (задаче)? Какая была </a:t>
            </a:r>
            <a:r>
              <a:rPr lang="ru-RU" sz="3600" b="1" dirty="0" smtClean="0"/>
              <a:t>цель</a:t>
            </a:r>
            <a:r>
              <a:rPr lang="ru-RU" sz="3600" dirty="0" smtClean="0"/>
              <a:t>, что нужно было получить в результате? </a:t>
            </a:r>
          </a:p>
          <a:p>
            <a:r>
              <a:rPr lang="ru-RU" sz="3600" b="1" dirty="0" smtClean="0"/>
              <a:t>2 шаг.</a:t>
            </a:r>
            <a:r>
              <a:rPr lang="ru-RU" sz="3600" dirty="0" smtClean="0"/>
              <a:t> Удалось получить </a:t>
            </a:r>
            <a:r>
              <a:rPr lang="ru-RU" sz="3600" b="1" dirty="0" smtClean="0"/>
              <a:t>результат</a:t>
            </a:r>
            <a:r>
              <a:rPr lang="ru-RU" sz="3600" dirty="0" smtClean="0"/>
              <a:t>? Найдено решение, ответ? </a:t>
            </a:r>
          </a:p>
          <a:p>
            <a:r>
              <a:rPr lang="ru-RU" sz="3600" b="1" dirty="0" smtClean="0"/>
              <a:t>3 шаг.</a:t>
            </a:r>
            <a:r>
              <a:rPr lang="ru-RU" sz="3600" dirty="0" smtClean="0"/>
              <a:t> Справился полностью </a:t>
            </a:r>
            <a:r>
              <a:rPr lang="ru-RU" sz="3600" b="1" dirty="0" smtClean="0"/>
              <a:t>правильно</a:t>
            </a:r>
            <a:r>
              <a:rPr lang="ru-RU" sz="3600" dirty="0" smtClean="0"/>
              <a:t> или с незначительной ошибкой (какой, в чем)?</a:t>
            </a:r>
          </a:p>
          <a:p>
            <a:r>
              <a:rPr lang="ru-RU" sz="3600" b="1" dirty="0" smtClean="0"/>
              <a:t>4 шаг.</a:t>
            </a:r>
            <a:r>
              <a:rPr lang="ru-RU" sz="3600" dirty="0" smtClean="0"/>
              <a:t> Справился полностью </a:t>
            </a:r>
            <a:r>
              <a:rPr lang="ru-RU" sz="3600" b="1" dirty="0" smtClean="0"/>
              <a:t>самостоятельно</a:t>
            </a:r>
            <a:r>
              <a:rPr lang="ru-RU" sz="3600" dirty="0" smtClean="0"/>
              <a:t> или с небольшой помощью (кто помогал, в чем)?</a:t>
            </a:r>
          </a:p>
          <a:p>
            <a:r>
              <a:rPr lang="ru-RU" sz="3600" i="1" dirty="0" smtClean="0"/>
              <a:t>Какую оценку ты себе ставишь?</a:t>
            </a:r>
            <a:endParaRPr lang="ru-RU" sz="36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9088" indent="-315913">
              <a:spcBef>
                <a:spcPts val="700"/>
              </a:spcBef>
              <a:buClrTx/>
              <a:buSzPct val="60000"/>
              <a:buFontTx/>
              <a:buNone/>
              <a:tabLst>
                <a:tab pos="319088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</a:pPr>
            <a:r>
              <a:rPr lang="ru-RU" dirty="0" smtClean="0">
                <a:solidFill>
                  <a:srgbClr val="000000"/>
                </a:solidFill>
                <a:latin typeface="Calibri" charset="0"/>
              </a:rPr>
              <a:t>«Формирование любых личностных новообразований − умений, способностей, личностных качеств − возможно лишь в деятельности»</a:t>
            </a:r>
          </a:p>
          <a:p>
            <a:pPr marL="319088" indent="-315913">
              <a:spcBef>
                <a:spcPts val="700"/>
              </a:spcBef>
              <a:buClrTx/>
              <a:buSzPct val="60000"/>
              <a:buFontTx/>
              <a:buNone/>
              <a:tabLst>
                <a:tab pos="319088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</a:pPr>
            <a:endParaRPr lang="ru-RU" dirty="0" smtClean="0">
              <a:solidFill>
                <a:srgbClr val="000000"/>
              </a:solidFill>
              <a:latin typeface="Calibri" charset="0"/>
            </a:endParaRPr>
          </a:p>
          <a:p>
            <a:pPr marL="319088" indent="-315913" algn="r">
              <a:spcBef>
                <a:spcPts val="700"/>
              </a:spcBef>
              <a:buClrTx/>
              <a:buSzPct val="60000"/>
              <a:buFontTx/>
              <a:buNone/>
              <a:tabLst>
                <a:tab pos="319088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</a:pPr>
            <a:r>
              <a:rPr lang="ru-RU" sz="2800" b="1" dirty="0" smtClean="0">
                <a:solidFill>
                  <a:srgbClr val="000000"/>
                </a:solidFill>
                <a:latin typeface="Calibri" charset="0"/>
              </a:rPr>
              <a:t> (Л.С. </a:t>
            </a:r>
            <a:r>
              <a:rPr lang="ru-RU" sz="2800" b="1" dirty="0" err="1" smtClean="0">
                <a:solidFill>
                  <a:srgbClr val="000000"/>
                </a:solidFill>
                <a:latin typeface="Calibri" charset="0"/>
              </a:rPr>
              <a:t>Выготский</a:t>
            </a:r>
            <a:r>
              <a:rPr lang="ru-RU" sz="2800" b="1" dirty="0" smtClean="0">
                <a:solidFill>
                  <a:srgbClr val="000000"/>
                </a:solidFill>
                <a:latin typeface="Calibri" charset="0"/>
              </a:rPr>
              <a:t>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dirty="0" smtClean="0"/>
              <a:t>В сфере развития </a:t>
            </a:r>
            <a:r>
              <a:rPr lang="ru-RU" sz="2200" b="1" dirty="0" smtClean="0"/>
              <a:t>личностных универсальных учебных действий</a:t>
            </a:r>
            <a:r>
              <a:rPr lang="ru-RU" sz="2200" dirty="0" smtClean="0"/>
              <a:t> приоритетное внимание уделяется формированию:</a:t>
            </a:r>
            <a:br>
              <a:rPr lang="ru-RU" sz="22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•</a:t>
            </a:r>
            <a:r>
              <a:rPr lang="en-US" dirty="0" smtClean="0"/>
              <a:t> </a:t>
            </a:r>
            <a:r>
              <a:rPr lang="ru-RU" i="1" dirty="0" smtClean="0"/>
              <a:t>основ гражданской идентичности личности</a:t>
            </a:r>
            <a:r>
              <a:rPr lang="ru-RU" dirty="0" smtClean="0"/>
              <a:t> (включая когнитивный, эмоционально-ценностный и поведенческий компоненты);</a:t>
            </a:r>
          </a:p>
          <a:p>
            <a:r>
              <a:rPr lang="ru-RU" dirty="0" smtClean="0"/>
              <a:t>•</a:t>
            </a:r>
            <a:r>
              <a:rPr lang="en-US" dirty="0" smtClean="0"/>
              <a:t> </a:t>
            </a:r>
            <a:r>
              <a:rPr lang="ru-RU" i="1" dirty="0" smtClean="0"/>
              <a:t>основ социальных компетенций </a:t>
            </a:r>
            <a:r>
              <a:rPr lang="ru-RU" dirty="0" smtClean="0"/>
              <a:t>(включая ценностно-смысловые установки и моральные нормы, опыт социальных и межличностных отношений, правосознание);</a:t>
            </a:r>
          </a:p>
          <a:p>
            <a:r>
              <a:rPr lang="ru-RU" dirty="0" smtClean="0"/>
              <a:t>•</a:t>
            </a:r>
            <a:r>
              <a:rPr lang="en-US" dirty="0" smtClean="0"/>
              <a:t> </a:t>
            </a:r>
            <a:r>
              <a:rPr lang="ru-RU" dirty="0" smtClean="0"/>
              <a:t>готовности и способности к переходу к самообразованию на основе учебно-познавательной мотивации, в том числе </a:t>
            </a:r>
            <a:r>
              <a:rPr lang="ru-RU" i="1" dirty="0" smtClean="0"/>
              <a:t>готовности к выбору направления профильного образования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>Типовые </a:t>
            </a:r>
            <a:r>
              <a:rPr lang="ru-RU" sz="2700" b="1" dirty="0" smtClean="0"/>
              <a:t>задачи по формированию личностных </a:t>
            </a:r>
            <a:r>
              <a:rPr lang="ru-RU" sz="2700" b="1" dirty="0" smtClean="0"/>
              <a:t>УУД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700" b="1" dirty="0" smtClean="0"/>
              <a:t>на </a:t>
            </a:r>
            <a:r>
              <a:rPr lang="ru-RU" sz="2700" b="1" dirty="0" smtClean="0"/>
              <a:t>уроках русского языка.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b="1" dirty="0" smtClean="0"/>
              <a:t>Задание «Анализ текста». </a:t>
            </a:r>
            <a:r>
              <a:rPr lang="ru-RU" sz="2700" dirty="0" smtClean="0"/>
              <a:t>5 класс.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dirty="0" smtClean="0"/>
              <a:t>Тема урока «Части речи» (повторение).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sz="3500" dirty="0" smtClean="0"/>
              <a:t>Цель</a:t>
            </a:r>
            <a:r>
              <a:rPr lang="ru-RU" sz="3500" b="1" dirty="0" smtClean="0"/>
              <a:t>:</a:t>
            </a:r>
            <a:r>
              <a:rPr lang="ru-RU" sz="3500" dirty="0" smtClean="0"/>
              <a:t> </a:t>
            </a:r>
            <a:r>
              <a:rPr lang="ru-RU" sz="3500" b="1" dirty="0" smtClean="0"/>
              <a:t>прийти к пониманию необходимости беречь свой родной язык, ценить его и защищать.</a:t>
            </a:r>
          </a:p>
          <a:p>
            <a:r>
              <a:rPr lang="ru-RU" sz="3500" b="1" dirty="0" smtClean="0"/>
              <a:t>Дети получают карточки с текстом:</a:t>
            </a:r>
          </a:p>
          <a:p>
            <a:r>
              <a:rPr lang="ru-RU" sz="3500" dirty="0" smtClean="0"/>
              <a:t>Самая большая </a:t>
            </a:r>
            <a:r>
              <a:rPr lang="ru-RU" sz="3500" dirty="0" err="1" smtClean="0"/>
              <a:t>це</a:t>
            </a:r>
            <a:r>
              <a:rPr lang="ru-RU" sz="3500" dirty="0" smtClean="0"/>
              <a:t>(</a:t>
            </a:r>
            <a:r>
              <a:rPr lang="ru-RU" sz="3500" dirty="0" err="1" smtClean="0"/>
              <a:t>н</a:t>
            </a:r>
            <a:r>
              <a:rPr lang="ru-RU" sz="3500" dirty="0" smtClean="0"/>
              <a:t>, </a:t>
            </a:r>
            <a:r>
              <a:rPr lang="ru-RU" sz="3500" dirty="0" err="1" smtClean="0"/>
              <a:t>нн</a:t>
            </a:r>
            <a:r>
              <a:rPr lang="ru-RU" sz="3500" dirty="0" smtClean="0"/>
              <a:t>)ость народа - это язык, язык, на котором он </a:t>
            </a:r>
            <a:r>
              <a:rPr lang="ru-RU" sz="3500" dirty="0" err="1" smtClean="0"/>
              <a:t>пиш</a:t>
            </a:r>
            <a:r>
              <a:rPr lang="ru-RU" sz="3500" dirty="0" smtClean="0"/>
              <a:t>..т, говорит, дума..т. Дума..т! Это надо понять досконально, во всей многозначности и многозначительности этого факта. Ведь это значит, что вся сознательная жизнь человека проход..т через родной ему язык. </a:t>
            </a:r>
          </a:p>
          <a:p>
            <a:r>
              <a:rPr lang="ru-RU" sz="3500" dirty="0" smtClean="0"/>
              <a:t>Вернейший способ узнать человека - его умственное развитие, его м..</a:t>
            </a:r>
            <a:r>
              <a:rPr lang="ru-RU" sz="3500" dirty="0" err="1" smtClean="0"/>
              <a:t>ральный</a:t>
            </a:r>
            <a:r>
              <a:rPr lang="ru-RU" sz="3500" dirty="0" smtClean="0"/>
              <a:t> облик, его х..</a:t>
            </a:r>
            <a:r>
              <a:rPr lang="ru-RU" sz="3500" dirty="0" err="1" smtClean="0"/>
              <a:t>рактер</a:t>
            </a:r>
            <a:r>
              <a:rPr lang="ru-RU" sz="3500" dirty="0" smtClean="0"/>
              <a:t> – </a:t>
            </a:r>
            <a:r>
              <a:rPr lang="ru-RU" sz="3500" dirty="0" err="1" smtClean="0"/>
              <a:t>прислушат</a:t>
            </a:r>
            <a:r>
              <a:rPr lang="ru-RU" sz="3500" dirty="0" smtClean="0"/>
              <a:t>(?)</a:t>
            </a:r>
            <a:r>
              <a:rPr lang="ru-RU" sz="3500" dirty="0" err="1" smtClean="0"/>
              <a:t>ся</a:t>
            </a:r>
            <a:r>
              <a:rPr lang="ru-RU" sz="3500" dirty="0" smtClean="0"/>
              <a:t> к тому, как он говорит.</a:t>
            </a:r>
          </a:p>
          <a:p>
            <a:r>
              <a:rPr lang="ru-RU" sz="3500" dirty="0" smtClean="0"/>
              <a:t>Если мы </a:t>
            </a:r>
            <a:r>
              <a:rPr lang="ru-RU" sz="3500" dirty="0" err="1" smtClean="0"/>
              <a:t>замеча</a:t>
            </a:r>
            <a:r>
              <a:rPr lang="ru-RU" sz="3500" dirty="0" smtClean="0"/>
              <a:t>..м манеру человека себя д..ржать, его </a:t>
            </a:r>
            <a:r>
              <a:rPr lang="ru-RU" sz="3500" dirty="0" err="1" smtClean="0"/>
              <a:t>похо</a:t>
            </a:r>
            <a:r>
              <a:rPr lang="ru-RU" sz="3500" dirty="0" smtClean="0"/>
              <a:t>..</a:t>
            </a:r>
            <a:r>
              <a:rPr lang="ru-RU" sz="3500" dirty="0" err="1" smtClean="0"/>
              <a:t>ку</a:t>
            </a:r>
            <a:r>
              <a:rPr lang="ru-RU" sz="3500" dirty="0" smtClean="0"/>
              <a:t>, </a:t>
            </a:r>
            <a:r>
              <a:rPr lang="ru-RU" sz="3500" dirty="0" err="1" smtClean="0"/>
              <a:t>его</a:t>
            </a:r>
            <a:r>
              <a:rPr lang="ru-RU" sz="3500" dirty="0" smtClean="0"/>
              <a:t> </a:t>
            </a:r>
            <a:r>
              <a:rPr lang="ru-RU" sz="3500" dirty="0" err="1" smtClean="0"/>
              <a:t>пов</a:t>
            </a:r>
            <a:r>
              <a:rPr lang="ru-RU" sz="3500" dirty="0" smtClean="0"/>
              <a:t>..</a:t>
            </a:r>
            <a:r>
              <a:rPr lang="ru-RU" sz="3500" dirty="0" err="1" smtClean="0"/>
              <a:t>дение</a:t>
            </a:r>
            <a:r>
              <a:rPr lang="ru-RU" sz="3500" dirty="0" smtClean="0"/>
              <a:t> и по ним судим о человеке, иногда, впрочем, ошибочно, то язык человека - гораздо более </a:t>
            </a:r>
            <a:r>
              <a:rPr lang="ru-RU" sz="3500" dirty="0" err="1" smtClean="0"/>
              <a:t>точ</a:t>
            </a:r>
            <a:r>
              <a:rPr lang="ru-RU" sz="3500" dirty="0" smtClean="0"/>
              <a:t>(?)</a:t>
            </a:r>
            <a:r>
              <a:rPr lang="ru-RU" sz="3500" dirty="0" err="1" smtClean="0"/>
              <a:t>ный</a:t>
            </a:r>
            <a:r>
              <a:rPr lang="ru-RU" sz="3500" dirty="0" smtClean="0"/>
              <a:t> </a:t>
            </a:r>
            <a:r>
              <a:rPr lang="ru-RU" sz="3500" dirty="0" err="1" smtClean="0"/>
              <a:t>пок</a:t>
            </a:r>
            <a:r>
              <a:rPr lang="ru-RU" sz="3500" dirty="0" smtClean="0"/>
              <a:t>..</a:t>
            </a:r>
            <a:r>
              <a:rPr lang="ru-RU" sz="3500" dirty="0" err="1" smtClean="0"/>
              <a:t>затель</a:t>
            </a:r>
            <a:r>
              <a:rPr lang="ru-RU" sz="3500" dirty="0" smtClean="0"/>
              <a:t> его человеческих качеств, его культуры.</a:t>
            </a:r>
          </a:p>
          <a:p>
            <a:r>
              <a:rPr lang="ru-RU" sz="3500" dirty="0" smtClean="0"/>
              <a:t>Итак, есть язык народа, как </a:t>
            </a:r>
            <a:r>
              <a:rPr lang="ru-RU" sz="3500" dirty="0" err="1" smtClean="0"/>
              <a:t>пок</a:t>
            </a:r>
            <a:r>
              <a:rPr lang="ru-RU" sz="3500" dirty="0" smtClean="0"/>
              <a:t>..</a:t>
            </a:r>
            <a:r>
              <a:rPr lang="ru-RU" sz="3500" dirty="0" err="1" smtClean="0"/>
              <a:t>затель</a:t>
            </a:r>
            <a:r>
              <a:rPr lang="ru-RU" sz="3500" dirty="0" smtClean="0"/>
              <a:t> его культуры, и язык отдельного человека, как </a:t>
            </a:r>
            <a:r>
              <a:rPr lang="ru-RU" sz="3500" dirty="0" err="1" smtClean="0"/>
              <a:t>пок</a:t>
            </a:r>
            <a:r>
              <a:rPr lang="ru-RU" sz="3500" dirty="0" smtClean="0"/>
              <a:t>..</a:t>
            </a:r>
            <a:r>
              <a:rPr lang="ru-RU" sz="3500" dirty="0" err="1" smtClean="0"/>
              <a:t>затель</a:t>
            </a:r>
            <a:r>
              <a:rPr lang="ru-RU" sz="3500" dirty="0" smtClean="0"/>
              <a:t> его </a:t>
            </a:r>
            <a:r>
              <a:rPr lang="ru-RU" sz="3500" dirty="0" err="1" smtClean="0"/>
              <a:t>лич</a:t>
            </a:r>
            <a:r>
              <a:rPr lang="ru-RU" sz="3500" dirty="0" smtClean="0"/>
              <a:t>(?)</a:t>
            </a:r>
            <a:r>
              <a:rPr lang="ru-RU" sz="3500" dirty="0" err="1" smtClean="0"/>
              <a:t>ных</a:t>
            </a:r>
            <a:r>
              <a:rPr lang="ru-RU" sz="3500" dirty="0" smtClean="0"/>
              <a:t> качеств, качеств человека, который пользует(?)</a:t>
            </a:r>
            <a:r>
              <a:rPr lang="ru-RU" sz="3500" dirty="0" err="1" smtClean="0"/>
              <a:t>ся</a:t>
            </a:r>
            <a:r>
              <a:rPr lang="ru-RU" sz="3500" dirty="0" smtClean="0"/>
              <a:t> языком народа.</a:t>
            </a:r>
          </a:p>
          <a:p>
            <a:r>
              <a:rPr lang="ru-RU" sz="3500" dirty="0" smtClean="0"/>
              <a:t>(Д. С. Лихачев)</a:t>
            </a:r>
          </a:p>
          <a:p>
            <a:r>
              <a:rPr lang="ru-RU" sz="3500" dirty="0" smtClean="0"/>
              <a:t>Выполнить следующие задания:</a:t>
            </a:r>
          </a:p>
          <a:p>
            <a:pPr lvl="0"/>
            <a:r>
              <a:rPr lang="ru-RU" sz="3500" dirty="0" smtClean="0"/>
              <a:t>Озаглавить текст.</a:t>
            </a:r>
          </a:p>
          <a:p>
            <a:pPr lvl="0"/>
            <a:r>
              <a:rPr lang="ru-RU" sz="3500" dirty="0" smtClean="0"/>
              <a:t>Определить основную идею.</a:t>
            </a:r>
          </a:p>
          <a:p>
            <a:pPr lvl="0"/>
            <a:r>
              <a:rPr lang="ru-RU" sz="3500" dirty="0" smtClean="0"/>
              <a:t>Составить тезисный план: озаглавить каждый пункт плана цитатами из текста:</a:t>
            </a:r>
          </a:p>
          <a:p>
            <a:pPr lvl="0"/>
            <a:r>
              <a:rPr lang="ru-RU" sz="3500" dirty="0" smtClean="0"/>
              <a:t>Сформулировать ответ на вопрос: «Что является показателем культуры человека?»</a:t>
            </a:r>
          </a:p>
          <a:p>
            <a:pPr lvl="0"/>
            <a:endParaRPr lang="ru-RU" sz="3500" dirty="0" smtClean="0"/>
          </a:p>
          <a:p>
            <a:pPr lvl="0">
              <a:buNone/>
            </a:pPr>
            <a:r>
              <a:rPr lang="ru-RU" sz="3500" dirty="0" smtClean="0"/>
              <a:t>Последние задания на развитие </a:t>
            </a:r>
            <a:r>
              <a:rPr lang="ru-RU" sz="3500" b="1" dirty="0" smtClean="0"/>
              <a:t>познавательных</a:t>
            </a:r>
            <a:r>
              <a:rPr lang="ru-RU" sz="3500" dirty="0" smtClean="0"/>
              <a:t> универсальных учебных действий:</a:t>
            </a:r>
          </a:p>
          <a:p>
            <a:r>
              <a:rPr lang="ru-RU" sz="3500" dirty="0" smtClean="0"/>
              <a:t>Выписать слова с пропущенными орфограммами и графически их объяснить.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/>
              <a:t>Задание «Главная мысль». </a:t>
            </a:r>
            <a:r>
              <a:rPr lang="ru-RU" sz="3100" dirty="0" smtClean="0"/>
              <a:t>8 класс</a:t>
            </a:r>
            <a:br>
              <a:rPr lang="ru-RU" sz="3100" dirty="0" smtClean="0"/>
            </a:br>
            <a:r>
              <a:rPr lang="ru-RU" sz="3100" dirty="0" smtClean="0"/>
              <a:t>Тема урока: «Односоставные предложения»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err="1" smtClean="0"/>
              <a:t>Цель:</a:t>
            </a:r>
            <a:r>
              <a:rPr lang="ru-RU" b="1" dirty="0" err="1" smtClean="0"/>
              <a:t>научиться</a:t>
            </a:r>
            <a:r>
              <a:rPr lang="ru-RU" b="1" dirty="0" smtClean="0"/>
              <a:t> выделять главную мысль, прийти к пониманию необходимости знать историю своей страны.</a:t>
            </a:r>
          </a:p>
          <a:p>
            <a:pPr>
              <a:buNone/>
            </a:pPr>
            <a:r>
              <a:rPr lang="ru-RU" dirty="0" smtClean="0"/>
              <a:t>Дети получают распечатанный текст на карточках с заданиями:</a:t>
            </a:r>
          </a:p>
          <a:p>
            <a:pPr>
              <a:buNone/>
            </a:pPr>
            <a:r>
              <a:rPr lang="ru-RU" dirty="0" smtClean="0"/>
              <a:t>Выразительно прочитайте текст:</a:t>
            </a:r>
          </a:p>
          <a:p>
            <a:pPr>
              <a:buNone/>
            </a:pPr>
            <a:r>
              <a:rPr lang="ru-RU" dirty="0" smtClean="0"/>
              <a:t>Стоит ли перечитывать рукописные книги, рассматривать почерневшие от времени фрески в давно заброшенных церквях, думать о значении орнамента, высеченного на замшелом камне? Надо ли сохранять бревенчатые избы, домотканые полотенца? Надо. Человек не бабочка-однодневка, весело порхающая на солнце, не знающая, что будет завтра. В судьбе человека сплетаются в единый узел былое, нынешнее и завтрашнее. Человек – сын своего времени и своей страны, и чувство Родины тесно связано с чувством истории.</a:t>
            </a:r>
          </a:p>
          <a:p>
            <a:pPr>
              <a:buNone/>
            </a:pPr>
            <a:r>
              <a:rPr lang="ru-RU" dirty="0" smtClean="0"/>
              <a:t>(Е.Осетров)</a:t>
            </a:r>
          </a:p>
          <a:p>
            <a:r>
              <a:rPr lang="ru-RU" b="1" dirty="0" smtClean="0"/>
              <a:t>Выполнить задания:</a:t>
            </a:r>
          </a:p>
          <a:p>
            <a:r>
              <a:rPr lang="ru-RU" dirty="0" smtClean="0"/>
              <a:t>- В каком предложении выражена основная мысль текста?</a:t>
            </a:r>
          </a:p>
          <a:p>
            <a:r>
              <a:rPr lang="ru-RU" dirty="0" smtClean="0"/>
              <a:t>- Как человек должен относиться к своей истории?</a:t>
            </a:r>
          </a:p>
          <a:p>
            <a:r>
              <a:rPr lang="ru-RU" dirty="0" smtClean="0"/>
              <a:t>- Устно выделите грамматические основы в данных предложениях и определите, какие они – двусоставные или односоставные.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700" dirty="0" smtClean="0"/>
              <a:t>В сфере развития </a:t>
            </a:r>
            <a:r>
              <a:rPr lang="ru-RU" sz="2700" b="1" dirty="0" smtClean="0"/>
              <a:t>регулятивных универсальных учебных действий</a:t>
            </a:r>
            <a:r>
              <a:rPr lang="ru-RU" sz="2700" dirty="0" smtClean="0"/>
              <a:t> приоритетное внимание уделяется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формированию действий </a:t>
            </a:r>
            <a:r>
              <a:rPr lang="ru-RU" dirty="0" err="1" smtClean="0"/>
              <a:t>целеполагания</a:t>
            </a:r>
            <a:r>
              <a:rPr lang="ru-RU" dirty="0" smtClean="0"/>
              <a:t>, включая способность ставить новые учебные цели и задачи,</a:t>
            </a:r>
          </a:p>
          <a:p>
            <a:r>
              <a:rPr lang="ru-RU" dirty="0" smtClean="0"/>
              <a:t>планировать их реализацию, в том числе во внутреннем плане, </a:t>
            </a:r>
          </a:p>
          <a:p>
            <a:r>
              <a:rPr lang="ru-RU" dirty="0" smtClean="0"/>
              <a:t>осуществлять выбор эффективных путей и средств достижения целей, </a:t>
            </a:r>
          </a:p>
          <a:p>
            <a:r>
              <a:rPr lang="ru-RU" dirty="0" smtClean="0"/>
              <a:t>контролировать и оценивать свои действия как по результату, так и по способу действия, вносить соответствующие коррективы в их выполнение.</a:t>
            </a:r>
          </a:p>
          <a:p>
            <a:r>
              <a:rPr lang="ru-RU" dirty="0" smtClean="0"/>
              <a:t>Ведущим способом решения этой задачи является формирование способности к проектированию.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>Типовые задания для формирования регулятивных УУД.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57158" y="642918"/>
          <a:ext cx="8229600" cy="6543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22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Учебные действия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Типовые задания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Целеполагания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Поиск ответа на вопрос «Для чего необходимо знать (уметь)?»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Планирование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«Как это делать?», «Что и как нужно было сделать, чтобы получился правильный результат?»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Осуществления учебных действий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«Напиши по памяти…», «Прочитай вслух…», «Прочитай про себя…», поиск лишнего слова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Прогнозирование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Регулятивные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прогнозирования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«Как думаешь, какой результат может получиться?», «Как думаешь, достаточно знать… для выполнения задания?», «Какие трудности могут возникнуть и почему?»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Контроль и самоконтроль: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Регулятивные контроля и самоконтроля. Задания типа «Одноклассник сказал… Проверь: прав ли он?», «Такой ли получен результат, как в образце?», «Правильно ли это делается?», «Сможешь доказать?», «Поменяйтесь тетрадями, проверьте друг у друга», «Проверь по словарю…».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Коррекция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Регулятивные коррекции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«Установи правильный порядок предложений в тексте»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Оценка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Регулятивные оценки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«Оцени свою работу на уроке», «Мне понравилось…», «Я хочу похвалить себя (или одноклассников) за то…», «Мне было интересно», «Мне показалось важным…», «Для меня было открытием…», «Сегодня мне было трудно…»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Саморегуляция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Регулятивные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саморегуляции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«Ты сможешь прочитать зашифрованное слово (дойти до вершины горы), выполнив ряд заданий»),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тренинговые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упражнения психологического характера (например, установка «Раз, два, три – слушай и смотри! Три, два, раз – мы начнём сейчас!»), дыхательная гимнастика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smtClean="0"/>
              <a:t>Типовые задачи по формированию регулятивных УУД</a:t>
            </a:r>
            <a:br>
              <a:rPr lang="ru-RU" sz="2200" b="1" dirty="0" smtClean="0"/>
            </a:br>
            <a:r>
              <a:rPr lang="ru-RU" sz="2200" b="1" dirty="0" smtClean="0"/>
              <a:t>на уроках русского языка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b="1" dirty="0" smtClean="0"/>
              <a:t>Задание «Выбрать цель урока из предложенных фраз».</a:t>
            </a:r>
            <a:r>
              <a:rPr lang="ru-RU" sz="2200" dirty="0" smtClean="0"/>
              <a:t> 5 класс.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Цель: </a:t>
            </a:r>
            <a:r>
              <a:rPr lang="ru-RU" b="1" dirty="0" smtClean="0"/>
              <a:t>формирование умения определять цель урока по теме урока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Тема урока «</a:t>
            </a:r>
            <a:r>
              <a:rPr lang="ru-RU" b="1" dirty="0" smtClean="0"/>
              <a:t>Неопределенная форма глагола</a:t>
            </a:r>
            <a:r>
              <a:rPr lang="ru-RU" dirty="0" smtClean="0"/>
              <a:t>».</a:t>
            </a:r>
          </a:p>
          <a:p>
            <a:pPr>
              <a:buNone/>
            </a:pPr>
            <a:r>
              <a:rPr lang="ru-RU" dirty="0" smtClean="0"/>
              <a:t>Выбери из предложенных фраз ту, которая, на твой взгляд, является целью нашего урока:</a:t>
            </a:r>
          </a:p>
          <a:p>
            <a:pPr lvl="0"/>
            <a:r>
              <a:rPr lang="ru-RU" dirty="0" smtClean="0"/>
              <a:t>Дать определение глаголу.</a:t>
            </a:r>
          </a:p>
          <a:p>
            <a:pPr lvl="0"/>
            <a:r>
              <a:rPr lang="ru-RU" dirty="0" smtClean="0"/>
              <a:t>Мне нравится искать глаголы в тексте.</a:t>
            </a:r>
          </a:p>
          <a:p>
            <a:pPr lvl="0"/>
            <a:r>
              <a:rPr lang="ru-RU" dirty="0" smtClean="0"/>
              <a:t>Научиться определять глаголы неопределенной формы, запомнить, какие окончания может иметь неопределенная форма.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366</TotalTime>
  <Words>2499</Words>
  <Application>Microsoft Office PowerPoint</Application>
  <PresentationFormat>Экран (4:3)</PresentationFormat>
  <Paragraphs>333</Paragraphs>
  <Slides>35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Тема Office</vt:lpstr>
      <vt:lpstr>Формирование УУД на уроках русского языка в 5-9 классах </vt:lpstr>
      <vt:lpstr>Универсальные учебные действия </vt:lpstr>
      <vt:lpstr>Слайд 3</vt:lpstr>
      <vt:lpstr>В сфере развития личностных универсальных учебных действий приоритетное внимание уделяется формированию: </vt:lpstr>
      <vt:lpstr> Типовые задачи по формированию личностных УУД на уроках русского языка. Задание «Анализ текста». 5 класс. Тема урока «Части речи» (повторение). </vt:lpstr>
      <vt:lpstr>Задание «Главная мысль». 8 класс Тема урока: «Односоставные предложения» </vt:lpstr>
      <vt:lpstr>В сфере развития регулятивных универсальных учебных действий приоритетное внимание уделяется </vt:lpstr>
      <vt:lpstr>Типовые задания для формирования регулятивных УУД. </vt:lpstr>
      <vt:lpstr>Типовые задачи по формированию регулятивных УУД на уроках русского языка Задание «Выбрать цель урока из предложенных фраз». 5 класс. </vt:lpstr>
      <vt:lpstr> Задание «Расскажи все, что ты знаешь о данном члене предложения по плану». 5 класс. Темы уроков «Подлежащее», «Сказуемое», «Дополнение», «Обстоятельство», «Определение». </vt:lpstr>
      <vt:lpstr>В сфере развития коммуникативных универсальных учебных действий приоритетное внимание уделяется</vt:lpstr>
      <vt:lpstr>  Задание «Проверь знания у соседа». 5 класс. Урок систематизации и обобщения знаний по разделу «Словообразование и орфография».  </vt:lpstr>
      <vt:lpstr>В сфере развития познавательных универсальных учебных действий приоритетное внимание уделяется: </vt:lpstr>
      <vt:lpstr>     Типовые задачи по формированию познавательных УУД на уроках русского языка. Задание «Слепая таблица». 5 класс. Тема урока: «Сказуемое».   </vt:lpstr>
      <vt:lpstr>Тема урока: правописание приставок на з и с </vt:lpstr>
      <vt:lpstr>Решаем проблему. Открываем новые знания </vt:lpstr>
      <vt:lpstr>Операционный этап</vt:lpstr>
      <vt:lpstr>Рефлексия </vt:lpstr>
      <vt:lpstr>Приёмы  формирования  УУД</vt:lpstr>
      <vt:lpstr>Технология проблемного обучения Мастер-класс: Тема: «Изучение   приставок при – пре» </vt:lpstr>
      <vt:lpstr>Дается задание выписать слова с приставками, оканчивающимися на з-с, обозначить орфограмму, сформулировать правило.</vt:lpstr>
      <vt:lpstr>В ходе урока используется дидактический материал, позволяющий ученику выбирать наиболее значимые для него вид и форму учебного задания. </vt:lpstr>
      <vt:lpstr>Создание проблемной ситуации</vt:lpstr>
      <vt:lpstr>Сочинения на такие темы как «Всё, что я знаю о …» способствует достижению высокого уровня сформированности познавательных УУД.</vt:lpstr>
      <vt:lpstr>ВЗАИМООЦЕНКА  ПИСЬМЕННЫХ РАБОТ (СОЧИНЕНИЕ ПО КАРТИНЕ)</vt:lpstr>
      <vt:lpstr>«Знаю – хочу узнать – узнал – научился»  регулятивные УУД</vt:lpstr>
      <vt:lpstr>Слайд 27</vt:lpstr>
      <vt:lpstr>Дневник двойной записи  познавательные, личностные , коммуникативные </vt:lpstr>
      <vt:lpstr>Пятистишие- личностные, познавательные  </vt:lpstr>
      <vt:lpstr> Диаманта  </vt:lpstr>
      <vt:lpstr>РАФТ- личностные, познавательные,         коммуникативные, регулятивные.</vt:lpstr>
      <vt:lpstr>Верные -неверные утверждения  познавательные УУД </vt:lpstr>
      <vt:lpstr> проверочный лист регулятивные УУД</vt:lpstr>
      <vt:lpstr>Слайд 34</vt:lpstr>
      <vt:lpstr>Слайд 35</vt:lpstr>
    </vt:vector>
  </TitlesOfParts>
  <Company>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Ольга</cp:lastModifiedBy>
  <cp:revision>33</cp:revision>
  <dcterms:created xsi:type="dcterms:W3CDTF">2013-12-07T06:47:30Z</dcterms:created>
  <dcterms:modified xsi:type="dcterms:W3CDTF">2015-08-27T17:21:30Z</dcterms:modified>
</cp:coreProperties>
</file>