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14BBF-857C-4859-81F2-230DD7A2B709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EEC5E-20F8-4576-83AD-E7A3B05780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3A648-17FB-4B3A-8F59-ABF8C24B6BB1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515C1-CE1C-464E-AB55-4C9F30B05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E83D0-E6AF-40D7-BD2E-61FB77BD4E2B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A6613-2AB2-40B0-BA69-155448233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87AA8-A716-453C-8538-C4F6A74CAD1F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C67EF-02DF-4573-BF60-BDF6AF220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E0233-BBF6-4F84-9D68-B0BF619C0F43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91486-EB75-4E81-988F-BAEADA296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AD653-987B-451B-825A-1CD5EBAB7DFD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22E1F-B058-43D4-B8B6-08119CF6AF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99D95-74A8-4BF2-8E8E-92D4BAA28069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82A94-36E0-4EF0-AAEA-B38F7C6BC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F1C5-EA44-456E-A22E-C6FBB1F8F426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0F3C-9A13-4F45-B009-7499AF82A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381-6298-44D4-B0F6-2FA7B0329EE8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2B22-34F5-40A1-926C-FFCE0D1E9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0D4C-017E-40DC-9BF3-D234AFF7981D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3EFB5-3A65-4063-AE30-A99DA6053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F8760-5FC9-465E-9A95-118F3C261BEA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8F8E7-D62C-4FE9-AF04-B31D96A47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65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38E37F-605C-4D60-8BF8-E30C19B629E4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3A69FB-BB99-422C-B2D5-1C830D22BE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>
          <a:solidFill>
            <a:srgbClr val="7F7F7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7F7F7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>
          <a:solidFill>
            <a:srgbClr val="7F7F7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7F7F7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7F7F7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7F7F7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7F7F7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7F7F7F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ctrTitle"/>
          </p:nvPr>
        </p:nvSpPr>
        <p:spPr bwMode="auto">
          <a:xfrm>
            <a:off x="611188" y="836613"/>
            <a:ext cx="7772400" cy="1296987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4800" b="1" dirty="0">
                <a:solidFill>
                  <a:schemeClr val="tx1"/>
                </a:solidFill>
              </a:rPr>
              <a:t>Поэт и мыслитель Саади (</a:t>
            </a:r>
            <a:r>
              <a:rPr lang="en-US" sz="4800" b="1" dirty="0">
                <a:solidFill>
                  <a:schemeClr val="tx1"/>
                </a:solidFill>
              </a:rPr>
              <a:t>XIII</a:t>
            </a:r>
            <a:r>
              <a:rPr lang="ru-RU" sz="4800" b="1" dirty="0">
                <a:solidFill>
                  <a:schemeClr val="tx1"/>
                </a:solidFill>
              </a:rPr>
              <a:t> в.)</a:t>
            </a:r>
            <a:r>
              <a:rPr lang="ru-RU" sz="4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subTitle" idx="1"/>
          </p:nvPr>
        </p:nvSpPr>
        <p:spPr>
          <a:xfrm>
            <a:off x="1371600" y="2205038"/>
            <a:ext cx="6400800" cy="41767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4800" b="1" dirty="0">
              <a:solidFill>
                <a:schemeClr val="tx1"/>
              </a:solidFill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4800" b="1" dirty="0">
                <a:solidFill>
                  <a:schemeClr val="tx1"/>
                </a:solidFill>
                <a:latin typeface="Palatino Linotype" pitchFamily="18" charset="0"/>
              </a:rPr>
              <a:t>Умен ты или глуп,</a:t>
            </a:r>
          </a:p>
          <a:p>
            <a:pPr>
              <a:lnSpc>
                <a:spcPct val="90000"/>
              </a:lnSpc>
            </a:pPr>
            <a:r>
              <a:rPr lang="ru-RU" sz="4800" b="1" dirty="0">
                <a:solidFill>
                  <a:schemeClr val="tx1"/>
                </a:solidFill>
                <a:latin typeface="Palatino Linotype" pitchFamily="18" charset="0"/>
              </a:rPr>
              <a:t>Велик ты или мал,</a:t>
            </a:r>
          </a:p>
          <a:p>
            <a:pPr>
              <a:lnSpc>
                <a:spcPct val="90000"/>
              </a:lnSpc>
            </a:pPr>
            <a:r>
              <a:rPr lang="ru-RU" sz="4800" b="1" dirty="0">
                <a:solidFill>
                  <a:schemeClr val="tx1"/>
                </a:solidFill>
                <a:latin typeface="Palatino Linotype" pitchFamily="18" charset="0"/>
              </a:rPr>
              <a:t>Не знаем мы, пока</a:t>
            </a:r>
          </a:p>
          <a:p>
            <a:pPr>
              <a:lnSpc>
                <a:spcPct val="90000"/>
              </a:lnSpc>
            </a:pPr>
            <a:r>
              <a:rPr lang="ru-RU" sz="4800" b="1" dirty="0">
                <a:solidFill>
                  <a:schemeClr val="tx1"/>
                </a:solidFill>
                <a:latin typeface="Palatino Linotype" pitchFamily="18" charset="0"/>
              </a:rPr>
              <a:t>Ты слова не сказал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00113" y="981075"/>
            <a:ext cx="7632700" cy="1871663"/>
          </a:xfrm>
        </p:spPr>
        <p:txBody>
          <a:bodyPr/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600" b="1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Язык и речь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4953000"/>
            <a:ext cx="6400800" cy="12192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>
              <a:solidFill>
                <a:schemeClr val="tx1">
                  <a:tint val="7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50" y="-33338"/>
            <a:ext cx="8229600" cy="16002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kern="1200" dirty="0"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268413"/>
            <a:ext cx="8229600" cy="4857750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endParaRPr lang="ru-RU" sz="4800" b="1" dirty="0">
              <a:solidFill>
                <a:srgbClr val="11171D"/>
              </a:solidFill>
              <a:latin typeface="Palatino Linotype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z="4800" b="1" dirty="0">
                <a:solidFill>
                  <a:srgbClr val="11171D"/>
                </a:solidFill>
                <a:latin typeface="Palatino Linotype" pitchFamily="18" charset="0"/>
              </a:rPr>
              <a:t>Язык</a:t>
            </a:r>
            <a:r>
              <a:rPr lang="ru-RU" sz="3600" dirty="0">
                <a:solidFill>
                  <a:srgbClr val="11171D"/>
                </a:solidFill>
                <a:latin typeface="Palatino Linotype" pitchFamily="18" charset="0"/>
              </a:rPr>
              <a:t> </a:t>
            </a:r>
            <a:r>
              <a:rPr lang="ru-RU" sz="3600" dirty="0">
                <a:solidFill>
                  <a:srgbClr val="2B3949"/>
                </a:solidFill>
                <a:latin typeface="Palatino Linotype" pitchFamily="18" charset="0"/>
              </a:rPr>
              <a:t>-</a:t>
            </a:r>
            <a:r>
              <a:rPr lang="ru-RU" sz="3600" b="1" dirty="0">
                <a:solidFill>
                  <a:srgbClr val="2B3949"/>
                </a:solidFill>
                <a:latin typeface="Palatino Linotype" pitchFamily="18" charset="0"/>
              </a:rPr>
              <a:t> средство общения. Это система знаков, средств и правил говорения, общая для всех членов данного общества. </a:t>
            </a:r>
            <a:endParaRPr lang="ru-RU" sz="3600" dirty="0">
              <a:solidFill>
                <a:srgbClr val="2B3949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650" y="188913"/>
            <a:ext cx="8229600" cy="15843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4800" b="1">
                <a:solidFill>
                  <a:srgbClr val="262626"/>
                </a:solidFill>
              </a:rPr>
              <a:t>Язык и его уровни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844675"/>
            <a:ext cx="822960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000">
                <a:solidFill>
                  <a:srgbClr val="2B3949"/>
                </a:solidFill>
                <a:latin typeface="Palatino Linotype" pitchFamily="18" charset="0"/>
              </a:rPr>
              <a:t>фонетический (звуки, интонация)</a:t>
            </a:r>
          </a:p>
          <a:p>
            <a:pPr eaLnBrk="1" hangingPunct="1">
              <a:lnSpc>
                <a:spcPct val="80000"/>
              </a:lnSpc>
            </a:pPr>
            <a:r>
              <a:rPr lang="ru-RU" sz="3000">
                <a:solidFill>
                  <a:srgbClr val="2B3949"/>
                </a:solidFill>
                <a:latin typeface="Arial" charset="0"/>
              </a:rPr>
              <a:t>м</a:t>
            </a:r>
            <a:r>
              <a:rPr lang="ru-RU" sz="3000">
                <a:solidFill>
                  <a:srgbClr val="2B3949"/>
                </a:solidFill>
                <a:latin typeface="Palatino Linotype" pitchFamily="18" charset="0"/>
              </a:rPr>
              <a:t>орфемный (части слова: корень, суффикс и др.) </a:t>
            </a:r>
          </a:p>
          <a:p>
            <a:pPr eaLnBrk="1" hangingPunct="1">
              <a:lnSpc>
                <a:spcPct val="80000"/>
              </a:lnSpc>
            </a:pPr>
            <a:r>
              <a:rPr lang="ru-RU" sz="3000">
                <a:solidFill>
                  <a:srgbClr val="2B3949"/>
                </a:solidFill>
                <a:latin typeface="Palatino Linotype" pitchFamily="18" charset="0"/>
              </a:rPr>
              <a:t>лексический (слова и их значения)</a:t>
            </a:r>
          </a:p>
          <a:p>
            <a:pPr eaLnBrk="1" hangingPunct="1">
              <a:lnSpc>
                <a:spcPct val="80000"/>
              </a:lnSpc>
            </a:pPr>
            <a:r>
              <a:rPr lang="ru-RU" sz="3000">
                <a:solidFill>
                  <a:srgbClr val="2B3949"/>
                </a:solidFill>
                <a:latin typeface="Palatino Linotype" pitchFamily="18" charset="0"/>
              </a:rPr>
              <a:t>морфологический (части речи)</a:t>
            </a:r>
          </a:p>
          <a:p>
            <a:pPr eaLnBrk="1" hangingPunct="1">
              <a:lnSpc>
                <a:spcPct val="80000"/>
              </a:lnSpc>
            </a:pPr>
            <a:r>
              <a:rPr lang="ru-RU" sz="3000">
                <a:solidFill>
                  <a:srgbClr val="2B3949"/>
                </a:solidFill>
                <a:latin typeface="Palatino Linotype" pitchFamily="18" charset="0"/>
              </a:rPr>
              <a:t>синтаксический (предложения)</a:t>
            </a:r>
          </a:p>
          <a:p>
            <a:pPr eaLnBrk="1" hangingPunct="1">
              <a:lnSpc>
                <a:spcPct val="80000"/>
              </a:lnSpc>
            </a:pPr>
            <a:endParaRPr lang="ru-RU" sz="2200">
              <a:solidFill>
                <a:srgbClr val="2B3949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200">
              <a:solidFill>
                <a:srgbClr val="2B3949"/>
              </a:solidFill>
              <a:latin typeface="Palatino Linotype" pitchFamily="18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600" b="1">
                <a:solidFill>
                  <a:srgbClr val="2B3949"/>
                </a:solidFill>
                <a:latin typeface="Palatino Linotype" pitchFamily="18" charset="0"/>
              </a:rPr>
              <a:t>Описывается данная система в грамматиках и словарях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kern="1200"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549275"/>
            <a:ext cx="8229600" cy="5832475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endParaRPr lang="ru-RU" sz="4800" b="1">
              <a:solidFill>
                <a:srgbClr val="11171D"/>
              </a:solidFill>
              <a:latin typeface="Palatino Linotype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z="4800" b="1">
                <a:solidFill>
                  <a:srgbClr val="11171D"/>
                </a:solidFill>
                <a:latin typeface="Palatino Linotype" pitchFamily="18" charset="0"/>
              </a:rPr>
              <a:t>Речь</a:t>
            </a:r>
            <a:r>
              <a:rPr lang="ru-RU" sz="4800" b="1">
                <a:solidFill>
                  <a:srgbClr val="2B3949"/>
                </a:solidFill>
                <a:latin typeface="Palatino Linotype" pitchFamily="18" charset="0"/>
              </a:rPr>
              <a:t> </a:t>
            </a:r>
            <a:r>
              <a:rPr lang="ru-RU" sz="3200" b="1">
                <a:solidFill>
                  <a:srgbClr val="2B3949"/>
                </a:solidFill>
                <a:latin typeface="Palatino Linotype" pitchFamily="18" charset="0"/>
              </a:rPr>
              <a:t>– </a:t>
            </a:r>
            <a:r>
              <a:rPr lang="ru-RU" sz="3600" b="1">
                <a:solidFill>
                  <a:srgbClr val="2B3949"/>
                </a:solidFill>
                <a:latin typeface="Palatino Linotype" pitchFamily="18" charset="0"/>
              </a:rPr>
              <a:t>конкретное говорение, протекающее во времени и облечённое в звуковую или письменную форму (сам процесс говорения и  письма)</a:t>
            </a:r>
            <a:endParaRPr lang="ru-RU" sz="3600">
              <a:solidFill>
                <a:srgbClr val="2B3949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50" y="333375"/>
            <a:ext cx="8002588" cy="7207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4400" b="1">
                <a:solidFill>
                  <a:srgbClr val="111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Признаки языка и речи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457200" y="1125538"/>
            <a:ext cx="4040188" cy="574675"/>
          </a:xfrm>
        </p:spPr>
        <p:txBody>
          <a:bodyPr rtlCol="0" anchor="b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kern="1200" dirty="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rPr>
              <a:t>язык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4648200" y="1125538"/>
            <a:ext cx="4041775" cy="574675"/>
          </a:xfrm>
        </p:spPr>
        <p:txBody>
          <a:bodyPr rtlCol="0" anchor="b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kern="1200" dirty="0">
                <a:solidFill>
                  <a:schemeClr val="tx2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речь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294967295"/>
          </p:nvPr>
        </p:nvSpPr>
        <p:spPr>
          <a:xfrm>
            <a:off x="468313" y="1628775"/>
            <a:ext cx="4040187" cy="48498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имеет уровневую организацию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сохраняет отдельность слов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нецеленаправлен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kern="1200" dirty="0">
              <a:solidFill>
                <a:schemeClr val="bg2">
                  <a:lumMod val="25000"/>
                </a:schemeClr>
              </a:solidFill>
              <a:latin typeface="+mj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стабилен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фиксирует опыт коллектива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присущ любому человеку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4672013" y="1628775"/>
            <a:ext cx="4041775" cy="4968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линейна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kern="1200" dirty="0">
              <a:solidFill>
                <a:schemeClr val="bg2">
                  <a:lumMod val="25000"/>
                </a:schemeClr>
              </a:solidFill>
              <a:latin typeface="+mj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стремится к слиянию слов в речевом потоке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устремлена к определённой цели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подвижна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отражает опыт индивидуума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присуща конкретному человеку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2">
                    <a:lumMod val="25000"/>
                  </a:schemeClr>
                </a:solidFill>
                <a:ea typeface="+mj-ea"/>
                <a:cs typeface="+mj-cs"/>
              </a:rPr>
              <a:t>Основные качества речи</a:t>
            </a:r>
            <a:endParaRPr lang="ru-RU" kern="1200" dirty="0">
              <a:solidFill>
                <a:schemeClr val="bg2">
                  <a:lumMod val="2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4294967295"/>
          </p:nvPr>
        </p:nvSpPr>
        <p:spPr>
          <a:xfrm>
            <a:off x="457200" y="1989138"/>
            <a:ext cx="8229600" cy="41370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точность</a:t>
            </a:r>
            <a:endParaRPr lang="ru-RU" sz="4000" kern="1200" dirty="0">
              <a:solidFill>
                <a:schemeClr val="bg2">
                  <a:lumMod val="25000"/>
                </a:schemeClr>
              </a:solidFill>
              <a:latin typeface="+mj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понятность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чистота речи</a:t>
            </a:r>
            <a:endParaRPr lang="ru-RU" sz="4000" kern="1200" dirty="0">
              <a:solidFill>
                <a:schemeClr val="bg2">
                  <a:lumMod val="25000"/>
                </a:schemeClr>
              </a:solidFill>
              <a:latin typeface="+mj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богатство и разнообразие</a:t>
            </a:r>
            <a:endParaRPr lang="ru-RU" sz="4000" kern="1200" dirty="0">
              <a:solidFill>
                <a:schemeClr val="bg2">
                  <a:lumMod val="25000"/>
                </a:schemeClr>
              </a:solidFill>
              <a:latin typeface="+mj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выразительность</a:t>
            </a:r>
            <a:endParaRPr lang="ru-RU" sz="4000" kern="1200" dirty="0">
              <a:solidFill>
                <a:schemeClr val="bg2">
                  <a:lumMod val="25000"/>
                </a:schemeClr>
              </a:solidFill>
              <a:latin typeface="+mj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правильность</a:t>
            </a:r>
            <a:endParaRPr lang="ru-RU" sz="4000" kern="1200" dirty="0">
              <a:solidFill>
                <a:schemeClr val="bg2">
                  <a:lumMod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76250"/>
            <a:ext cx="8229600" cy="1368425"/>
          </a:xfrm>
        </p:spPr>
        <p:txBody>
          <a:bodyPr/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4400" b="1" kern="1200" dirty="0">
                <a:solidFill>
                  <a:schemeClr val="bg2">
                    <a:lumMod val="10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Правильность речи связана с нормами языка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989138"/>
            <a:ext cx="8229600" cy="41370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орфоэпическая (произношение)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орфографическая (написан</a:t>
            </a:r>
            <a:r>
              <a:rPr lang="ru-RU" sz="3200" b="1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и</a:t>
            </a: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е)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 словообразовательная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лексическая (словоупотребление)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 грамматическая (употребление форм слова)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 синтаксическая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интонационная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kern="1200" dirty="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пунктуационная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kern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сполнительная">
  <a:themeElements>
    <a:clrScheme name="Исполнительная 1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FFFFFF"/>
      </a:accent3>
      <a:accent4>
        <a:srgbClr val="000000"/>
      </a:accent4>
      <a:accent5>
        <a:srgbClr val="B6BDD6"/>
      </a:accent5>
      <a:accent6>
        <a:srgbClr val="8D4949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Palatino Linotype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Исполнительная 1">
        <a:dk1>
          <a:srgbClr val="000000"/>
        </a:dk1>
        <a:lt1>
          <a:srgbClr val="FFFFFF"/>
        </a:lt1>
        <a:dk2>
          <a:srgbClr val="2F5897"/>
        </a:dk2>
        <a:lt2>
          <a:srgbClr val="E4E9EF"/>
        </a:lt2>
        <a:accent1>
          <a:srgbClr val="6076B4"/>
        </a:accent1>
        <a:accent2>
          <a:srgbClr val="9C5252"/>
        </a:accent2>
        <a:accent3>
          <a:srgbClr val="FFFFFF"/>
        </a:accent3>
        <a:accent4>
          <a:srgbClr val="000000"/>
        </a:accent4>
        <a:accent5>
          <a:srgbClr val="B6BDD6"/>
        </a:accent5>
        <a:accent6>
          <a:srgbClr val="8D4949"/>
        </a:accent6>
        <a:hlink>
          <a:srgbClr val="3399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199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Поэт и мыслитель Саади (XIII в.) </vt:lpstr>
      <vt:lpstr>Язык и речь</vt:lpstr>
      <vt:lpstr>Презентация PowerPoint</vt:lpstr>
      <vt:lpstr>Язык и его уровни</vt:lpstr>
      <vt:lpstr>Презентация PowerPoint</vt:lpstr>
      <vt:lpstr>Признаки языка и речи</vt:lpstr>
      <vt:lpstr>Основные качества речи</vt:lpstr>
      <vt:lpstr>Правильность речи связана с нормами языка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10</cp:revision>
  <dcterms:created xsi:type="dcterms:W3CDTF">2013-03-03T21:45:02Z</dcterms:created>
  <dcterms:modified xsi:type="dcterms:W3CDTF">2013-03-12T01:13:13Z</dcterms:modified>
</cp:coreProperties>
</file>