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41"/>
  </p:notesMasterIdLst>
  <p:sldIdLst>
    <p:sldId id="298" r:id="rId2"/>
    <p:sldId id="256" r:id="rId3"/>
    <p:sldId id="29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95" r:id="rId22"/>
    <p:sldId id="29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0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BA742-1039-4761-B28A-E8C646FBFF1B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17989-42B8-499A-9246-2032019279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17989-42B8-499A-9246-20320192792D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A580645-D240-4834-AF06-67204ACB9C5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CC0A0FE-E7E7-414F-80BC-F8145E3313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lverage.ru/poets/gumil_bio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lverage.ru/poets/shersh_bio.html" TargetMode="External"/><Relationship Id="rId2" Type="http://schemas.openxmlformats.org/officeDocument/2006/relationships/hyperlink" Target="http://www.silverage.ru/poets/marien_bio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hyperlink" Target="http://www.silverage.ru/poets/ivnev_bio.html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lverage.ru/poets/imag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62" name="Picture 2" descr="http://t1.gstatic.com/images?q=tbn:ANd9GcQvIhiQ8a1IWSd9IKSUlxws_hC9KKQJiHENPJxnuLhtBzYb7G4px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820206"/>
            <a:ext cx="7351800" cy="3609058"/>
          </a:xfrm>
        </p:spPr>
        <p:txBody>
          <a:bodyPr>
            <a:normAutofit/>
          </a:bodyPr>
          <a:lstStyle/>
          <a:p>
            <a:r>
              <a:rPr lang="ru-RU" dirty="0" smtClean="0"/>
              <a:t>Сергей Есенин – певец страны березового ситца</a:t>
            </a:r>
            <a:endParaRPr lang="ru-RU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Есенин в Петрограде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143116"/>
            <a:ext cx="8183880" cy="36433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Весной 1915 г. Есенин оставляет жену и сына и перебирается в Петроград, где, как он считал, было больше возможностей добиться признания. В Петрограде молодой поэт стремительно ворвался в литературную элиту: познакомился с А. Блоком, З. Гиппиус и Д. Мережковским, отправился в Царское Село к Ахматовой и </a:t>
            </a:r>
            <a:r>
              <a:rPr lang="ru-RU" dirty="0" smtClean="0">
                <a:hlinkClick r:id="rId2"/>
              </a:rPr>
              <a:t>Гумилеву</a:t>
            </a:r>
            <a:r>
              <a:rPr lang="ru-RU" dirty="0" smtClean="0"/>
              <a:t>, с рекомендательным письмом Блока поехал к С. Городецкому, познакомился с  </a:t>
            </a:r>
            <a:r>
              <a:rPr lang="ru-RU" dirty="0" err="1" smtClean="0"/>
              <a:t>Клычковым</a:t>
            </a:r>
            <a:r>
              <a:rPr lang="ru-RU" dirty="0" smtClean="0"/>
              <a:t>, сам написал письмо, а затем осенью и познакомился с Н. Клюевым, который оказал большое влияние на раннее творчество Есенина.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115328" cy="96296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Сотрудничество в журналах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0298" y="2428868"/>
            <a:ext cx="6186502" cy="2928958"/>
          </a:xfrm>
        </p:spPr>
        <p:txBody>
          <a:bodyPr>
            <a:normAutofit/>
          </a:bodyPr>
          <a:lstStyle/>
          <a:p>
            <a:r>
              <a:rPr lang="ru-RU" dirty="0" smtClean="0"/>
              <a:t>Для Есенина стали открыты литературные салоны, его стихи печатали «Северные записки», «Русская мысль», «Ежемесячный журнал».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62" name="Picture 2" descr="Н.И. Колоколов, С.А. Есенин, И.Г. Филипченко. 1914 год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500306"/>
            <a:ext cx="1571636" cy="2786082"/>
          </a:xfrm>
          <a:prstGeom prst="rect">
            <a:avLst/>
          </a:prstGeom>
          <a:noFill/>
        </p:spPr>
      </p:pic>
      <p:pic>
        <p:nvPicPr>
          <p:cNvPr id="40964" name="Picture 4" descr="С.А. Есен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5286388"/>
            <a:ext cx="952500" cy="638175"/>
          </a:xfrm>
          <a:prstGeom prst="rect">
            <a:avLst/>
          </a:prstGeom>
          <a:noFill/>
        </p:spPr>
      </p:pic>
      <p:pic>
        <p:nvPicPr>
          <p:cNvPr id="6" name="Picture 4" descr="С.А. Есен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4268" y="5438788"/>
            <a:ext cx="952500" cy="638175"/>
          </a:xfrm>
          <a:prstGeom prst="rect">
            <a:avLst/>
          </a:prstGeom>
          <a:noFill/>
        </p:spPr>
      </p:pic>
      <p:pic>
        <p:nvPicPr>
          <p:cNvPr id="7" name="Picture 4" descr="С.А. Есен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5429264"/>
            <a:ext cx="952500" cy="63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1447800"/>
            <a:ext cx="4329114" cy="4572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      Есенин вошел в ориентированное на народность литературное объединение «Краса», у истоков которого стояли А. Ремизов и Н. Клюев. Вместе с Клюевым, одетые в рубахи и поддевки, обутые в смазные сапоги, они выступали на литературных вечерах и в салонах.</a:t>
            </a:r>
            <a:endParaRPr lang="ru-RU" dirty="0"/>
          </a:p>
        </p:txBody>
      </p:sp>
      <p:pic>
        <p:nvPicPr>
          <p:cNvPr id="39938" name="Picture 2" descr="http://esenin.name/img/esenin_1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7"/>
            <a:ext cx="3357586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Служба в армии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2428868"/>
            <a:ext cx="4257676" cy="22894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 январе 1916 г. Есенина призвали на военную службу и прикомандировали к Царскосельскому военному госпиталю в качестве санитара.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8914" name="Picture 2" descr="http://esenin.name/img/esenin_1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357430"/>
            <a:ext cx="3810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Первый сборник стихотворений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571612"/>
            <a:ext cx="8183880" cy="40005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Вскоре после этого вышла первая книга стихов Есенина «Радуница» (в последствии переиздававшаяся в 1918 и в 1921 г.) А уже весной он был приглашен к императрице читать стихи. «Придворная» история поэта завершилась тем, что он благополучно избежал фронта и, судя по всему, «завязал очень важные связи», оказавшиеся столь некстати в дни революции.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Начало славы</a:t>
            </a:r>
            <a:br>
              <a:rPr lang="ru-RU" spc="600" dirty="0" smtClean="0">
                <a:solidFill>
                  <a:srgbClr val="FF0000"/>
                </a:solidFill>
              </a:rPr>
            </a:br>
            <a:r>
              <a:rPr lang="ru-RU" spc="600" dirty="0" smtClean="0">
                <a:solidFill>
                  <a:srgbClr val="FF0000"/>
                </a:solidFill>
              </a:rPr>
              <a:t>и вторая любовь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183880" cy="321813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Есенин принимал участие в издаваемых Ивановым-Разумником альманахах «Скифы»(1917-1918), ориентированных на идею преображения России, которая имеет свой особый путь.       Весной 1917 г. в редакции газеты «Дело народа» Есенин познакомился с молоденькой секретаршей Зинаидой </a:t>
            </a:r>
            <a:r>
              <a:rPr lang="ru-RU" dirty="0" err="1" smtClean="0"/>
              <a:t>Райх</a:t>
            </a:r>
            <a:r>
              <a:rPr lang="ru-RU" dirty="0" smtClean="0"/>
              <a:t> и 30 июля они обвенчались.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Есенин и революция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2071678"/>
            <a:ext cx="5186370" cy="2646626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Октябрьскую революцию Есенин принял безоговорочно. Как он сам писал в своей автобиографии: «В годы революции был всецело на стороне Октября, но принимал все по-своему, с крестьянским уклоном».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5842" name="Picture 2" descr="Сергей Есенин с Н. А. Клюевым. Осень 1916 г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357430"/>
            <a:ext cx="278608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Снова Москва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183880" cy="275919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      Меньше чем через год, в апреле 1918 г., Есенин расстается с З. </a:t>
            </a:r>
            <a:r>
              <a:rPr lang="ru-RU" dirty="0" err="1" smtClean="0"/>
              <a:t>Райх</a:t>
            </a:r>
            <a:r>
              <a:rPr lang="ru-RU" dirty="0" smtClean="0"/>
              <a:t> и перебирается в Москву, ставшую литературным центром России. В мае выходит в свет второй поэтический сборник Есенина «</a:t>
            </a:r>
            <a:r>
              <a:rPr lang="ru-RU" dirty="0" err="1" smtClean="0"/>
              <a:t>Голубень</a:t>
            </a:r>
            <a:r>
              <a:rPr lang="ru-RU" dirty="0" smtClean="0"/>
              <a:t>» со стихами 1915-1916 гг., в декабре поэт становится членом московского профессионального Союза писателей.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Литературные друзья Есенина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2071678"/>
            <a:ext cx="5900750" cy="394812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Москве же он знакомится с </a:t>
            </a:r>
            <a:r>
              <a:rPr lang="ru-RU" dirty="0" smtClean="0">
                <a:hlinkClick r:id="rId2"/>
              </a:rPr>
              <a:t>А. </a:t>
            </a:r>
            <a:r>
              <a:rPr lang="ru-RU" dirty="0" err="1" smtClean="0">
                <a:hlinkClick r:id="rId2"/>
              </a:rPr>
              <a:t>Мариенгофом</a:t>
            </a:r>
            <a:r>
              <a:rPr lang="ru-RU" dirty="0" smtClean="0"/>
              <a:t> и </a:t>
            </a:r>
            <a:r>
              <a:rPr lang="ru-RU" dirty="0" smtClean="0">
                <a:hlinkClick r:id="rId3"/>
              </a:rPr>
              <a:t>В. </a:t>
            </a:r>
            <a:r>
              <a:rPr lang="ru-RU" dirty="0" err="1" smtClean="0">
                <a:hlinkClick r:id="rId3"/>
              </a:rPr>
              <a:t>Шершеневичем</a:t>
            </a:r>
            <a:r>
              <a:rPr lang="ru-RU" dirty="0" smtClean="0"/>
              <a:t>. Результатом этого явилось создание «Ордена имажинистов», в который вошли также </a:t>
            </a:r>
            <a:r>
              <a:rPr lang="ru-RU" dirty="0" err="1" smtClean="0">
                <a:hlinkClick r:id="rId4"/>
              </a:rPr>
              <a:t>Рюрик</a:t>
            </a:r>
            <a:r>
              <a:rPr lang="ru-RU" dirty="0" smtClean="0">
                <a:hlinkClick r:id="rId4"/>
              </a:rPr>
              <a:t> Ивнев</a:t>
            </a:r>
            <a:r>
              <a:rPr lang="ru-RU" dirty="0" smtClean="0"/>
              <a:t>, Г. </a:t>
            </a:r>
            <a:r>
              <a:rPr lang="ru-RU" dirty="0" err="1" smtClean="0"/>
              <a:t>Якулов</a:t>
            </a:r>
            <a:r>
              <a:rPr lang="ru-RU" dirty="0" smtClean="0"/>
              <a:t> и Б. </a:t>
            </a:r>
            <a:r>
              <a:rPr lang="ru-RU" dirty="0" err="1" smtClean="0"/>
              <a:t>Эрдман</a:t>
            </a:r>
            <a:r>
              <a:rPr lang="ru-RU" dirty="0" smtClean="0"/>
              <a:t>. Есенин активно участвует в издаваемых «Орденом» коллективных сборниках, в организации имажинистского издательства и литературного кафе «Стойло Пегаса»</a:t>
            </a:r>
            <a:endParaRPr lang="ru-RU" dirty="0"/>
          </a:p>
        </p:txBody>
      </p:sp>
      <p:pic>
        <p:nvPicPr>
          <p:cNvPr id="21506" name="Picture 2" descr="http://esenin.name/img/esenin_25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2285992"/>
            <a:ext cx="2247900" cy="3295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Есенин - имажинист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85926"/>
            <a:ext cx="8183880" cy="38576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период увлечения Есенина </a:t>
            </a:r>
            <a:r>
              <a:rPr lang="ru-RU" dirty="0" smtClean="0">
                <a:hlinkClick r:id="rId2"/>
              </a:rPr>
              <a:t>имажинизмом</a:t>
            </a:r>
            <a:r>
              <a:rPr lang="ru-RU" dirty="0" smtClean="0"/>
              <a:t> вышло несколько сборников стихов поэта — «</a:t>
            </a:r>
            <a:r>
              <a:rPr lang="ru-RU" dirty="0" err="1" smtClean="0"/>
              <a:t>Трерядница</a:t>
            </a:r>
            <a:r>
              <a:rPr lang="ru-RU" dirty="0" smtClean="0"/>
              <a:t>», «Исповедь хулигана» (оба — 1921), «Стихи скандалиста» (1923), «Москва кабацкая» (1924), поэма «Пугачев». Не только Есенин имажинизму, но и имажинизм Есенину дал немало — как в образном плане, так и в отношении рифм и ритма.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71480"/>
            <a:ext cx="7772400" cy="1285884"/>
          </a:xfrm>
        </p:spPr>
        <p:txBody>
          <a:bodyPr/>
          <a:lstStyle/>
          <a:p>
            <a:r>
              <a:rPr lang="ru-RU" dirty="0" smtClean="0"/>
              <a:t>Сергей Есенин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2214554"/>
            <a:ext cx="3614718" cy="407196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      </a:t>
            </a:r>
            <a:r>
              <a:rPr lang="ru-RU" sz="2400" dirty="0" smtClean="0"/>
              <a:t>Родился 3 октября (21 сентября) 1895 г. в селе Константиново Рязанской губернии в зажиточной крестьянской семье. 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9154" name="Picture 2" descr="С.А. Есенин с сестрами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500306"/>
            <a:ext cx="1785950" cy="3143272"/>
          </a:xfrm>
          <a:prstGeom prst="rect">
            <a:avLst/>
          </a:prstGeom>
          <a:noFill/>
        </p:spPr>
      </p:pic>
      <p:pic>
        <p:nvPicPr>
          <p:cNvPr id="39938" name="Picture 2" descr="http://simbir-flora.narod.ru/biblioteka/bereza/bereza-povis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0"/>
            <a:ext cx="1895475" cy="3743325"/>
          </a:xfrm>
          <a:prstGeom prst="rect">
            <a:avLst/>
          </a:prstGeom>
          <a:noFill/>
        </p:spPr>
      </p:pic>
      <p:pic>
        <p:nvPicPr>
          <p:cNvPr id="7" name="Picture 2" descr="http://simbir-flora.narod.ru/biblioteka/bereza/bereza-povis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95475" cy="3743325"/>
          </a:xfrm>
          <a:prstGeom prst="rect">
            <a:avLst/>
          </a:prstGeom>
          <a:noFill/>
        </p:spPr>
      </p:pic>
      <p:pic>
        <p:nvPicPr>
          <p:cNvPr id="49156" name="Picture 4" descr="Родители Сергея Есенина - Александр Никитич и &lt;br&gt;Татьяна Федоровна.  1905г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428868"/>
            <a:ext cx="1857388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Любовь к </a:t>
            </a:r>
            <a:r>
              <a:rPr lang="ru-RU" dirty="0" err="1" smtClean="0">
                <a:solidFill>
                  <a:srgbClr val="FF0000"/>
                </a:solidFill>
              </a:rPr>
              <a:t>Айседоре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Дункан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2500306"/>
            <a:ext cx="5829312" cy="351949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Осенью 1921 г. в мастерской Г. </a:t>
            </a:r>
            <a:r>
              <a:rPr lang="ru-RU" dirty="0" err="1" smtClean="0"/>
              <a:t>Якулова</a:t>
            </a:r>
            <a:r>
              <a:rPr lang="ru-RU" dirty="0" smtClean="0"/>
              <a:t> Есенин познакомился с известной американской танцовщицей </a:t>
            </a:r>
            <a:r>
              <a:rPr lang="ru-RU" dirty="0" err="1" smtClean="0"/>
              <a:t>Айседорой</a:t>
            </a:r>
            <a:r>
              <a:rPr lang="ru-RU" dirty="0" smtClean="0"/>
              <a:t> </a:t>
            </a:r>
            <a:r>
              <a:rPr lang="ru-RU" dirty="0" err="1" smtClean="0"/>
              <a:t>Дункан</a:t>
            </a:r>
            <a:r>
              <a:rPr lang="ru-RU" dirty="0" smtClean="0"/>
              <a:t>, которая в мае следующего года стала его женой. После свадьбы Есенин с </a:t>
            </a:r>
            <a:r>
              <a:rPr lang="ru-RU" dirty="0" err="1" smtClean="0"/>
              <a:t>Дункан</a:t>
            </a:r>
            <a:r>
              <a:rPr lang="ru-RU" dirty="0" smtClean="0"/>
              <a:t> уехали в Европу, а осенью прибыли в Америку. Возвратился поэт в Россию только в августе 1923 г. В газете «Известия» были опубликованы очерки Есенина об Америке «Железный Миргород».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460" name="Picture 4" descr="Сергей Есенин и Айседора Дунка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071678"/>
            <a:ext cx="1143008" cy="1524004"/>
          </a:xfrm>
          <a:prstGeom prst="rect">
            <a:avLst/>
          </a:prstGeom>
          <a:noFill/>
        </p:spPr>
      </p:pic>
      <p:pic>
        <p:nvPicPr>
          <p:cNvPr id="19462" name="Picture 6" descr="С.А. Есен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286124"/>
            <a:ext cx="1143008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С.Есенин и А.Дунка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285992"/>
            <a:ext cx="5286412" cy="29289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183880" cy="1051560"/>
          </a:xfrm>
        </p:spPr>
        <p:txBody>
          <a:bodyPr>
            <a:normAutofit/>
          </a:bodyPr>
          <a:lstStyle/>
          <a:p>
            <a:r>
              <a:rPr lang="ru-RU" spc="300" dirty="0" err="1" smtClean="0">
                <a:solidFill>
                  <a:srgbClr val="FF0000"/>
                </a:solidFill>
              </a:rPr>
              <a:t>Айседора</a:t>
            </a:r>
            <a:r>
              <a:rPr lang="ru-RU" spc="300" dirty="0" smtClean="0">
                <a:solidFill>
                  <a:srgbClr val="FF0000"/>
                </a:solidFill>
              </a:rPr>
              <a:t> и Сергей Есенин</a:t>
            </a:r>
            <a:endParaRPr lang="ru-RU" spc="3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571472" y="6812281"/>
            <a:ext cx="7901014" cy="45719"/>
          </a:xfrm>
        </p:spPr>
        <p:txBody>
          <a:bodyPr>
            <a:normAutofit fontScale="25000" lnSpcReduction="20000"/>
          </a:bodyPr>
          <a:lstStyle/>
          <a:p>
            <a:pPr lvl="8" algn="ctr">
              <a:buNone/>
            </a:pP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183880" cy="1051560"/>
          </a:xfrm>
        </p:spPr>
        <p:txBody>
          <a:bodyPr/>
          <a:lstStyle/>
          <a:p>
            <a:r>
              <a:rPr lang="ru-RU" spc="300" dirty="0" err="1" smtClean="0">
                <a:solidFill>
                  <a:srgbClr val="FF0000"/>
                </a:solidFill>
              </a:rPr>
              <a:t>Айседора</a:t>
            </a:r>
            <a:r>
              <a:rPr lang="ru-RU" spc="300" dirty="0" smtClean="0">
                <a:solidFill>
                  <a:srgbClr val="FF0000"/>
                </a:solidFill>
              </a:rPr>
              <a:t> и Сергей Есенин</a:t>
            </a:r>
            <a:endParaRPr lang="ru-RU" spc="3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3929058" y="6019800"/>
            <a:ext cx="4757742" cy="5240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53250" name="Picture 2" descr="С.Есенин и А.Дункан. Берлин. 1922г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785926"/>
            <a:ext cx="421484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pPr algn="ctr"/>
            <a:r>
              <a:rPr lang="ru-RU" spc="300" dirty="0" smtClean="0">
                <a:solidFill>
                  <a:srgbClr val="FF0000"/>
                </a:solidFill>
              </a:rPr>
              <a:t>Персидские мотивы</a:t>
            </a:r>
            <a:endParaRPr lang="ru-RU" spc="3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2000240"/>
            <a:ext cx="4329114" cy="3500462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августе 1924 г. творческие разногласия и личностные мотивы (ссора с </a:t>
            </a:r>
            <a:r>
              <a:rPr lang="ru-RU" sz="2000" dirty="0" err="1" smtClean="0"/>
              <a:t>Мариенгофом</a:t>
            </a:r>
            <a:r>
              <a:rPr lang="ru-RU" sz="2000" dirty="0" smtClean="0"/>
              <a:t>) побудили Есенина порвать с имажинизмом. Осенью </a:t>
            </a:r>
            <a:r>
              <a:rPr lang="ru-RU" sz="2000" dirty="0" err="1" smtClean="0"/>
              <a:t>плэт</a:t>
            </a:r>
            <a:r>
              <a:rPr lang="ru-RU" sz="2000" dirty="0" smtClean="0"/>
              <a:t> вновь отправляется в путешествие — в Закавказье. Впечатления от этой поездки отражены в сборнике стихов «Персидские мотивы» (1925).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18434" name="Picture 2" descr="http://esenin.name/img/esenin_0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14488"/>
            <a:ext cx="3167058" cy="39004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7901014" cy="962966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Женитьба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2071678"/>
            <a:ext cx="4543428" cy="342902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      Последний год жизни Есенина (была еще одна неудачная женитьба — на внучке Л. Толстого Софье) прошел в болезнях, метаниях, пьянстве. 23 декабря 1925 г. он «сбежал» из Москвы в Ленинград, где остановился в № 5 гостиницы «</a:t>
            </a:r>
            <a:r>
              <a:rPr lang="ru-RU" dirty="0" err="1" smtClean="0"/>
              <a:t>Англетер</a:t>
            </a:r>
            <a:r>
              <a:rPr lang="ru-RU" dirty="0" smtClean="0"/>
              <a:t>» . </a:t>
            </a:r>
            <a:endParaRPr lang="ru-RU" dirty="0"/>
          </a:p>
        </p:txBody>
      </p:sp>
      <p:pic>
        <p:nvPicPr>
          <p:cNvPr id="16386" name="Picture 2" descr="Сергей Есенин.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928802"/>
            <a:ext cx="1571636" cy="2071702"/>
          </a:xfrm>
          <a:prstGeom prst="rect">
            <a:avLst/>
          </a:prstGeom>
          <a:noFill/>
        </p:spPr>
      </p:pic>
      <p:pic>
        <p:nvPicPr>
          <p:cNvPr id="16388" name="Picture 4" descr=" С.Есенин и С.Толстая, сентябрь 1925 г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3500438"/>
            <a:ext cx="1643074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183880" cy="1051560"/>
          </a:xfrm>
        </p:spPr>
        <p:txBody>
          <a:bodyPr/>
          <a:lstStyle/>
          <a:p>
            <a:pPr algn="ctr"/>
            <a:r>
              <a:rPr lang="ru-RU" spc="300" dirty="0" smtClean="0">
                <a:solidFill>
                  <a:srgbClr val="FF0000"/>
                </a:solidFill>
              </a:rPr>
              <a:t>Смерть Есенина</a:t>
            </a:r>
            <a:endParaRPr lang="ru-RU" spc="3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29190" y="2000240"/>
            <a:ext cx="3757610" cy="335758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Но северная столица не принесла успокоения. Вечером 27 декабря в есенинской папке уже лежало написанное кровью стихотворение «До свиданья, друг мой, до свиданья...», а утром 28-го Есенина нашли повесившимся на трубе парового отопления...</a:t>
            </a:r>
          </a:p>
          <a:p>
            <a:endParaRPr lang="ru-RU" dirty="0"/>
          </a:p>
        </p:txBody>
      </p:sp>
      <p:pic>
        <p:nvPicPr>
          <p:cNvPr id="15362" name="Picture 2" descr="Сергей Есенин. 19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571612"/>
            <a:ext cx="1357322" cy="1857388"/>
          </a:xfrm>
          <a:prstGeom prst="rect">
            <a:avLst/>
          </a:prstGeom>
          <a:noFill/>
        </p:spPr>
      </p:pic>
      <p:pic>
        <p:nvPicPr>
          <p:cNvPr id="15364" name="Picture 4" descr="Снятый из петли С.Есенин в номере гостиницы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214686"/>
            <a:ext cx="3286148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Последнее стихотворение поэта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143116"/>
            <a:ext cx="8183880" cy="3286148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r>
              <a:rPr lang="ru-RU" sz="6000" dirty="0" smtClean="0"/>
              <a:t>До свиданья, друг мой, до свиданья.</a:t>
            </a:r>
            <a:br>
              <a:rPr lang="ru-RU" sz="6000" dirty="0" smtClean="0"/>
            </a:br>
            <a:r>
              <a:rPr lang="ru-RU" sz="6000" dirty="0" smtClean="0"/>
              <a:t>Милый мой, ты у меня в груди.</a:t>
            </a:r>
            <a:br>
              <a:rPr lang="ru-RU" sz="6000" dirty="0" smtClean="0"/>
            </a:br>
            <a:r>
              <a:rPr lang="ru-RU" sz="6000" dirty="0" smtClean="0"/>
              <a:t>Предназначенное расставанье</a:t>
            </a:r>
            <a:br>
              <a:rPr lang="ru-RU" sz="6000" dirty="0" smtClean="0"/>
            </a:br>
            <a:r>
              <a:rPr lang="ru-RU" sz="6000" dirty="0" smtClean="0"/>
              <a:t>Обещает встречу впереди.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До свиданья, друг мой, без руки, без слова,</a:t>
            </a:r>
            <a:br>
              <a:rPr lang="ru-RU" sz="6000" dirty="0" smtClean="0"/>
            </a:br>
            <a:r>
              <a:rPr lang="ru-RU" sz="6000" dirty="0" smtClean="0"/>
              <a:t>Не грусти и не печаль бровей,-</a:t>
            </a:r>
            <a:br>
              <a:rPr lang="ru-RU" sz="6000" dirty="0" smtClean="0"/>
            </a:br>
            <a:r>
              <a:rPr lang="ru-RU" sz="6000" dirty="0" smtClean="0"/>
              <a:t>В этой жизни умирать не ново,</a:t>
            </a:r>
            <a:br>
              <a:rPr lang="ru-RU" sz="6000" dirty="0" smtClean="0"/>
            </a:br>
            <a:r>
              <a:rPr lang="ru-RU" sz="6000" dirty="0" smtClean="0"/>
              <a:t>Но и жить, конечно, не новей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 flipV="1">
            <a:off x="514352" y="4919471"/>
            <a:ext cx="393192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 flipV="1">
            <a:off x="4755360" y="4919472"/>
            <a:ext cx="3931920" cy="8116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54274" name="Picture 2" descr="Родители С.Есенина - Александр Никитич и Татьяна Федоровн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214554"/>
            <a:ext cx="990600" cy="1428750"/>
          </a:xfrm>
          <a:prstGeom prst="rect">
            <a:avLst/>
          </a:prstGeom>
          <a:noFill/>
        </p:spPr>
      </p:pic>
      <p:pic>
        <p:nvPicPr>
          <p:cNvPr id="5" name="Picture 2" descr="Родители С.Есенина - Александр Никитич и Татьяна Федоровн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714488"/>
            <a:ext cx="3000396" cy="3714776"/>
          </a:xfrm>
          <a:prstGeom prst="rect">
            <a:avLst/>
          </a:prstGeom>
          <a:noFill/>
        </p:spPr>
      </p:pic>
      <p:pic>
        <p:nvPicPr>
          <p:cNvPr id="38914" name="Picture 2" descr="http://simbir-flora.narod.ru/biblioteka/bereza/bereza-povis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66"/>
            <a:ext cx="2428892" cy="6215106"/>
          </a:xfrm>
          <a:prstGeom prst="rect">
            <a:avLst/>
          </a:prstGeom>
          <a:noFill/>
        </p:spPr>
      </p:pic>
      <p:pic>
        <p:nvPicPr>
          <p:cNvPr id="10" name="Picture 2" descr="http://simbir-flora.narod.ru/biblioteka/bereza/bereza-povis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2633682" cy="6143668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1143000"/>
          </a:xfrm>
        </p:spPr>
        <p:txBody>
          <a:bodyPr/>
          <a:lstStyle/>
          <a:p>
            <a:pPr algn="r"/>
            <a:r>
              <a:rPr lang="ru-RU" dirty="0" smtClean="0"/>
              <a:t>Родители  Сергея Есенина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Родители  поэта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357298"/>
            <a:ext cx="5486384" cy="4572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Его отец, Александр Никитич, вышел из крестьянского сословия, перебрался в Москву и стал приказчиком купца. Мать, Татьяна Федоровна Титова, также уходила в город на заработки. Воспитывал мальчика дед Федор Андреевич Титов.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8130" name="Picture 2" descr="Родители С.Есенина - Александр Никитич и Татьяна Федоровн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428736"/>
            <a:ext cx="2214578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Учеба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643182"/>
            <a:ext cx="8183880" cy="207512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 1904 г. Есенина отдали в </a:t>
            </a:r>
            <a:r>
              <a:rPr lang="ru-RU" dirty="0" err="1" smtClean="0"/>
              <a:t>Константиновское</a:t>
            </a:r>
            <a:r>
              <a:rPr lang="ru-RU" dirty="0" smtClean="0"/>
              <a:t> земское училище, которое он закончил в 1909-м с похвальным листом, а затем отправили в закрытую церковно-учительскую школу в большом торговом селе Спас-Клепики. Именно в школе появились первые поэтические опыты Есенина.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Приезд в Москву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857364"/>
            <a:ext cx="8183880" cy="2860940"/>
          </a:xfrm>
        </p:spPr>
        <p:txBody>
          <a:bodyPr/>
          <a:lstStyle/>
          <a:p>
            <a:r>
              <a:rPr lang="ru-RU" dirty="0" smtClean="0"/>
              <a:t>После окончания школы в 1912 г. Есенин приехал в Москву. Работал в книжном магазине, затем поступил в типографию товарищества И. Сытина — это давало будущему поэту возможность читать различную литературу.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183880" cy="1051560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Учеба в Москве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071678"/>
            <a:ext cx="5543560" cy="37147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 Москве Есенин посещал </a:t>
            </a:r>
            <a:r>
              <a:rPr lang="ru-RU" dirty="0" err="1" smtClean="0"/>
              <a:t>Суриковский</a:t>
            </a:r>
            <a:r>
              <a:rPr lang="ru-RU" dirty="0" smtClean="0"/>
              <a:t> литературно-музыкальный кружок, опекавший талантливых выходцев из народа, на собраниях которого читал свои стихи. С 1913 г. учился на историко-философском отделение Московского городского народного университета им. А. Шанявского.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5058" name="Picture 2" descr="С.А. Есенин. 1913 г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214554"/>
            <a:ext cx="1643074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142984"/>
            <a:ext cx="7901014" cy="962966"/>
          </a:xfrm>
        </p:spPr>
        <p:txBody>
          <a:bodyPr/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Любовь в жизни поэта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428868"/>
            <a:ext cx="8183880" cy="2289436"/>
          </a:xfrm>
        </p:spPr>
        <p:txBody>
          <a:bodyPr/>
          <a:lstStyle/>
          <a:p>
            <a:pPr algn="just"/>
            <a:r>
              <a:rPr lang="ru-RU" dirty="0" smtClean="0"/>
              <a:t>В этом же году Есенин вступил в гражданский брак с Анной </a:t>
            </a:r>
            <a:r>
              <a:rPr lang="ru-RU" dirty="0" err="1" smtClean="0"/>
              <a:t>Изрядновой</a:t>
            </a:r>
            <a:r>
              <a:rPr lang="ru-RU" dirty="0" smtClean="0"/>
              <a:t>, которая в конце 1914 г. родила сына Юрия.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pc="600" dirty="0" smtClean="0">
                <a:solidFill>
                  <a:srgbClr val="FF0000"/>
                </a:solidFill>
              </a:rPr>
              <a:t>Начало творческого пути</a:t>
            </a:r>
            <a:endParaRPr lang="ru-RU" spc="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2571744"/>
            <a:ext cx="5043494" cy="214656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Первая публикация стихов Есенина появилась в начале 1914 г. в журнале «Мирок».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3010" name="Picture 2" descr="Сергей Есенин. 1914 г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500306"/>
            <a:ext cx="1857388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119</TotalTime>
  <Words>659</Words>
  <Application>Microsoft Office PowerPoint</Application>
  <PresentationFormat>Экран (4:3)</PresentationFormat>
  <Paragraphs>49</Paragraphs>
  <Slides>39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Аспект</vt:lpstr>
      <vt:lpstr>Сергей Есенин – певец страны березового ситца</vt:lpstr>
      <vt:lpstr>Сергей Есенин</vt:lpstr>
      <vt:lpstr>Родители  Сергея Есенина</vt:lpstr>
      <vt:lpstr>Родители  поэта</vt:lpstr>
      <vt:lpstr>Учеба</vt:lpstr>
      <vt:lpstr>Приезд в Москву</vt:lpstr>
      <vt:lpstr>Учеба в Москве</vt:lpstr>
      <vt:lpstr>Любовь в жизни поэта</vt:lpstr>
      <vt:lpstr>Начало творческого пути</vt:lpstr>
      <vt:lpstr>Есенин в Петрограде</vt:lpstr>
      <vt:lpstr>Сотрудничество в журналах</vt:lpstr>
      <vt:lpstr>Слайд 12</vt:lpstr>
      <vt:lpstr>Служба в армии</vt:lpstr>
      <vt:lpstr>Первый сборник стихотворений</vt:lpstr>
      <vt:lpstr>Начало славы и вторая любовь</vt:lpstr>
      <vt:lpstr>Есенин и революция</vt:lpstr>
      <vt:lpstr>Снова Москва</vt:lpstr>
      <vt:lpstr>Литературные друзья Есенина</vt:lpstr>
      <vt:lpstr>Есенин - имажинист</vt:lpstr>
      <vt:lpstr>Любовь к Айседоре Дункан</vt:lpstr>
      <vt:lpstr>Айседора и Сергей Есенин</vt:lpstr>
      <vt:lpstr>Айседора и Сергей Есенин</vt:lpstr>
      <vt:lpstr>Персидские мотивы</vt:lpstr>
      <vt:lpstr>Женитьба</vt:lpstr>
      <vt:lpstr>Смерть Есенина</vt:lpstr>
      <vt:lpstr>Последнее стихотворение поэта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Сергей Есенин</dc:title>
  <dc:creator>1</dc:creator>
  <cp:lastModifiedBy>1</cp:lastModifiedBy>
  <cp:revision>18</cp:revision>
  <dcterms:created xsi:type="dcterms:W3CDTF">2011-12-19T09:12:37Z</dcterms:created>
  <dcterms:modified xsi:type="dcterms:W3CDTF">2011-12-21T12:11:04Z</dcterms:modified>
</cp:coreProperties>
</file>