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58" autoAdjust="0"/>
  </p:normalViewPr>
  <p:slideViewPr>
    <p:cSldViewPr>
      <p:cViewPr varScale="1">
        <p:scale>
          <a:sx n="100" d="100"/>
          <a:sy n="100" d="100"/>
        </p:scale>
        <p:origin x="-894" y="-102"/>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g0.liveinternet.ru/images/attach/c/4/83/698/83698592_3973799_Chebyrashka3.jp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niklud2011.ucoz.ru/5.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entr-bdd.ru/filefolder/images/post-1.jpg"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img-fotki.yandex.ru/get/4423/82628759.23/0_61b9a_2a6b88c2_S"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img-fotki.yandex.ru/get/5413/82628759.23/0_61b93_9c747dd3_S"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http://images.yandex.ru/yandsearch?p=759&amp;text=%D0%B1%D0%B5%D0%B7%D0%BE%D0%BF%D0%B0%D1%81%D0%BD%D0%BE%D1%81%D1%82%D1%8C%20%D0%B4%D0%BE%D0%BC%D0%B0%20%D0%B8%20%D0%BD%D0%B0%20%D1%83%D0%BB%D0%B8%D1%86%D0%B5&amp;noreask=1&amp;img_url=img-fotki.yandex.ru/get/4423/82628759.23/0_61b90_3569741d_S&amp;rpt=simage&amp;lr=20237"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images.yandex.ru/yandsearch?p=763&amp;text=%D0%B1%D0%B5%D0%B7%D0%BE%D0%BF%D0%B0%D1%81%D0%BD%D0%BE%D1%81%D1%82%D1%8C%20%D0%B4%D0%BE%D0%BC%D0%B0%20%D0%B8%20%D0%BD%D0%B0%20%D1%83%D0%BB%D0%B8%D1%86%D0%B5&amp;noreask=1&amp;img_url=img-fotki.yandex.ru/get/4422/82628759.23/0_61b94_32b4021b_S&amp;rpt=simage&amp;lr=20237"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images.yandex.ru/yandsearch?p=768&amp;text=%D0%B1%D0%B5%D0%B7%D0%BE%D0%BF%D0%B0%D1%81%D0%BD%D0%BE%D1%81%D1%82%D1%8C%20%D0%B4%D0%BE%D0%BC%D0%B0%20%D0%B8%20%D0%BD%D0%B0%20%D1%83%D0%BB%D0%B8%D1%86%D0%B5&amp;noreask=1&amp;img_url=img-fotki.yandex.ru/get/4527/82628759.23/0_61b84_69e6c624_S&amp;rpt=simage&amp;lr=20237"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images.yandex.ru/yandsearch?p=789&amp;text=%D0%B1%D0%B5%D0%B7%D0%BE%D0%BF%D0%B0%D1%81%D0%BD%D0%BE%D1%81%D1%82%D1%8C%20%D0%B4%D0%BE%D0%BC%D0%B0%20%D0%B8%20%D0%BD%D0%B0%20%D1%83%D0%BB%D0%B8%D1%86%D0%B5&amp;noreask=1&amp;img_url=img-fotki.yandex.ru/get/4423/82628759.23/0_61b83_ffce6d21_S&amp;rpt=simage&amp;lr=20237" TargetMode="Externa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azbez.com/sites/azbez.com/files/images/40002.preview.jp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azbez.com/sites/azbez.com/files/images/60001_2.preview.jp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azbez.com/sites/azbez.com/files/images/40002_2.preview.jp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azbez.com/sites/azbez.com/files/images/70001_2.preview.jpg"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azbez.com/sites/azbez.com/files/images/40001.preview.jp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tgl.ru/images/shalost_23052011.jpg"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hyperlink" Target="http://bsizgan.ulregion.ru/images/ifcimages/news2011.01.17.jpg"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g-fotki.yandex.ru/get/4523/90780847.0/0_72cb7_d52d96f6_X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glow rad="228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a:noAutofit/>
          </a:bodyPr>
          <a:lstStyle/>
          <a:p>
            <a:r>
              <a:rPr lang="ru-RU" sz="4800" dirty="0" smtClean="0"/>
              <a:t>Безопасность дома и на улице</a:t>
            </a:r>
            <a:br>
              <a:rPr lang="ru-RU" sz="4800" dirty="0" smtClean="0"/>
            </a:br>
            <a:endParaRPr lang="ru-RU" sz="4800" dirty="0"/>
          </a:p>
        </p:txBody>
      </p:sp>
      <p:pic>
        <p:nvPicPr>
          <p:cNvPr id="4" name="i-main-pic" descr="Картинка 624 из 58796">
            <a:hlinkClick r:id="rId2" tgtFrame="_blank"/>
          </p:cNvPr>
          <p:cNvPicPr>
            <a:picLocks noGrp="1"/>
          </p:cNvPicPr>
          <p:nvPr>
            <p:ph idx="1"/>
          </p:nvPr>
        </p:nvPicPr>
        <p:blipFill>
          <a:blip r:embed="rId3" cstate="print"/>
          <a:srcRect/>
          <a:stretch>
            <a:fillRect/>
          </a:stretch>
        </p:blipFill>
        <p:spPr bwMode="auto">
          <a:xfrm>
            <a:off x="428596" y="1600200"/>
            <a:ext cx="8215369" cy="511494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i-main-pic" descr="Картинка 422 из 58503">
            <a:hlinkClick r:id="rId2" tgtFrame="_blank"/>
          </p:cNvPr>
          <p:cNvPicPr>
            <a:picLocks noGrp="1"/>
          </p:cNvPicPr>
          <p:nvPr>
            <p:ph idx="1"/>
          </p:nvPr>
        </p:nvPicPr>
        <p:blipFill>
          <a:blip r:embed="rId3" cstate="print"/>
          <a:srcRect/>
          <a:stretch>
            <a:fillRect/>
          </a:stretch>
        </p:blipFill>
        <p:spPr bwMode="auto">
          <a:xfrm>
            <a:off x="357158" y="357166"/>
            <a:ext cx="8358246" cy="576899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i-main-pic" descr="Картинка 447 из 58798">
            <a:hlinkClick r:id="rId3" tgtFrame="_blank"/>
          </p:cNvPr>
          <p:cNvPicPr/>
          <p:nvPr/>
        </p:nvPicPr>
        <p:blipFill>
          <a:blip r:embed="rId4" cstate="print"/>
          <a:srcRect/>
          <a:stretch>
            <a:fillRect/>
          </a:stretch>
        </p:blipFill>
        <p:spPr bwMode="auto">
          <a:xfrm>
            <a:off x="214282" y="142852"/>
            <a:ext cx="8715435" cy="650085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i-main-pic" descr="Картинка 751 из 58796">
            <a:hlinkClick r:id="rId3" tgtFrame="_blank"/>
          </p:cNvPr>
          <p:cNvPicPr/>
          <p:nvPr/>
        </p:nvPicPr>
        <p:blipFill>
          <a:blip r:embed="rId4" cstate="print"/>
          <a:srcRect/>
          <a:stretch>
            <a:fillRect/>
          </a:stretch>
        </p:blipFill>
        <p:spPr bwMode="auto">
          <a:xfrm>
            <a:off x="500035" y="857232"/>
            <a:ext cx="3929090" cy="4857784"/>
          </a:xfrm>
          <a:prstGeom prst="rect">
            <a:avLst/>
          </a:prstGeom>
          <a:noFill/>
          <a:ln w="9525">
            <a:noFill/>
            <a:miter lim="800000"/>
            <a:headEnd/>
            <a:tailEnd/>
          </a:ln>
        </p:spPr>
      </p:pic>
      <p:pic>
        <p:nvPicPr>
          <p:cNvPr id="5" name="i-main-pic" descr="Картинка 757 из 58796">
            <a:hlinkClick r:id="rId5" tgtFrame="_blank"/>
          </p:cNvPr>
          <p:cNvPicPr/>
          <p:nvPr/>
        </p:nvPicPr>
        <p:blipFill>
          <a:blip r:embed="rId6" cstate="print"/>
          <a:srcRect/>
          <a:stretch>
            <a:fillRect/>
          </a:stretch>
        </p:blipFill>
        <p:spPr bwMode="auto">
          <a:xfrm>
            <a:off x="4786314" y="785794"/>
            <a:ext cx="3929090" cy="492922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Рисунок 1" descr="http://im3-tub-ru.yandex.net/i?id=17964099-03-16f-31834">
            <a:hlinkClick r:id="rId3"/>
          </p:cNvPr>
          <p:cNvPicPr/>
          <p:nvPr/>
        </p:nvPicPr>
        <p:blipFill>
          <a:blip r:embed="rId4" cstate="print"/>
          <a:srcRect/>
          <a:stretch>
            <a:fillRect/>
          </a:stretch>
        </p:blipFill>
        <p:spPr bwMode="auto">
          <a:xfrm>
            <a:off x="1214415" y="1214423"/>
            <a:ext cx="3071834" cy="4000527"/>
          </a:xfrm>
          <a:prstGeom prst="rect">
            <a:avLst/>
          </a:prstGeom>
          <a:noFill/>
          <a:ln w="9525">
            <a:noFill/>
            <a:miter lim="800000"/>
            <a:headEnd/>
            <a:tailEnd/>
          </a:ln>
        </p:spPr>
      </p:pic>
      <p:pic>
        <p:nvPicPr>
          <p:cNvPr id="3" name="Рисунок 2" descr="http://im4-tub-ru.yandex.net/i?id=17927887-15-16f-31834">
            <a:hlinkClick r:id="rId5"/>
          </p:cNvPr>
          <p:cNvPicPr/>
          <p:nvPr/>
        </p:nvPicPr>
        <p:blipFill>
          <a:blip r:embed="rId6" cstate="print"/>
          <a:srcRect/>
          <a:stretch>
            <a:fillRect/>
          </a:stretch>
        </p:blipFill>
        <p:spPr bwMode="auto">
          <a:xfrm>
            <a:off x="4929190" y="1071546"/>
            <a:ext cx="3424253" cy="414340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Рисунок 1" descr="http://im2-tub-ru.yandex.net/i?id=17928331-11-16f-31834">
            <a:hlinkClick r:id="rId3"/>
          </p:cNvPr>
          <p:cNvPicPr/>
          <p:nvPr/>
        </p:nvPicPr>
        <p:blipFill>
          <a:blip r:embed="rId4" cstate="print"/>
          <a:srcRect/>
          <a:stretch>
            <a:fillRect/>
          </a:stretch>
        </p:blipFill>
        <p:spPr bwMode="auto">
          <a:xfrm>
            <a:off x="571472" y="857232"/>
            <a:ext cx="3357586" cy="4500594"/>
          </a:xfrm>
          <a:prstGeom prst="rect">
            <a:avLst/>
          </a:prstGeom>
          <a:noFill/>
          <a:ln w="9525">
            <a:noFill/>
            <a:miter lim="800000"/>
            <a:headEnd/>
            <a:tailEnd/>
          </a:ln>
        </p:spPr>
      </p:pic>
      <p:pic>
        <p:nvPicPr>
          <p:cNvPr id="3" name="Рисунок 2" descr="http://im8-tub-ru.yandex.net/i?id=17936694-06-16f-31834">
            <a:hlinkClick r:id="rId5"/>
          </p:cNvPr>
          <p:cNvPicPr/>
          <p:nvPr/>
        </p:nvPicPr>
        <p:blipFill>
          <a:blip r:embed="rId6" cstate="print"/>
          <a:srcRect/>
          <a:stretch>
            <a:fillRect/>
          </a:stretch>
        </p:blipFill>
        <p:spPr bwMode="auto">
          <a:xfrm>
            <a:off x="4429124" y="857232"/>
            <a:ext cx="3857652" cy="450059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cap="all" dirty="0"/>
              <a:t>Безопасность на улице</a:t>
            </a:r>
            <a:r>
              <a:rPr lang="ru-RU" dirty="0"/>
              <a:t/>
            </a:r>
            <a:br>
              <a:rPr lang="ru-RU" dirty="0"/>
            </a:br>
            <a:endParaRPr lang="ru-RU" dirty="0"/>
          </a:p>
        </p:txBody>
      </p:sp>
      <p:sp>
        <p:nvSpPr>
          <p:cNvPr id="6" name="Содержимое 5"/>
          <p:cNvSpPr>
            <a:spLocks noGrp="1"/>
          </p:cNvSpPr>
          <p:nvPr>
            <p:ph idx="1"/>
          </p:nvPr>
        </p:nvSpPr>
        <p:spPr/>
        <p:txBody>
          <a:bodyPr>
            <a:normAutofit fontScale="62500" lnSpcReduction="20000"/>
          </a:bodyPr>
          <a:lstStyle/>
          <a:p>
            <a:r>
              <a:rPr lang="ru-RU" dirty="0"/>
              <a:t>• Если вы потеряли родителей в незнакомом месте, не старайтесь их найти. Стойте там, где потерялись. Подождав, обратитесь к милиционеру, в магазине - к продавцу, в метро - к контролеру.</a:t>
            </a:r>
          </a:p>
          <a:p>
            <a:r>
              <a:rPr lang="ru-RU" dirty="0"/>
              <a:t>• Не уходи далеко от своего дома, двора. </a:t>
            </a:r>
          </a:p>
          <a:p>
            <a:r>
              <a:rPr lang="ru-RU" dirty="0"/>
              <a:t>• Избегай безлюдных мест, оврагов, пустырей, заброшенных домов, сараев, чердаков, подвалов. </a:t>
            </a:r>
          </a:p>
          <a:p>
            <a:r>
              <a:rPr lang="ru-RU" dirty="0"/>
              <a:t>• Не отправляйся один в дальние поездки. </a:t>
            </a:r>
          </a:p>
          <a:p>
            <a:r>
              <a:rPr lang="ru-RU" dirty="0"/>
              <a:t>• Не играйте на улице позже разрешенного времени. Преступления по отношению к детям совершаются чаще всего в темное время суток.</a:t>
            </a:r>
          </a:p>
          <a:p>
            <a:r>
              <a:rPr lang="ru-RU" dirty="0"/>
              <a:t>• После занятий в школе не задерживайтесь на улице. Обязательно зайдите домой. Родные должны знать, когда вы пришли из дома и где будете после этого.</a:t>
            </a:r>
          </a:p>
          <a:p>
            <a:r>
              <a:rPr lang="ru-RU" dirty="0"/>
              <a:t>• В школу и из школы ходите одной и той же дорогой, чтобы дома знали ваш маршрут.</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85000" lnSpcReduction="10000"/>
          </a:bodyPr>
          <a:lstStyle/>
          <a:p>
            <a:r>
              <a:rPr lang="ru-RU" dirty="0"/>
              <a:t>• Не играйте с незнакомыми ребятами старшего возраста.</a:t>
            </a:r>
          </a:p>
          <a:p>
            <a:r>
              <a:rPr lang="ru-RU" dirty="0"/>
              <a:t>• Не поддавайтесь на уговоры незнакомых взрослых или подростков пойти с ними в чужой подъезд, заброшенный дом, на пустырь и другие безлюдные места.</a:t>
            </a:r>
          </a:p>
          <a:p>
            <a:r>
              <a:rPr lang="ru-RU" dirty="0"/>
              <a:t>• Никогда не заговаривайте на улице с незнакомыми людьми.</a:t>
            </a:r>
          </a:p>
          <a:p>
            <a:endParaRPr lang="ru-RU" dirty="0"/>
          </a:p>
        </p:txBody>
      </p:sp>
      <p:pic>
        <p:nvPicPr>
          <p:cNvPr id="5" name="Содержимое 4" descr="Незнакомка">
            <a:hlinkClick r:id="rId2"/>
          </p:cNvPr>
          <p:cNvPicPr>
            <a:picLocks noGrp="1"/>
          </p:cNvPicPr>
          <p:nvPr>
            <p:ph sz="half" idx="2"/>
          </p:nvPr>
        </p:nvPicPr>
        <p:blipFill>
          <a:blip r:embed="rId3" cstate="print"/>
          <a:srcRect/>
          <a:stretch>
            <a:fillRect/>
          </a:stretch>
        </p:blipFill>
        <p:spPr bwMode="auto">
          <a:xfrm>
            <a:off x="4357686" y="1643050"/>
            <a:ext cx="4500594" cy="450059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27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sz="half" idx="4294967295"/>
          </p:nvPr>
        </p:nvSpPr>
        <p:spPr>
          <a:xfrm>
            <a:off x="0" y="571480"/>
            <a:ext cx="8715404" cy="6000792"/>
          </a:xfrm>
        </p:spPr>
        <p:txBody>
          <a:bodyPr>
            <a:normAutofit fontScale="77500" lnSpcReduction="20000"/>
          </a:bodyPr>
          <a:lstStyle/>
          <a:p>
            <a:r>
              <a:rPr lang="ru-RU" dirty="0"/>
              <a:t>• Не принимайте от незнакомых людей угощение. </a:t>
            </a:r>
          </a:p>
          <a:p>
            <a:r>
              <a:rPr lang="ru-RU" dirty="0"/>
              <a:t>• Не пейте неизвестные вам напитки, даже если их предлагают ребята.</a:t>
            </a:r>
          </a:p>
          <a:p>
            <a:r>
              <a:rPr lang="ru-RU" dirty="0"/>
              <a:t>• Не разговаривайте с пьяными людьми. Пьяные люди, даже знакомые, способны на неожиданные и жестокие поступки.</a:t>
            </a:r>
          </a:p>
          <a:p>
            <a:r>
              <a:rPr lang="ru-RU" dirty="0"/>
              <a:t>• Если вы нашли незнакомый предмет, ни в коем случае не разбирайте его,</a:t>
            </a:r>
          </a:p>
          <a:p>
            <a:r>
              <a:rPr lang="ru-RU" dirty="0"/>
              <a:t>• Не нюхайте, не стучите по нему и не бросайте в огонь. В нем может быть взрывчатое радиоактивное или сильнодействующее ядовитое вещество.</a:t>
            </a:r>
          </a:p>
          <a:p>
            <a:r>
              <a:rPr lang="ru-RU" dirty="0"/>
              <a:t>• Не приглашайте домой малознакомых ребят, если дома нет никого из взрослых.</a:t>
            </a:r>
          </a:p>
          <a:p>
            <a:r>
              <a:rPr lang="ru-RU" dirty="0"/>
              <a:t>• Не хвастайтесь перед малознакомыми или незнакомыми людьми, что у вас дома много денег. Или тем, что у вас хорошая техника (компьютер, телевизор и другие ценные вещи).</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77500" lnSpcReduction="20000"/>
          </a:bodyPr>
          <a:lstStyle/>
          <a:p>
            <a:r>
              <a:rPr lang="ru-RU" dirty="0"/>
              <a:t>• Если вы, идя к своему дому, заметили, что кто-то преследует, помашите рукой, будто кто-то из родителей стоит у окна и ждет вас. Преступник может испугаться, что его видят, и прекратить преследование.</a:t>
            </a:r>
          </a:p>
          <a:p>
            <a:r>
              <a:rPr lang="ru-RU" dirty="0"/>
              <a:t>• Если вас преследуют, а до дома далеко, бегите в ближайшее людное место: к магазину, автобусной остановке, метро.</a:t>
            </a:r>
          </a:p>
          <a:p>
            <a:endParaRPr lang="ru-RU" dirty="0"/>
          </a:p>
        </p:txBody>
      </p:sp>
      <p:pic>
        <p:nvPicPr>
          <p:cNvPr id="5" name="Содержимое 4" descr="Преследователь">
            <a:hlinkClick r:id="rId2"/>
          </p:cNvPr>
          <p:cNvPicPr>
            <a:picLocks noGrp="1"/>
          </p:cNvPicPr>
          <p:nvPr>
            <p:ph sz="half" idx="2"/>
          </p:nvPr>
        </p:nvPicPr>
        <p:blipFill>
          <a:blip r:embed="rId3" cstate="print"/>
          <a:srcRect/>
          <a:stretch>
            <a:fillRect/>
          </a:stretch>
        </p:blipFill>
        <p:spPr bwMode="auto">
          <a:xfrm>
            <a:off x="4572000" y="1785926"/>
            <a:ext cx="4214842" cy="392908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55000" lnSpcReduction="20000"/>
          </a:bodyPr>
          <a:lstStyle/>
          <a:p>
            <a:r>
              <a:rPr lang="ru-RU" dirty="0"/>
              <a:t>• Если незнакомые люди пытаются куда-то увезти вас силой, сопротивляйтесь, кричите, зовите на помощь. Причем кричите так, чтобы окружающим было понятно – вас увозят незнакомые люди. Например: «Дяденька я вас не знаю!» Или «Помогите! Меня увозит незнакомый человек!»</a:t>
            </a:r>
          </a:p>
          <a:p>
            <a:r>
              <a:rPr lang="ru-RU" dirty="0"/>
              <a:t>• Не бойтесь выглядеть смешно, если это поможем избежать опасности!</a:t>
            </a:r>
          </a:p>
          <a:p>
            <a:r>
              <a:rPr lang="ru-RU" dirty="0"/>
              <a:t>• Постарайтесь запомнить лицо, одежду и другие приметы вашего обидчика. Это поможет милиции найти его.</a:t>
            </a:r>
          </a:p>
          <a:p>
            <a:r>
              <a:rPr lang="ru-RU" dirty="0"/>
              <a:t>• Не позволяйте себя обмануть предложениями поехать снимать кино, выполнять задание милиции или разведки. Такие вещи всегда согласуются с родителями.</a:t>
            </a:r>
          </a:p>
          <a:p>
            <a:endParaRPr lang="ru-RU" dirty="0"/>
          </a:p>
        </p:txBody>
      </p:sp>
      <p:sp>
        <p:nvSpPr>
          <p:cNvPr id="4" name="Содержимое 3"/>
          <p:cNvSpPr>
            <a:spLocks noGrp="1"/>
          </p:cNvSpPr>
          <p:nvPr>
            <p:ph sz="half" idx="2"/>
          </p:nvPr>
        </p:nvSpPr>
        <p:spPr/>
        <p:txBody>
          <a:bodyPr>
            <a:normAutofit fontScale="55000" lnSpcReduction="20000"/>
          </a:bodyPr>
          <a:lstStyle/>
          <a:p>
            <a:r>
              <a:rPr lang="ru-RU" dirty="0"/>
              <a:t>• На все предложения незнакомых людей – подарить игрушку, показать щенка, обезьянку или слона – твердо отвечайте «Нет!»</a:t>
            </a:r>
          </a:p>
          <a:p>
            <a:r>
              <a:rPr lang="ru-RU" dirty="0"/>
              <a:t>• Никогда не садитесь в машину с незнакомыми людьми. Это может закончиться плохо.</a:t>
            </a:r>
          </a:p>
          <a:p>
            <a:endParaRPr lang="ru-RU" dirty="0"/>
          </a:p>
        </p:txBody>
      </p:sp>
      <p:pic>
        <p:nvPicPr>
          <p:cNvPr id="5" name="Рисунок 4" descr="Незнакомая машина">
            <a:hlinkClick r:id="rId2"/>
          </p:cNvPr>
          <p:cNvPicPr/>
          <p:nvPr/>
        </p:nvPicPr>
        <p:blipFill>
          <a:blip r:embed="rId3" cstate="print"/>
          <a:srcRect/>
          <a:stretch>
            <a:fillRect/>
          </a:stretch>
        </p:blipFill>
        <p:spPr bwMode="auto">
          <a:xfrm>
            <a:off x="4429124" y="3071810"/>
            <a:ext cx="4286280" cy="335758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solidFill>
                  <a:srgbClr val="C00000"/>
                </a:solidFill>
              </a:rPr>
              <a:t>Опасно ли «домашнее электричество»?</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Содержимое 2"/>
          <p:cNvSpPr>
            <a:spLocks noGrp="1"/>
          </p:cNvSpPr>
          <p:nvPr>
            <p:ph sz="half" idx="1"/>
          </p:nvPr>
        </p:nvSpPr>
        <p:spPr/>
        <p:txBody>
          <a:bodyPr>
            <a:normAutofit fontScale="55000" lnSpcReduction="20000"/>
          </a:bodyPr>
          <a:lstStyle/>
          <a:p>
            <a:r>
              <a:rPr lang="ru-RU" b="1" dirty="0" smtClean="0"/>
              <a:t>Воздействие электричества на человека зависит от величины силы тока, времени и условий его «контакта» с человеком, а также от индивидуальных особенностей организма каждого из нас. Смертельно опасная ситуация в быту возникает тогда, когда человек, прикоснувшийся к неизолированному проводу, касается ногами земли или упирается другой рукой в заземленные предметы.</a:t>
            </a:r>
          </a:p>
          <a:p>
            <a:r>
              <a:rPr lang="ru-RU" b="1" dirty="0" smtClean="0"/>
              <a:t>Что возможно в этом случае? Все, что угодно, — от просто неприятных ощущений, ожога или обморока, до судорог, прекращения дыхания и смертельного исхода! При силе тока в 10–15 миллиампер человек не может самостоятельно оторваться от электропровода, а сила тока, который течет в проводах наших квартир, составляет 5 — 10 ампер, что смертельно опасно.</a:t>
            </a:r>
          </a:p>
          <a:p>
            <a:endParaRPr lang="ru-RU" dirty="0"/>
          </a:p>
        </p:txBody>
      </p:sp>
      <p:pic>
        <p:nvPicPr>
          <p:cNvPr id="5" name="Содержимое 4" descr="http://gazeta.aif.ru/data/mags/kids/119/pics/52_01_01.jpg"/>
          <p:cNvPicPr>
            <a:picLocks noGrp="1"/>
          </p:cNvPicPr>
          <p:nvPr>
            <p:ph sz="half" idx="2"/>
          </p:nvPr>
        </p:nvPicPr>
        <p:blipFill>
          <a:blip r:embed="rId3" cstate="print"/>
          <a:srcRect/>
          <a:stretch>
            <a:fillRect/>
          </a:stretch>
        </p:blipFill>
        <p:spPr bwMode="auto">
          <a:xfrm>
            <a:off x="5000628" y="1643050"/>
            <a:ext cx="3571900" cy="350046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lstStyle/>
          <a:p>
            <a:r>
              <a:rPr lang="ru-RU" dirty="0"/>
              <a:t>• И последнее правило: что бы не случилось с вами, обязательно расскажите обо всем родителям или взрослым, которым вы доверяете.</a:t>
            </a:r>
          </a:p>
          <a:p>
            <a:endParaRPr lang="ru-RU" dirty="0"/>
          </a:p>
        </p:txBody>
      </p:sp>
      <p:pic>
        <p:nvPicPr>
          <p:cNvPr id="5" name="Содержимое 4" descr="Родители">
            <a:hlinkClick r:id="rId2"/>
          </p:cNvPr>
          <p:cNvPicPr>
            <a:picLocks noGrp="1"/>
          </p:cNvPicPr>
          <p:nvPr>
            <p:ph sz="half" idx="2"/>
          </p:nvPr>
        </p:nvPicPr>
        <p:blipFill>
          <a:blip r:embed="rId3" cstate="print"/>
          <a:srcRect/>
          <a:stretch>
            <a:fillRect/>
          </a:stretch>
        </p:blipFill>
        <p:spPr bwMode="auto">
          <a:xfrm>
            <a:off x="4429124" y="1785926"/>
            <a:ext cx="4500594" cy="428628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КАК ВЕСТИ СЕБЯ В СЛУЧАЕ НАПАДЕНИЯ</a:t>
            </a:r>
            <a:r>
              <a:rPr lang="ru-RU" dirty="0"/>
              <a:t/>
            </a:r>
            <a:br>
              <a:rPr lang="ru-RU" dirty="0"/>
            </a:br>
            <a:endParaRPr lang="ru-RU" dirty="0"/>
          </a:p>
        </p:txBody>
      </p:sp>
      <p:sp>
        <p:nvSpPr>
          <p:cNvPr id="3" name="Содержимое 2"/>
          <p:cNvSpPr>
            <a:spLocks noGrp="1"/>
          </p:cNvSpPr>
          <p:nvPr>
            <p:ph idx="1"/>
          </p:nvPr>
        </p:nvSpPr>
        <p:spPr/>
        <p:txBody>
          <a:bodyPr>
            <a:normAutofit fontScale="77500" lnSpcReduction="20000"/>
          </a:bodyPr>
          <a:lstStyle/>
          <a:p>
            <a:r>
              <a:rPr lang="ru-RU" dirty="0"/>
              <a:t>• Если есть возможность бежать - бегите немедленно. </a:t>
            </a:r>
          </a:p>
          <a:p>
            <a:r>
              <a:rPr lang="ru-RU" dirty="0"/>
              <a:t>• Чтобы быстрее и надежнее оторваться от преследователей, учитывайте следующие правила: </a:t>
            </a:r>
          </a:p>
          <a:p>
            <a:r>
              <a:rPr lang="ru-RU" dirty="0"/>
              <a:t>выбирайте путь с легкими для вас и неприятными для преследователей препятствиями (грязь, лужи, кусты, забор); если перед вами невысокий обрыв, крутой склон, высокое крыльцо, можно и нужно прыгать.</a:t>
            </a:r>
          </a:p>
          <a:p>
            <a:r>
              <a:rPr lang="ru-RU" dirty="0"/>
              <a:t>Если встречи с преступниками избежать не удалось, то безопаснее: </a:t>
            </a:r>
          </a:p>
          <a:p>
            <a:r>
              <a:rPr lang="ru-RU" dirty="0"/>
              <a:t>• о первому требованию уличного грабителя отдать деньги;</a:t>
            </a:r>
          </a:p>
          <a:p>
            <a:r>
              <a:rPr lang="ru-RU" dirty="0"/>
              <a:t>• не тянуть к себе сумку, если ее вырывают; </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Содержимое 3"/>
          <p:cNvSpPr>
            <a:spLocks noGrp="1"/>
          </p:cNvSpPr>
          <p:nvPr>
            <p:ph sz="half" idx="2"/>
          </p:nvPr>
        </p:nvSpPr>
        <p:spPr/>
        <p:txBody>
          <a:bodyPr/>
          <a:lstStyle/>
          <a:p>
            <a:r>
              <a:rPr lang="ru-RU" dirty="0"/>
              <a:t>• не вступать в пререкания; </a:t>
            </a:r>
          </a:p>
          <a:p>
            <a:r>
              <a:rPr lang="ru-RU" dirty="0"/>
              <a:t>• не отвечать на вызывающее поведение; </a:t>
            </a:r>
          </a:p>
          <a:p>
            <a:r>
              <a:rPr lang="ru-RU" dirty="0"/>
              <a:t>• говорить спокойно и медленно, уверенно в себе. </a:t>
            </a:r>
          </a:p>
          <a:p>
            <a:endParaRPr lang="ru-RU" dirty="0"/>
          </a:p>
        </p:txBody>
      </p:sp>
      <p:pic>
        <p:nvPicPr>
          <p:cNvPr id="5" name="Содержимое 4" descr="Грабитель">
            <a:hlinkClick r:id="rId2"/>
          </p:cNvPr>
          <p:cNvPicPr>
            <a:picLocks noGrp="1"/>
          </p:cNvPicPr>
          <p:nvPr>
            <p:ph sz="half" idx="1"/>
          </p:nvPr>
        </p:nvPicPr>
        <p:blipFill>
          <a:blip r:embed="rId3" cstate="print"/>
          <a:srcRect/>
          <a:stretch>
            <a:fillRect/>
          </a:stretch>
        </p:blipFill>
        <p:spPr bwMode="auto">
          <a:xfrm>
            <a:off x="214282" y="1500174"/>
            <a:ext cx="4000528" cy="464347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Что делать, чтобы избежать опасности?</a:t>
            </a:r>
            <a:r>
              <a:rPr lang="ru-RU" dirty="0" smtClean="0"/>
              <a:t> </a:t>
            </a:r>
            <a:endParaRPr lang="ru-RU" dirty="0"/>
          </a:p>
        </p:txBody>
      </p:sp>
      <p:sp>
        <p:nvSpPr>
          <p:cNvPr id="3" name="Содержимое 2"/>
          <p:cNvSpPr>
            <a:spLocks noGrp="1"/>
          </p:cNvSpPr>
          <p:nvPr>
            <p:ph sz="half" idx="1"/>
          </p:nvPr>
        </p:nvSpPr>
        <p:spPr/>
        <p:txBody>
          <a:bodyPr>
            <a:normAutofit fontScale="40000" lnSpcReduction="20000"/>
          </a:bodyPr>
          <a:lstStyle/>
          <a:p>
            <a:r>
              <a:rPr lang="ru-RU" sz="3800" b="1" dirty="0" smtClean="0"/>
              <a:t>— </a:t>
            </a:r>
            <a:r>
              <a:rPr lang="en-US" sz="3800" b="1" dirty="0" smtClean="0"/>
              <a:t> </a:t>
            </a:r>
            <a:r>
              <a:rPr lang="ru-RU" sz="3800" b="1" dirty="0" smtClean="0"/>
              <a:t>не </a:t>
            </a:r>
            <a:r>
              <a:rPr lang="ru-RU" sz="3800" b="1" dirty="0" smtClean="0"/>
              <a:t>беритесь за электроприборы мокрыми руками;</a:t>
            </a:r>
          </a:p>
          <a:p>
            <a:r>
              <a:rPr lang="ru-RU" sz="3800" b="1" dirty="0" smtClean="0"/>
              <a:t>— не вытягивайте вилку из розетки, потянув за шнур: рано или поздно он оборвется</a:t>
            </a:r>
            <a:r>
              <a:rPr lang="ru-RU" sz="3800" b="1" dirty="0" smtClean="0"/>
              <a:t>;</a:t>
            </a:r>
            <a:r>
              <a:rPr lang="ru-RU" sz="3800" b="1" dirty="0" smtClean="0"/>
              <a:t> — не включайте больше одной вилки в розетку: это может привести к короткому замыканию;</a:t>
            </a:r>
          </a:p>
          <a:p>
            <a:r>
              <a:rPr lang="ru-RU" sz="3800" b="1" dirty="0" smtClean="0"/>
              <a:t>— пользуясь удлинителем, после окончания работы сначала выдерните его из розетки, а затем сворачивайте в кольцо;</a:t>
            </a:r>
          </a:p>
          <a:p>
            <a:r>
              <a:rPr lang="ru-RU" sz="3800" b="1" dirty="0" smtClean="0"/>
              <a:t>— следите, чтобы провода приборов не оказались защемленными мебелью, дверью, оконной рамой, не касались газовых труб и батарей отопления;</a:t>
            </a:r>
          </a:p>
          <a:p>
            <a:endParaRPr lang="ru-RU" b="1" dirty="0" smtClean="0"/>
          </a:p>
          <a:p>
            <a:endParaRPr lang="ru-RU" b="1" dirty="0"/>
          </a:p>
        </p:txBody>
      </p:sp>
      <p:sp>
        <p:nvSpPr>
          <p:cNvPr id="4" name="Содержимое 3"/>
          <p:cNvSpPr>
            <a:spLocks noGrp="1"/>
          </p:cNvSpPr>
          <p:nvPr>
            <p:ph sz="half" idx="2"/>
          </p:nvPr>
        </p:nvSpPr>
        <p:spPr>
          <a:xfrm>
            <a:off x="4648200" y="1600200"/>
            <a:ext cx="4038600" cy="5043510"/>
          </a:xfrm>
        </p:spPr>
        <p:txBody>
          <a:bodyPr>
            <a:normAutofit fontScale="40000" lnSpcReduction="20000"/>
          </a:bodyPr>
          <a:lstStyle/>
          <a:p>
            <a:r>
              <a:rPr lang="ru-RU" sz="3400" b="1" dirty="0" smtClean="0">
                <a:latin typeface="Tahoma" pitchFamily="34" charset="0"/>
                <a:cs typeface="Tahoma" pitchFamily="34" charset="0"/>
              </a:rPr>
              <a:t>Что делать, если кого-то ударило током?</a:t>
            </a:r>
            <a:r>
              <a:rPr lang="ru-RU" sz="3400" dirty="0" smtClean="0">
                <a:latin typeface="Tahoma" pitchFamily="34" charset="0"/>
                <a:cs typeface="Tahoma" pitchFamily="34" charset="0"/>
              </a:rPr>
              <a:t> </a:t>
            </a:r>
            <a:endParaRPr lang="en-US" sz="3400" dirty="0" smtClean="0">
              <a:latin typeface="Tahoma" pitchFamily="34" charset="0"/>
              <a:cs typeface="Tahoma" pitchFamily="34" charset="0"/>
            </a:endParaRPr>
          </a:p>
          <a:p>
            <a:r>
              <a:rPr lang="ru-RU" sz="3400" dirty="0" smtClean="0">
                <a:latin typeface="Tahoma" pitchFamily="34" charset="0"/>
                <a:cs typeface="Tahoma" pitchFamily="34" charset="0"/>
              </a:rPr>
              <a:t>Немедленно </a:t>
            </a:r>
            <a:r>
              <a:rPr lang="ru-RU" sz="3400" dirty="0" smtClean="0">
                <a:latin typeface="Tahoma" pitchFamily="34" charset="0"/>
                <a:cs typeface="Tahoma" pitchFamily="34" charset="0"/>
              </a:rPr>
              <a:t>оказать помощь, прежде всего освободив пострадавшего от воздействия электричества. Для этого надо обесточить квартиру (повернуть выключатель, рубильник, вывернуть пробку и т.п.) или хотя бы оттащить за одежду человека от места соприкосновения с током, обернув свою руку какой-нибудь сухой тканью.</a:t>
            </a:r>
          </a:p>
          <a:p>
            <a:r>
              <a:rPr lang="ru-RU" sz="3400" b="1" dirty="0" smtClean="0">
                <a:latin typeface="Tahoma" pitchFamily="34" charset="0"/>
                <a:cs typeface="Tahoma" pitchFamily="34" charset="0"/>
              </a:rPr>
              <a:t>Если человек находится в сознании,</a:t>
            </a:r>
            <a:r>
              <a:rPr lang="ru-RU" sz="3400" dirty="0" smtClean="0">
                <a:latin typeface="Tahoma" pitchFamily="34" charset="0"/>
                <a:cs typeface="Tahoma" pitchFamily="34" charset="0"/>
              </a:rPr>
              <a:t> положите его на пол, подняв ноги на 25–30 сантиметров, а если он без сознания — горизонтально, на спину, на что-то твердое. Откройте все окна и форточки (пострадавшему нужен свежий воздух), разотрите тело, дайте понюхать нашатырный спирт. Если человек </a:t>
            </a:r>
            <a:r>
              <a:rPr lang="ru-RU" sz="3400" b="1" dirty="0" smtClean="0">
                <a:latin typeface="Tahoma" pitchFamily="34" charset="0"/>
                <a:cs typeface="Tahoma" pitchFamily="34" charset="0"/>
              </a:rPr>
              <a:t>получил ожоги,</a:t>
            </a:r>
            <a:r>
              <a:rPr lang="ru-RU" sz="3400" dirty="0" smtClean="0">
                <a:latin typeface="Tahoma" pitchFamily="34" charset="0"/>
                <a:cs typeface="Tahoma" pitchFamily="34" charset="0"/>
              </a:rPr>
              <a:t> не пользуйтесь водой для приведения его в чувство. </a:t>
            </a:r>
            <a:r>
              <a:rPr lang="ru-RU" sz="3400" b="1" dirty="0" smtClean="0">
                <a:latin typeface="Tahoma" pitchFamily="34" charset="0"/>
                <a:cs typeface="Tahoma" pitchFamily="34" charset="0"/>
              </a:rPr>
              <a:t>При остановке сердца и дыхания</a:t>
            </a:r>
            <a:r>
              <a:rPr lang="ru-RU" sz="3400" dirty="0" smtClean="0">
                <a:latin typeface="Tahoma" pitchFamily="34" charset="0"/>
                <a:cs typeface="Tahoma" pitchFamily="34" charset="0"/>
              </a:rPr>
              <a:t> немедленно начинайте делать искусственное дыхание и массаж </a:t>
            </a:r>
            <a:r>
              <a:rPr lang="ru-RU" sz="3400" dirty="0" smtClean="0">
                <a:latin typeface="Tahoma" pitchFamily="34" charset="0"/>
                <a:cs typeface="Tahoma" pitchFamily="34" charset="0"/>
              </a:rPr>
              <a:t>сердца, </a:t>
            </a:r>
            <a:r>
              <a:rPr lang="ru-RU" sz="3400" dirty="0" smtClean="0">
                <a:latin typeface="Tahoma" pitchFamily="34" charset="0"/>
                <a:cs typeface="Tahoma" pitchFamily="34" charset="0"/>
              </a:rPr>
              <a:t>и доставьте пострадавшего к врачу.</a:t>
            </a:r>
          </a:p>
          <a:p>
            <a:endParaRPr lang="ru-RU"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А если в доме пожар?</a:t>
            </a:r>
            <a:br>
              <a:rPr lang="ru-RU" dirty="0">
                <a:solidFill>
                  <a:srgbClr val="C00000"/>
                </a:solidFill>
              </a:rPr>
            </a:br>
            <a:endParaRPr lang="ru-RU" dirty="0">
              <a:solidFill>
                <a:srgbClr val="C00000"/>
              </a:solidFill>
            </a:endParaRPr>
          </a:p>
        </p:txBody>
      </p:sp>
      <p:sp>
        <p:nvSpPr>
          <p:cNvPr id="3" name="Текст 2"/>
          <p:cNvSpPr>
            <a:spLocks noGrp="1"/>
          </p:cNvSpPr>
          <p:nvPr>
            <p:ph type="body" idx="1"/>
          </p:nvPr>
        </p:nvSpPr>
        <p:spPr>
          <a:xfrm>
            <a:off x="457200" y="1535112"/>
            <a:ext cx="2543164" cy="4465656"/>
          </a:xfrm>
        </p:spPr>
        <p:txBody>
          <a:bodyPr>
            <a:normAutofit fontScale="62500" lnSpcReduction="20000"/>
          </a:bodyPr>
          <a:lstStyle/>
          <a:p>
            <a:r>
              <a:rPr lang="ru-RU" dirty="0"/>
              <a:t>Что еще, кроме осторожного обращения с огнем и электроприборами, поможет не допустить пожара? Не нужно сушить выстиранное белье над газовой плитой и разогревать на ней огнеопасные жидкости (лаки и краски). Под Новый год и Рождество не приносите домой купленные на рынках фейерверки, хлопушки и бенгальские огни, а еще лучше — не пользуйтесь ими и во дворе: они очень опасны! Не оставляйте включенным телевизор, когда ложитесь спать. Обзаведитесь бытовым огнетушителем и храните его в доступном месте.</a:t>
            </a:r>
          </a:p>
          <a:p>
            <a:endParaRPr lang="ru-RU" dirty="0"/>
          </a:p>
        </p:txBody>
      </p:sp>
      <p:sp>
        <p:nvSpPr>
          <p:cNvPr id="5" name="Текст 4"/>
          <p:cNvSpPr>
            <a:spLocks noGrp="1"/>
          </p:cNvSpPr>
          <p:nvPr>
            <p:ph type="body" sz="quarter" idx="3"/>
          </p:nvPr>
        </p:nvSpPr>
        <p:spPr>
          <a:xfrm>
            <a:off x="4929190" y="1000108"/>
            <a:ext cx="4041775" cy="639762"/>
          </a:xfrm>
        </p:spPr>
        <p:txBody>
          <a:bodyPr>
            <a:normAutofit fontScale="92500"/>
          </a:bodyPr>
          <a:lstStyle/>
          <a:p>
            <a:r>
              <a:rPr lang="ru-RU" dirty="0">
                <a:solidFill>
                  <a:srgbClr val="C00000"/>
                </a:solidFill>
              </a:rPr>
              <a:t>А если ЭТО все-таки случилось? </a:t>
            </a:r>
          </a:p>
        </p:txBody>
      </p:sp>
      <p:sp>
        <p:nvSpPr>
          <p:cNvPr id="6" name="Содержимое 5"/>
          <p:cNvSpPr>
            <a:spLocks noGrp="1"/>
          </p:cNvSpPr>
          <p:nvPr>
            <p:ph sz="quarter" idx="4"/>
          </p:nvPr>
        </p:nvSpPr>
        <p:spPr/>
        <p:txBody>
          <a:bodyPr>
            <a:normAutofit fontScale="62500" lnSpcReduction="20000"/>
          </a:bodyPr>
          <a:lstStyle/>
          <a:p>
            <a:r>
              <a:rPr lang="ru-RU" b="1" dirty="0"/>
              <a:t>Главное, не паниковать, а действовать решительно и быстро. Если вы видите, что огонь разгорается и захватывает все большую площадь, немедленно покиньте квартиру. Перекройте газ и помогите выйти из опасной зоны маленьким детям и старикам</a:t>
            </a:r>
            <a:r>
              <a:rPr lang="ru-RU" b="1" dirty="0" smtClean="0"/>
              <a:t>.</a:t>
            </a:r>
            <a:r>
              <a:rPr lang="en-US" b="1" dirty="0" smtClean="0"/>
              <a:t> </a:t>
            </a:r>
            <a:r>
              <a:rPr lang="ru-RU" b="1" dirty="0" smtClean="0"/>
              <a:t>Спускаться </a:t>
            </a:r>
            <a:r>
              <a:rPr lang="ru-RU" b="1" dirty="0"/>
              <a:t>лучше по лестнице, а не в лифте: в случае распространения пожара по всему зданию лифт может остановиться и превратиться в настоящую ловушку. Если очаг возгорания маленький, вызвав по телефону О1 пожарных, начинайте тушить огонь самостоятельно. Используйте огнетушитель, залейте место возгорания водой, накройте пламя ковром или одеялом. Горящие электроприборы можно тушить, лишь отключив их от источника тока.</a:t>
            </a:r>
          </a:p>
          <a:p>
            <a:endParaRPr lang="ru-RU" dirty="0"/>
          </a:p>
        </p:txBody>
      </p:sp>
      <p:pic>
        <p:nvPicPr>
          <p:cNvPr id="7" name="Содержимое 6" descr="http://gazeta.aif.ru/data/mags/kids/119/pics/52_01_03.jpg"/>
          <p:cNvPicPr>
            <a:picLocks noGrp="1"/>
          </p:cNvPicPr>
          <p:nvPr>
            <p:ph sz="half" idx="2"/>
          </p:nvPr>
        </p:nvPicPr>
        <p:blipFill>
          <a:blip r:embed="rId3" cstate="print"/>
          <a:srcRect/>
          <a:stretch>
            <a:fillRect/>
          </a:stretch>
        </p:blipFill>
        <p:spPr bwMode="auto">
          <a:xfrm>
            <a:off x="3357554" y="1428736"/>
            <a:ext cx="1499381" cy="273606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endParaRPr lang="ru-RU" dirty="0"/>
          </a:p>
        </p:txBody>
      </p:sp>
      <p:pic>
        <p:nvPicPr>
          <p:cNvPr id="9" name="i-main-pic" descr="Картинка 404 из 58798">
            <a:hlinkClick r:id="rId3" tgtFrame="_blank"/>
          </p:cNvPr>
          <p:cNvPicPr>
            <a:picLocks noGrp="1"/>
          </p:cNvPicPr>
          <p:nvPr>
            <p:ph sz="half" idx="1"/>
          </p:nvPr>
        </p:nvPicPr>
        <p:blipFill>
          <a:blip r:embed="rId4" cstate="print"/>
          <a:srcRect/>
          <a:stretch>
            <a:fillRect/>
          </a:stretch>
        </p:blipFill>
        <p:spPr bwMode="auto">
          <a:xfrm>
            <a:off x="357158" y="1000108"/>
            <a:ext cx="4286279" cy="5500726"/>
          </a:xfrm>
          <a:prstGeom prst="rect">
            <a:avLst/>
          </a:prstGeom>
          <a:noFill/>
          <a:ln w="9525">
            <a:noFill/>
            <a:miter lim="800000"/>
            <a:headEnd/>
            <a:tailEnd/>
          </a:ln>
        </p:spPr>
      </p:pic>
      <p:pic>
        <p:nvPicPr>
          <p:cNvPr id="10" name="i-main-pic" descr="Картинка 341 из 58799">
            <a:hlinkClick r:id="rId5" tgtFrame="_blank"/>
          </p:cNvPr>
          <p:cNvPicPr>
            <a:picLocks noGrp="1"/>
          </p:cNvPicPr>
          <p:nvPr>
            <p:ph sz="half" idx="2"/>
          </p:nvPr>
        </p:nvPicPr>
        <p:blipFill>
          <a:blip r:embed="rId6" cstate="print"/>
          <a:srcRect/>
          <a:stretch>
            <a:fillRect/>
          </a:stretch>
        </p:blipFill>
        <p:spPr bwMode="auto">
          <a:xfrm>
            <a:off x="4786314" y="1071546"/>
            <a:ext cx="3929089" cy="54292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Когда «собака бывает кусачей»?</a:t>
            </a:r>
            <a:br>
              <a:rPr lang="ru-RU" dirty="0"/>
            </a:br>
            <a:endParaRPr lang="ru-RU" dirty="0"/>
          </a:p>
        </p:txBody>
      </p:sp>
      <p:sp>
        <p:nvSpPr>
          <p:cNvPr id="3" name="Содержимое 2"/>
          <p:cNvSpPr>
            <a:spLocks noGrp="1"/>
          </p:cNvSpPr>
          <p:nvPr>
            <p:ph sz="half" idx="1"/>
          </p:nvPr>
        </p:nvSpPr>
        <p:spPr>
          <a:xfrm>
            <a:off x="357158" y="928670"/>
            <a:ext cx="4038600" cy="4525963"/>
          </a:xfrm>
        </p:spPr>
        <p:txBody>
          <a:bodyPr>
            <a:normAutofit/>
          </a:bodyPr>
          <a:lstStyle/>
          <a:p>
            <a:r>
              <a:rPr lang="ru-RU" sz="2000" dirty="0"/>
              <a:t>Собака, как известно, друг человека. Но для человека постороннего она может оказаться источником вполне серьезной опасности. Помните, какая надпись украшает многие дворы в деревнях? «Осторожно, во дворе злая собака!» И это предостережение не только ворам, но и добропорядочным людям.</a:t>
            </a:r>
          </a:p>
          <a:p>
            <a:endParaRPr lang="ru-RU" sz="2000" dirty="0"/>
          </a:p>
        </p:txBody>
      </p:sp>
      <p:sp>
        <p:nvSpPr>
          <p:cNvPr id="4" name="Содержимое 3"/>
          <p:cNvSpPr>
            <a:spLocks noGrp="1"/>
          </p:cNvSpPr>
          <p:nvPr>
            <p:ph sz="half" idx="2"/>
          </p:nvPr>
        </p:nvSpPr>
        <p:spPr/>
        <p:txBody>
          <a:bodyPr>
            <a:normAutofit/>
          </a:bodyPr>
          <a:lstStyle/>
          <a:p>
            <a:endParaRPr lang="ru-RU" dirty="0"/>
          </a:p>
        </p:txBody>
      </p:sp>
      <p:pic>
        <p:nvPicPr>
          <p:cNvPr id="5" name="Рисунок 4" descr="http://gazeta.aif.ru/data/mags/kids/119/pics/52_01_05.jpg"/>
          <p:cNvPicPr/>
          <p:nvPr/>
        </p:nvPicPr>
        <p:blipFill>
          <a:blip r:embed="rId3" cstate="print"/>
          <a:srcRect/>
          <a:stretch>
            <a:fillRect/>
          </a:stretch>
        </p:blipFill>
        <p:spPr bwMode="auto">
          <a:xfrm>
            <a:off x="4500562" y="1714488"/>
            <a:ext cx="3810010" cy="407196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0" y="428625"/>
            <a:ext cx="4857752" cy="5697538"/>
          </a:xfrm>
        </p:spPr>
        <p:txBody>
          <a:bodyPr>
            <a:noAutofit/>
          </a:bodyPr>
          <a:lstStyle/>
          <a:p>
            <a:r>
              <a:rPr lang="ru-RU" sz="2000" b="1" dirty="0"/>
              <a:t>Никогда не поворачивайтесь спиной к агрессивно настроенной собаке и не убегайте от нее. Лучше броситься ей навстречу, используя для защиты зонт или палку. Хорошо бы, чтобы ваша спина при этом была защищена стеной или забором. Но зарычавшую на вас собаку можно просто отвлечь, бросив в сторону от вас (не поднимая высоко руку) палку или камень. Если собака присела и явно готова броситься на вас, защищайте в первую очередь горло, прижав подбородок к груди и выставив вперед одну руку. Если есть время, руку нужно обмотать плащом или шарфом: это предохранит от укуса. Если собака вас повалила, перевернитесь на живот и прикройте руками шею.</a:t>
            </a:r>
          </a:p>
        </p:txBody>
      </p:sp>
      <p:sp>
        <p:nvSpPr>
          <p:cNvPr id="6" name="Содержимое 5"/>
          <p:cNvSpPr>
            <a:spLocks noGrp="1"/>
          </p:cNvSpPr>
          <p:nvPr>
            <p:ph sz="quarter" idx="4294967295"/>
          </p:nvPr>
        </p:nvSpPr>
        <p:spPr>
          <a:xfrm>
            <a:off x="5102225" y="285750"/>
            <a:ext cx="4041775" cy="5840413"/>
          </a:xfrm>
        </p:spPr>
        <p:txBody>
          <a:bodyPr>
            <a:normAutofit fontScale="62500" lnSpcReduction="20000"/>
          </a:bodyPr>
          <a:lstStyle/>
          <a:p>
            <a:r>
              <a:rPr lang="ru-RU" b="1" dirty="0">
                <a:solidFill>
                  <a:srgbClr val="C00000"/>
                </a:solidFill>
              </a:rPr>
              <a:t>Чтобы виновником возможного происшествия не оказался ваш пес,</a:t>
            </a:r>
            <a:r>
              <a:rPr lang="ru-RU" b="1" dirty="0"/>
              <a:t> во время прогулок держите его на достаточно коротком поводке и всегда будьте готовы призвать своего питомца к порядку. В первую очередь это касается владельцев бойцовских (</a:t>
            </a:r>
            <a:r>
              <a:rPr lang="ru-RU" b="1" dirty="0" err="1"/>
              <a:t>бультерьеры</a:t>
            </a:r>
            <a:r>
              <a:rPr lang="ru-RU" b="1" dirty="0"/>
              <a:t>) и больших сторожевых собак (все виды овчарок и др.).</a:t>
            </a:r>
          </a:p>
          <a:p>
            <a:r>
              <a:rPr lang="ru-RU" b="1" dirty="0">
                <a:solidFill>
                  <a:srgbClr val="C00000"/>
                </a:solidFill>
              </a:rPr>
              <a:t>Если собака вас все-таки покусала,</a:t>
            </a:r>
            <a:r>
              <a:rPr lang="ru-RU" b="1" dirty="0"/>
              <a:t> промойте рану перекисью водорода, смажьте йодом, наложите чистую повязку и обязательно обратитесь в </a:t>
            </a:r>
            <a:r>
              <a:rPr lang="ru-RU" b="1" dirty="0" err="1"/>
              <a:t>травмопункт</a:t>
            </a:r>
            <a:r>
              <a:rPr lang="ru-RU" b="1" dirty="0"/>
              <a:t> для получения помощи. Если укусила бродячая или просто неизвестная собака, то придется делать прививку от бешенства.</a:t>
            </a:r>
          </a:p>
          <a:p>
            <a:endParaRPr lang="ru-RU"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tile tx="0" ty="0" sx="100000" sy="100000" flip="none" algn="tr"/>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 вести себя на улице?</a:t>
            </a:r>
            <a:br>
              <a:rPr lang="ru-RU" dirty="0" smtClean="0"/>
            </a:br>
            <a:endParaRPr lang="ru-RU" dirty="0"/>
          </a:p>
        </p:txBody>
      </p:sp>
      <p:pic>
        <p:nvPicPr>
          <p:cNvPr id="5" name="Содержимое 4" descr="http://gazeta.aif.ru/data/mags/kids/119/pics/52_01_06.jpg"/>
          <p:cNvPicPr>
            <a:picLocks noGrp="1"/>
          </p:cNvPicPr>
          <p:nvPr>
            <p:ph sz="half" idx="1"/>
          </p:nvPr>
        </p:nvPicPr>
        <p:blipFill>
          <a:blip r:embed="rId3" cstate="print"/>
          <a:stretch>
            <a:fillRect/>
          </a:stretch>
        </p:blipFill>
        <p:spPr bwMode="auto">
          <a:xfrm>
            <a:off x="357158" y="1357298"/>
            <a:ext cx="3929090" cy="4714908"/>
          </a:xfrm>
          <a:prstGeom prst="rect">
            <a:avLst/>
          </a:prstGeom>
          <a:noFill/>
          <a:ln w="9525">
            <a:noFill/>
            <a:miter lim="800000"/>
            <a:headEnd/>
            <a:tailEnd/>
          </a:ln>
        </p:spPr>
      </p:pic>
      <p:sp>
        <p:nvSpPr>
          <p:cNvPr id="7" name="Содержимое 6"/>
          <p:cNvSpPr>
            <a:spLocks noGrp="1"/>
          </p:cNvSpPr>
          <p:nvPr>
            <p:ph sz="half" idx="2"/>
          </p:nvPr>
        </p:nvSpPr>
        <p:spPr/>
        <p:txBody>
          <a:bodyPr>
            <a:normAutofit fontScale="85000" lnSpcReduction="20000"/>
          </a:bodyPr>
          <a:lstStyle/>
          <a:p>
            <a:r>
              <a:rPr lang="ru-RU" dirty="0"/>
              <a:t>Улица часто становится местом, где возникают </a:t>
            </a:r>
            <a:r>
              <a:rPr lang="ru-RU" b="1" dirty="0"/>
              <a:t>экстремальные ситуации.</a:t>
            </a:r>
            <a:r>
              <a:rPr lang="ru-RU" dirty="0"/>
              <a:t> Опасность представляют собой </a:t>
            </a:r>
            <a:r>
              <a:rPr lang="ru-RU" b="1" dirty="0"/>
              <a:t>общественный транспорт, грузовики и легковые автомобили.</a:t>
            </a:r>
            <a:r>
              <a:rPr lang="ru-RU" dirty="0"/>
              <a:t> Причем, не только для тех, кто находится </a:t>
            </a:r>
            <a:r>
              <a:rPr lang="ru-RU" dirty="0" smtClean="0"/>
              <a:t>внутри, </a:t>
            </a:r>
            <a:r>
              <a:rPr lang="ru-RU" dirty="0"/>
              <a:t>но и для прохожих. А потому главное — соблюдайте правила, написанные специально для </a:t>
            </a:r>
            <a:r>
              <a:rPr lang="ru-RU" dirty="0" smtClean="0"/>
              <a:t>пешеходов</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4294967295"/>
          </p:nvPr>
        </p:nvSpPr>
        <p:spPr>
          <a:xfrm>
            <a:off x="0" y="1600200"/>
            <a:ext cx="2828925" cy="4525963"/>
          </a:xfrm>
        </p:spPr>
        <p:txBody>
          <a:bodyPr>
            <a:normAutofit/>
          </a:bodyPr>
          <a:lstStyle/>
          <a:p>
            <a:pPr>
              <a:buNone/>
            </a:pPr>
            <a:endParaRPr lang="ru-RU" sz="2400" dirty="0"/>
          </a:p>
          <a:p>
            <a:endParaRPr lang="ru-RU" sz="2400" dirty="0"/>
          </a:p>
        </p:txBody>
      </p:sp>
      <p:pic>
        <p:nvPicPr>
          <p:cNvPr id="5" name="i-main-pic" descr="Картинка 279 из 58797">
            <a:hlinkClick r:id="rId2" tgtFrame="_blank"/>
          </p:cNvPr>
          <p:cNvPicPr>
            <a:picLocks noGrp="1"/>
          </p:cNvPicPr>
          <p:nvPr>
            <p:ph sz="half" idx="4294967295"/>
          </p:nvPr>
        </p:nvPicPr>
        <p:blipFill>
          <a:blip r:embed="rId3" cstate="print"/>
          <a:srcRect/>
          <a:stretch>
            <a:fillRect/>
          </a:stretch>
        </p:blipFill>
        <p:spPr bwMode="auto">
          <a:xfrm>
            <a:off x="214283" y="0"/>
            <a:ext cx="8929718"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TotalTime>
  <Words>1560</Words>
  <PresentationFormat>Экран (4:3)</PresentationFormat>
  <Paragraphs>60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Безопасность дома и на улице </vt:lpstr>
      <vt:lpstr>Опасно ли «домашнее электричество»? </vt:lpstr>
      <vt:lpstr>Что делать, чтобы избежать опасности? </vt:lpstr>
      <vt:lpstr>А если в доме пожар? </vt:lpstr>
      <vt:lpstr>Слайд 5</vt:lpstr>
      <vt:lpstr>Когда «собака бывает кусачей»? </vt:lpstr>
      <vt:lpstr>Слайд 7</vt:lpstr>
      <vt:lpstr>Как вести себя на улице? </vt:lpstr>
      <vt:lpstr>Слайд 9</vt:lpstr>
      <vt:lpstr>Слайд 10</vt:lpstr>
      <vt:lpstr>Слайд 11</vt:lpstr>
      <vt:lpstr>Слайд 12</vt:lpstr>
      <vt:lpstr>Слайд 13</vt:lpstr>
      <vt:lpstr>Слайд 14</vt:lpstr>
      <vt:lpstr>Безопасность на улице </vt:lpstr>
      <vt:lpstr>Слайд 16</vt:lpstr>
      <vt:lpstr>Слайд 17</vt:lpstr>
      <vt:lpstr>Слайд 18</vt:lpstr>
      <vt:lpstr>Слайд 19</vt:lpstr>
      <vt:lpstr>Слайд 20</vt:lpstr>
      <vt:lpstr>КАК ВЕСТИ СЕБЯ В СЛУЧАЕ НАПАДЕНИЯ </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дома и на улице </dc:title>
  <cp:lastModifiedBy>123</cp:lastModifiedBy>
  <cp:revision>6</cp:revision>
  <dcterms:modified xsi:type="dcterms:W3CDTF">2012-02-23T10:33:17Z</dcterms:modified>
</cp:coreProperties>
</file>