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1" r:id="rId3"/>
    <p:sldId id="260" r:id="rId4"/>
    <p:sldId id="262" r:id="rId5"/>
    <p:sldId id="263" r:id="rId6"/>
    <p:sldId id="267" r:id="rId7"/>
    <p:sldId id="264" r:id="rId8"/>
    <p:sldId id="266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67889-1AA2-4ACB-9471-9112EE3C680B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614D4-06ED-4F33-9575-AF603BC67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84D03-A05A-4B0B-9DE9-4B5679B3AD5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68173-D856-43A8-B052-2BB16C5B9A1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Hostmaster\&#1056;&#1072;&#1073;&#1086;&#1095;&#1080;&#1081;%20&#1089;&#1090;&#1086;&#1083;\&#1056;&#1072;&#1073;&#1086;&#1090;&#1072;%20&#1064;&#1052;&#1054;%20&#1052;&#1040;&#1054;&#1059;%20&#1057;&#1054;&#1064;36%20&#1074;%20&#1088;&#1072;&#1084;&#1082;&#1072;&#1093;%20%20&#1088;&#1077;&#1072;&#1083;.&#1060;&#1043;&#1054;&#1057;\&#1043;&#1086;&#1088;&#1076;&#1077;&#1077;&#1074;&#1072;_&#1075;&#1091;&#1075;&#1083;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Hostmaster\&#1056;&#1072;&#1073;&#1086;&#1095;&#1080;&#1081;%20&#1089;&#1090;&#1086;&#1083;\&#1056;&#1072;&#1073;&#1086;&#1090;&#1072;%20&#1064;&#1052;&#1054;%20&#1052;&#1040;&#1054;&#1059;%20&#1057;&#1054;&#1064;36%20&#1074;%20&#1088;&#1072;&#1084;&#1082;&#1072;&#1093;%20%20&#1088;&#1077;&#1072;&#1083;.&#1060;&#1043;&#1054;&#1057;\&#1043;&#1086;&#1088;&#1095;&#1072;&#1082;&#1086;&#1074;&#1072;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Hostmaster\&#1056;&#1072;&#1073;&#1086;&#1095;&#1080;&#1081;%20&#1089;&#1090;&#1086;&#1083;\&#1056;&#1072;&#1073;&#1086;&#1090;&#1072;%20&#1064;&#1052;&#1054;%20&#1052;&#1040;&#1054;&#1059;%20&#1057;&#1054;&#1064;36%20&#1074;%20&#1088;&#1072;&#1084;&#1082;&#1072;&#1093;%20%20&#1088;&#1077;&#1072;&#1083;.&#1060;&#1043;&#1054;&#1057;\&#1064;&#1084;&#1072;&#1082;&#1086;&#1074;&#1072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55376">
            <a:off x="479878" y="357885"/>
            <a:ext cx="7772400" cy="343353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Корпоративное обучение учителей как одна из форм методической работы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150" y="3500438"/>
            <a:ext cx="4614850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учитель Высшей квалификационной категории МАОУ «СОШ №36»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Дацюк</a:t>
            </a:r>
            <a:r>
              <a:rPr lang="ru-RU" dirty="0" smtClean="0">
                <a:solidFill>
                  <a:schemeClr val="tx1"/>
                </a:solidFill>
              </a:rPr>
              <a:t> Жанна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Гордеева_гугл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625" y="1928813"/>
            <a:ext cx="8134350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Дистанционное обучение  как одна из форм образовательного процесса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орчаков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6100" y="1481138"/>
            <a:ext cx="8051800" cy="45259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«Технология проблемного диалога как средство реализации ФГОС»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</a:t>
            </a:r>
          </a:p>
          <a:p>
            <a:r>
              <a:rPr lang="ru-RU" b="1" dirty="0" smtClean="0"/>
              <a:t>Объективно оценивать знания обучающихся на основе тестирования и других методов контроля в соответствии с реальными учебными возможностями детей </a:t>
            </a:r>
          </a:p>
          <a:p>
            <a:r>
              <a:rPr lang="ru-RU" b="1" dirty="0" smtClean="0"/>
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</a:t>
            </a:r>
          </a:p>
          <a:p>
            <a:r>
              <a:rPr lang="ru-RU" b="1" dirty="0" smtClean="0"/>
              <a:t>Владеть </a:t>
            </a:r>
            <a:r>
              <a:rPr lang="ru-RU" b="1" dirty="0" err="1" smtClean="0"/>
              <a:t>ИКТ-компетентностями</a:t>
            </a:r>
            <a:r>
              <a:rPr lang="ru-RU" b="1" dirty="0" smtClean="0"/>
              <a:t>:  </a:t>
            </a:r>
          </a:p>
          <a:p>
            <a:r>
              <a:rPr lang="ru-RU" b="1" dirty="0" err="1" smtClean="0"/>
              <a:t>общепользовательская</a:t>
            </a:r>
            <a:r>
              <a:rPr lang="ru-RU" b="1" dirty="0" smtClean="0"/>
              <a:t> ИКТ-компетентность;</a:t>
            </a:r>
          </a:p>
          <a:p>
            <a:r>
              <a:rPr lang="ru-RU" b="1" dirty="0" smtClean="0"/>
              <a:t>общепедагогическая ИКТ-компетентность;</a:t>
            </a:r>
          </a:p>
          <a:p>
            <a:r>
              <a:rPr lang="ru-RU" b="1" dirty="0" smtClean="0"/>
              <a:t>предметно-педагогическая ИКТ-компетентность (отражающая профессиональную ИКТ-компетентность соответствующей области человеческой деятельности)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Необходимые умения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500042"/>
            <a:ext cx="8229600" cy="5643602"/>
          </a:xfrm>
          <a:ln w="57150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Учитель </a:t>
            </a:r>
            <a:r>
              <a:rPr lang="ru-RU" sz="6000" b="1" i="1" dirty="0" smtClean="0">
                <a:solidFill>
                  <a:srgbClr val="FF0000"/>
                </a:solidFill>
              </a:rPr>
              <a:t>живёт</a:t>
            </a:r>
            <a:r>
              <a:rPr lang="ru-RU" sz="6000" b="1" i="1" dirty="0" smtClean="0">
                <a:solidFill>
                  <a:srgbClr val="FF0000"/>
                </a:solidFill>
              </a:rPr>
              <a:t>, пока он учится.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Когда он </a:t>
            </a:r>
            <a:r>
              <a:rPr lang="ru-RU" sz="6000" b="1" i="1" dirty="0" smtClean="0">
                <a:solidFill>
                  <a:srgbClr val="FF0000"/>
                </a:solidFill>
              </a:rPr>
              <a:t>перестаёт </a:t>
            </a:r>
            <a:r>
              <a:rPr lang="ru-RU" sz="6000" b="1" i="1" dirty="0" smtClean="0">
                <a:solidFill>
                  <a:srgbClr val="FF0000"/>
                </a:solidFill>
              </a:rPr>
              <a:t>учиться, в </a:t>
            </a:r>
            <a:r>
              <a:rPr lang="ru-RU" sz="6000" b="1" i="1" dirty="0" smtClean="0">
                <a:solidFill>
                  <a:srgbClr val="FF0000"/>
                </a:solidFill>
              </a:rPr>
              <a:t>нём </a:t>
            </a:r>
            <a:r>
              <a:rPr lang="ru-RU" sz="6000" b="1" i="1" dirty="0" smtClean="0">
                <a:solidFill>
                  <a:srgbClr val="FF0000"/>
                </a:solidFill>
              </a:rPr>
              <a:t>умирает учитель.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ru-RU" i="1" dirty="0" smtClean="0">
                <a:solidFill>
                  <a:srgbClr val="003300"/>
                </a:solidFill>
              </a:rPr>
              <a:t>К</a:t>
            </a:r>
            <a:r>
              <a:rPr lang="ru-RU" i="1" dirty="0" smtClean="0">
                <a:solidFill>
                  <a:srgbClr val="003300"/>
                </a:solidFill>
              </a:rPr>
              <a:t>. Д. 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Любознательный,  интересующийся, активно познающий мир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Владеющий основами умения учиться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Любящий родной край и свою страну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Уважающий и принимающий ценности семьи и общества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Готовый самостоятельно действовать и отвечать за свои поступки перед семьей и школой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Доброжелательный, умеющий слушать и слышать партнера,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умеющий высказать свое мнение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Выполняющий правила здорового и безопасного образа жизни для себя и окружающих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52F37-1423-4001-B530-C64219D2DB1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Выпускник </a:t>
            </a:r>
            <a:br>
              <a:rPr lang="ru-RU" sz="360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smtClean="0">
                <a:solidFill>
                  <a:srgbClr val="FF3300"/>
                </a:solidFill>
                <a:latin typeface="Tahoma" pitchFamily="34" charset="0"/>
              </a:rPr>
              <a:t>начальной школы</a:t>
            </a:r>
            <a:r>
              <a:rPr lang="ru-RU" sz="360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ru-RU" sz="3600" smtClean="0">
                <a:solidFill>
                  <a:schemeClr val="tx1"/>
                </a:solidFill>
                <a:latin typeface="Tahoma" pitchFamily="34" charset="0"/>
              </a:rPr>
            </a:br>
            <a:endParaRPr lang="ru-RU" sz="3600" smtClean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0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43000"/>
            <a:ext cx="8229600" cy="50720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Носитель традиционных ценностей России и гражданского общества, пример образцового  поведения в обществе </a:t>
            </a:r>
            <a:endParaRPr lang="en-US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Патриот, осознающий свою сопричастность к судьбам Родины,  укорененный в духовных и культурных традициях многонационального народа России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Личность, способная к духовно-нравственному развитию и самовоспитанию, мотивированная к непрерывному совершенствованию своих знаний и компетенций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Владеющий содержанием избранной научной области и умеющий эффективно использовать его</a:t>
            </a:r>
            <a:r>
              <a:rPr lang="en-US" sz="2000" smtClean="0">
                <a:latin typeface="Tahoma" pitchFamily="34" charset="0"/>
              </a:rPr>
              <a:t> </a:t>
            </a:r>
            <a:r>
              <a:rPr lang="ru-RU" sz="2000" smtClean="0">
                <a:latin typeface="Tahoma" pitchFamily="34" charset="0"/>
              </a:rPr>
              <a:t>в профессиональной деятельности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Педагог, способный к проектированию образовательной среды учащегося, класса, школы, в том числе для детей с особыми образовательными потребностями </a:t>
            </a:r>
            <a:endParaRPr lang="en-US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Работник, владеющий способами эффективных коммуникаций в поликультурной среде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Личность, владеющая основами психолого-педагогических знаний, разнообразными педагогическими технологиями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Tahoma" pitchFamily="34" charset="0"/>
              </a:rPr>
              <a:t>Квалифицированный пользователь ИКТ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2354C-0423-4E40-AFEC-B634F5D2B24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229600" cy="1214438"/>
          </a:xfrm>
        </p:spPr>
        <p:txBody>
          <a:bodyPr/>
          <a:lstStyle/>
          <a:p>
            <a:pPr algn="l" eaLnBrk="1" hangingPunct="1"/>
            <a:r>
              <a:rPr lang="ru-RU" sz="4000" smtClean="0">
                <a:solidFill>
                  <a:srgbClr val="FF3300"/>
                </a:solidFill>
                <a:latin typeface="Tahoma" pitchFamily="34" charset="0"/>
              </a:rPr>
              <a:t>Российский Учитель </a:t>
            </a:r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0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Главная задача образования сегодня </a:t>
            </a:r>
            <a:r>
              <a:rPr lang="ru-RU" sz="3200" b="1" dirty="0" smtClean="0"/>
              <a:t>- </a:t>
            </a:r>
            <a:r>
              <a:rPr lang="ru-RU" sz="3200" dirty="0" smtClean="0"/>
              <a:t>создание социально-педагогической среды, способствующей формированию и развитию человеческого потенциала России, реализация социально-образовательных проектов, создание интеллектуальных образовательных сетей. </a:t>
            </a:r>
            <a:endParaRPr lang="ru-RU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43380"/>
            <a:ext cx="3714776" cy="2518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86256"/>
            <a:ext cx="385765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214818"/>
            <a:ext cx="314327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 освоение наиболее рациональных методов и приёмов обучения;</a:t>
            </a:r>
          </a:p>
          <a:p>
            <a:r>
              <a:rPr lang="ru-RU" dirty="0" smtClean="0"/>
              <a:t> повышение уровня </a:t>
            </a:r>
            <a:r>
              <a:rPr lang="ru-RU" dirty="0" err="1" smtClean="0"/>
              <a:t>общедидактической</a:t>
            </a:r>
            <a:r>
              <a:rPr lang="ru-RU" dirty="0" smtClean="0"/>
              <a:t> и методической подготовленности педагога</a:t>
            </a:r>
          </a:p>
          <a:p>
            <a:r>
              <a:rPr lang="ru-RU" dirty="0" smtClean="0"/>
              <a:t> повышение методического мастерства</a:t>
            </a:r>
          </a:p>
          <a:p>
            <a:r>
              <a:rPr lang="ru-RU" dirty="0" smtClean="0"/>
              <a:t> повышение теоретических знаний по проблеме инновации и решение задач по формированию и совершенствованию навыков реализации технологии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обучения в практической деятельности.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62579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методической работы: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Герб Школы _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0023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57422" y="2428868"/>
            <a:ext cx="6786578" cy="414340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200" b="1" dirty="0" smtClean="0"/>
              <a:t>2007   учебный год </a:t>
            </a:r>
          </a:p>
          <a:p>
            <a:pPr marL="514350" indent="-514350">
              <a:buNone/>
            </a:pPr>
            <a:r>
              <a:rPr lang="ru-RU" dirty="0" smtClean="0"/>
              <a:t>« Создание оптимальных   условий   для внедрения информационных технологий в УВП»</a:t>
            </a:r>
          </a:p>
          <a:p>
            <a:pPr marL="514350" indent="-514350">
              <a:buNone/>
            </a:pPr>
            <a:r>
              <a:rPr lang="ru-RU" sz="3200" b="1" dirty="0" smtClean="0"/>
              <a:t>2008   учебный год</a:t>
            </a:r>
          </a:p>
          <a:p>
            <a:pPr marL="514350" indent="-514350">
              <a:buNone/>
            </a:pPr>
            <a:r>
              <a:rPr lang="ru-RU" dirty="0" smtClean="0"/>
              <a:t>« Формирование индивидуальных  образовательных траекторий</a:t>
            </a:r>
          </a:p>
          <a:p>
            <a:pPr marL="514350" indent="-514350">
              <a:buNone/>
            </a:pPr>
            <a:r>
              <a:rPr lang="ru-RU" dirty="0" smtClean="0"/>
              <a:t> учащихся и педагогов средствами ИКТ»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43174" y="500042"/>
            <a:ext cx="6072230" cy="15716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ОЭР – опытно – экспериментальная работа школы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Герб Школы _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2886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8600" cy="42148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Коллективные формы</a:t>
            </a:r>
          </a:p>
          <a:p>
            <a:r>
              <a:rPr lang="ru-RU" dirty="0" smtClean="0"/>
              <a:t> семинары</a:t>
            </a:r>
          </a:p>
          <a:p>
            <a:r>
              <a:rPr lang="ru-RU" dirty="0" smtClean="0"/>
              <a:t>практикумы</a:t>
            </a:r>
          </a:p>
          <a:p>
            <a:r>
              <a:rPr lang="ru-RU" dirty="0" smtClean="0"/>
              <a:t> заседания круглого стола </a:t>
            </a:r>
          </a:p>
          <a:p>
            <a:r>
              <a:rPr lang="ru-RU" dirty="0" smtClean="0"/>
              <a:t> творческие группы</a:t>
            </a:r>
          </a:p>
          <a:p>
            <a:r>
              <a:rPr lang="ru-RU" dirty="0" smtClean="0"/>
              <a:t> открытые уроки </a:t>
            </a:r>
          </a:p>
          <a:p>
            <a:r>
              <a:rPr lang="ru-RU" dirty="0" smtClean="0"/>
              <a:t> творческие отчёты учителей</a:t>
            </a:r>
          </a:p>
          <a:p>
            <a:r>
              <a:rPr lang="ru-RU" dirty="0" smtClean="0"/>
              <a:t> обучение педагогами – </a:t>
            </a:r>
            <a:r>
              <a:rPr lang="ru-RU" dirty="0" err="1" smtClean="0"/>
              <a:t>тьюторами</a:t>
            </a:r>
            <a:endParaRPr lang="ru-RU" dirty="0" smtClean="0"/>
          </a:p>
          <a:p>
            <a:r>
              <a:rPr lang="ru-RU" dirty="0" smtClean="0"/>
              <a:t> педсоветы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9379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Индивидуальные формы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курсовая подготовка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самообразование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разработка творческой темы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взаимопосещение</a:t>
            </a:r>
            <a:r>
              <a:rPr lang="ru-RU" dirty="0" smtClean="0"/>
              <a:t> уроков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самоанализ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собеседование и  консультации с зам. директора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посещение уроков администрацией     с последующим анализом урока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наставничество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704088"/>
            <a:ext cx="590075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 методической работы: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Герб Школы _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310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82110">
            <a:off x="259890" y="591521"/>
            <a:ext cx="4518963" cy="331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97260">
            <a:off x="4429124" y="428604"/>
            <a:ext cx="419102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643314"/>
            <a:ext cx="406854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Шмаков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2071678"/>
            <a:ext cx="813435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0"/>
            <a:ext cx="8572560" cy="181588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Мастер – класс по обучению учителей начальных </a:t>
            </a:r>
            <a:r>
              <a:rPr lang="ru-RU" sz="2800" b="1" dirty="0" smtClean="0">
                <a:solidFill>
                  <a:srgbClr val="FF0000"/>
                </a:solidFill>
              </a:rPr>
              <a:t>классов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« Возможности использования интерактивной доски»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509</Words>
  <PresentationFormat>Экран (4:3)</PresentationFormat>
  <Paragraphs>75</Paragraphs>
  <Slides>13</Slides>
  <Notes>2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Корпоративное обучение учителей как одна из форм методической работы</vt:lpstr>
      <vt:lpstr>Выпускник  начальной школы </vt:lpstr>
      <vt:lpstr>Российский Учитель </vt:lpstr>
      <vt:lpstr>Слайд 4</vt:lpstr>
      <vt:lpstr>Цели методической работы:</vt:lpstr>
      <vt:lpstr>ОЭР – опытно – экспериментальная работа школы</vt:lpstr>
      <vt:lpstr>Формы методической работы:</vt:lpstr>
      <vt:lpstr>Слайд 8</vt:lpstr>
      <vt:lpstr>Слайд 9</vt:lpstr>
      <vt:lpstr>Дистанционное обучение  как одна из форм образовательного процесса</vt:lpstr>
      <vt:lpstr>«Технология проблемного диалога как средство реализации ФГОС»</vt:lpstr>
      <vt:lpstr>Необходимые умения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*</cp:lastModifiedBy>
  <cp:revision>21</cp:revision>
  <dcterms:modified xsi:type="dcterms:W3CDTF">2014-03-13T15:31:19Z</dcterms:modified>
</cp:coreProperties>
</file>