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72" r:id="rId5"/>
    <p:sldId id="282" r:id="rId6"/>
    <p:sldId id="284" r:id="rId7"/>
    <p:sldId id="273" r:id="rId8"/>
    <p:sldId id="280" r:id="rId9"/>
    <p:sldId id="274" r:id="rId10"/>
    <p:sldId id="278" r:id="rId11"/>
    <p:sldId id="285" r:id="rId12"/>
    <p:sldId id="287" r:id="rId13"/>
    <p:sldId id="27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16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69CE7-9F4F-4BBA-BFD7-DA15B45A4F5F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245E5-BAC2-422F-B6D2-E54F1C9D22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3095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84799-647A-4C64-A949-6D1C750FF728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CEFB1E-2098-44C8-A987-CA90593A44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5434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EFB1E-2098-44C8-A987-CA90593A44B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276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EFB1E-2098-44C8-A987-CA90593A44B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217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E334B-8D86-438D-BDD7-C482BE8AC517}" type="datetime1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78A5-1DC9-4026-9C8C-DC89C38336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970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7A85D-38F2-427B-8677-3E2C8DAF3B20}" type="datetime1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78A5-1DC9-4026-9C8C-DC89C38336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415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CBEF-191E-401A-AE50-53B688CFA530}" type="datetime1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78A5-1DC9-4026-9C8C-DC89C38336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212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DDAA-AC90-4381-9559-09B9FE4F66A9}" type="datetime1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78A5-1DC9-4026-9C8C-DC89C38336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177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BA31-6426-4651-B679-51224C0EB3FF}" type="datetime1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78A5-1DC9-4026-9C8C-DC89C38336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501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A245-B730-44D4-A07D-181AF18CD553}" type="datetime1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78A5-1DC9-4026-9C8C-DC89C38336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941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3F727-FDA8-4F8D-9126-EA9A9AAAAF66}" type="datetime1">
              <a:rPr lang="ru-RU" smtClean="0"/>
              <a:t>01.12.2014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78A5-1DC9-4026-9C8C-DC89C38336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892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F5CE-2D20-4B04-B862-09D68C332026}" type="datetime1">
              <a:rPr lang="ru-RU" smtClean="0"/>
              <a:t>01.12.2014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78A5-1DC9-4026-9C8C-DC89C38336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28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A0A9-837C-48EE-925F-C1013F8DFCC8}" type="datetime1">
              <a:rPr lang="ru-RU" smtClean="0"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78A5-1DC9-4026-9C8C-DC89C38336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825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734C8-B1E5-416E-A6AF-6E84F9CEE1C4}" type="datetime1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78A5-1DC9-4026-9C8C-DC89C38336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944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73AF-38AE-4AE3-9CB8-AF87540A681B}" type="datetime1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78A5-1DC9-4026-9C8C-DC89C38336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046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887EA-5884-4EA4-A2A6-AF6E9B40D09D}" type="datetime1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678A5-1DC9-4026-9C8C-DC89C38336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64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</a:t>
            </a:r>
            <a:b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Министерство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образования Московской области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Региональная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система повышения квалификации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ГАОУ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 МО «ГПК»</a:t>
            </a:r>
            <a:b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Итоговый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практико-значимый проект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Тема: «Применение 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проектной деятельности 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начальной школе как  одно из направлений внеурочной работы»</a:t>
            </a:r>
            <a:b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курсу кафедрального учебного модуля « Организация внеурочной деятельности в образовательных учреждениях в рамках реализации ФГОС НОО».</a:t>
            </a:r>
            <a:br>
              <a:rPr lang="ru-RU" sz="16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Выполнила : слушатель КПК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Смирнова Татьяна Петровна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учитель начальных классов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МОУ «Васильевская ООШ»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Серпуховской район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Научный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руководитель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b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</a:t>
            </a:r>
            <a:r>
              <a:rPr lang="ru-RU" sz="16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к.п.н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Крылова О.Ю.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Серпухов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2014г.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1400200" cy="1752600"/>
          </a:xfrm>
        </p:spPr>
        <p:txBody>
          <a:bodyPr/>
          <a:lstStyle/>
          <a:p>
            <a:r>
              <a:rPr lang="ru-RU" dirty="0" smtClean="0"/>
              <a:t>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331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                     Проектная деятельность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                      </a:t>
            </a:r>
            <a:r>
              <a:rPr lang="ru-RU" b="1" dirty="0" smtClean="0"/>
              <a:t>с  учащимися </a:t>
            </a:r>
            <a:r>
              <a:rPr lang="ru-RU" b="1" dirty="0"/>
              <a:t>2 класса</a:t>
            </a:r>
          </a:p>
        </p:txBody>
      </p:sp>
      <p:pic>
        <p:nvPicPr>
          <p:cNvPr id="3" name="Рисунок 2" descr="F:\DCIM\126CANON\IMG_109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55" b="5500"/>
          <a:stretch/>
        </p:blipFill>
        <p:spPr bwMode="auto">
          <a:xfrm>
            <a:off x="177036" y="1196752"/>
            <a:ext cx="3239770" cy="172555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Рисунок 3" descr="F:\DCIM\126CANON\IMG_109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91" y="3066282"/>
            <a:ext cx="3363595" cy="18935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 descr="F:\DCIM\135CANON\IMG_1224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7" t="7331" b="36490"/>
          <a:stretch/>
        </p:blipFill>
        <p:spPr bwMode="auto">
          <a:xfrm>
            <a:off x="259904" y="5140805"/>
            <a:ext cx="3138170" cy="14890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F:\DCIM\137CANON\IMG_1273.JPG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6"/>
          <a:stretch/>
        </p:blipFill>
        <p:spPr bwMode="auto">
          <a:xfrm>
            <a:off x="5962913" y="1700808"/>
            <a:ext cx="2830830" cy="25202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 descr="F:\DCIM\137CANON\IMG_1271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184" y="4509120"/>
            <a:ext cx="3951168" cy="20162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 descr="F:\DCIM\137CANON\IMG_1275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13679" y="2257674"/>
            <a:ext cx="2782935" cy="14319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78A5-1DC9-4026-9C8C-DC89C38336C9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10" name="8-конечная звезда 9"/>
          <p:cNvSpPr/>
          <p:nvPr/>
        </p:nvSpPr>
        <p:spPr>
          <a:xfrm>
            <a:off x="8202633" y="5943600"/>
            <a:ext cx="914400" cy="914400"/>
          </a:xfrm>
          <a:prstGeom prst="star8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10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50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-1049149"/>
            <a:ext cx="792088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</a:t>
            </a:r>
            <a:r>
              <a:rPr lang="ru-RU" sz="3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Список литературы</a:t>
            </a:r>
            <a:r>
              <a:rPr lang="ru-RU" sz="3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Федеральный государственный образовательный стандарт начального общего образование.[Текст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]/Министерства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и науки Российской Федерации. - 2-е изд. -М.,2011г.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Григорьев, Д. В. Внеурочная деятельность школьников. Методический конструктор: пособие для учителя.[Текст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]/Д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Григорьев,П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В. Степанов. - М. ,2010г.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Асмолов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,А. Г.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Бурменская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Г. В. Володарская ,И. А.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проектировать универсальные учебные действия в на­чальной школе. От действия к мысли: пособие для учителя.[Текст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]/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Г.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Асмолов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Г. В.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Бурменская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И. А. Володарская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3-е изд. - М., 2011г.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Степанова,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Е.Н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Педагогический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воспитательного процесса: совре­менные идеи и технологии: сб. метод, разработок .[Текст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]/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Е.Н.Степанова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М., 2010г.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Воронцов, А.Б.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Заславский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В. М. Егоркина, С.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Проектные задачи в начальной школе: пособие для учителя .[Текст]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А.Б.Воронцов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В. 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Заславский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С. В.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Егоркина.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- 4-е изд. - М., 2012г 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8-конечная звезда 3"/>
          <p:cNvSpPr/>
          <p:nvPr/>
        </p:nvSpPr>
        <p:spPr>
          <a:xfrm>
            <a:off x="8075240" y="5807605"/>
            <a:ext cx="914400" cy="914400"/>
          </a:xfrm>
          <a:prstGeom prst="star8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11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32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443841"/>
            <a:ext cx="75608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над проектами занимает особое место в системе образования, позволяя учащимся  приобретать знания, которые не достигаются при традиционных методах обучения. Это становится возможным потому, что дети сами делают свой выбор и проявляют инициативу.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Меняется роль учителя: из носителя знаний и информации, всезнающего оракула, учитель превращается в организатора деятельности, консультанта и коллегу по решению проблемы, добыванию необходимых знаний и информации из различных источников. 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78A5-1DC9-4026-9C8C-DC89C38336C9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4" name="8-конечная звезда 3"/>
          <p:cNvSpPr/>
          <p:nvPr/>
        </p:nvSpPr>
        <p:spPr>
          <a:xfrm>
            <a:off x="8075240" y="5807605"/>
            <a:ext cx="914400" cy="914400"/>
          </a:xfrm>
          <a:prstGeom prst="star8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12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67945" y="943303"/>
            <a:ext cx="2762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</a:p>
        </p:txBody>
      </p:sp>
    </p:spTree>
    <p:extLst>
      <p:ext uri="{BB962C8B-B14F-4D97-AF65-F5344CB8AC3E}">
        <p14:creationId xmlns:p14="http://schemas.microsoft.com/office/powerpoint/2010/main" val="124295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</a:t>
            </a:r>
            <a:b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Министерство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образования Московской области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Региональная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система повышения квалификации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ГАОУ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 МО «ГПК»</a:t>
            </a:r>
            <a:b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Итоговый практико-значимый проект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Тема: «Применение проектно-исследовательской деятельности в начальной школе как  одно из направлений внеурочной работы»</a:t>
            </a:r>
            <a:b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курсу кафедрального учебного модуля « Организация внеурочной деятельности в образовательных учреждениях в рамках реализации ФГОС НОО».</a:t>
            </a:r>
            <a:br>
              <a:rPr lang="ru-RU" sz="16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Выполнила : слушатель КПК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Смирнова Татьяна Петровна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учитель начальных классов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МОУ «Васильевская ООШ»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Серпуховской район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Научный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руководитель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b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</a:t>
            </a:r>
            <a:r>
              <a:rPr lang="ru-RU" sz="16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к.п.н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Крылова О.Ю.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Серпухов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2014г.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08112" cy="1752600"/>
          </a:xfrm>
        </p:spPr>
        <p:txBody>
          <a:bodyPr/>
          <a:lstStyle/>
          <a:p>
            <a:r>
              <a:rPr lang="ru-RU" dirty="0" smtClean="0"/>
              <a:t>  </a:t>
            </a:r>
          </a:p>
          <a:p>
            <a:r>
              <a:rPr lang="ru-RU" dirty="0" smtClean="0"/>
              <a:t>                  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78A5-1DC9-4026-9C8C-DC89C38336C9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8-конечная звезда 4"/>
          <p:cNvSpPr/>
          <p:nvPr/>
        </p:nvSpPr>
        <p:spPr>
          <a:xfrm>
            <a:off x="8075240" y="5807605"/>
            <a:ext cx="914400" cy="914400"/>
          </a:xfrm>
          <a:prstGeom prst="star8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13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6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проектной деятельности сегодня осознается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педагогами и учащимися.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нового поколения требует использования в образовательном процессе технологий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типа, методы проектно-исследовательской деятельности определены как одно из условий реализации основной образовательной программы начального общего образования. Современные развивающие программы начального образования включают проектную деятельность в содержание различных курсов  и внеурочной деятельности.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78A5-1DC9-4026-9C8C-DC89C38336C9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8-конечная звезда 4"/>
          <p:cNvSpPr/>
          <p:nvPr/>
        </p:nvSpPr>
        <p:spPr>
          <a:xfrm>
            <a:off x="8075240" y="5807605"/>
            <a:ext cx="914400" cy="914400"/>
          </a:xfrm>
          <a:prstGeom prst="star8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2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44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проектной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начальной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 как одно из направлений внеурочной деятельности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0" indent="0">
              <a:buNone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изучить и проанализировать научно-методическую литературу и нормативно-правовые документы по теме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-создать условия для организации внеурочной деятельности по проектной работе;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-организовать системную работу по внеурочной деятельности с обучающимися начальных классов в проектной деятельности;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>
                <a:latin typeface="Times New Roman" pitchFamily="18" charset="0"/>
                <a:cs typeface="Times New Roman" pitchFamily="18" charset="0"/>
              </a:rPr>
            </a:b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300" dirty="0"/>
              <a:t> 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определить УУД учащихся по проектной деятельности;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проанализировать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результативность эффективность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и перспективность данного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направления.</a:t>
            </a:r>
            <a:endParaRPr lang="ru-RU" sz="23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78A5-1DC9-4026-9C8C-DC89C38336C9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8-конечная звезда 4"/>
          <p:cNvSpPr/>
          <p:nvPr/>
        </p:nvSpPr>
        <p:spPr>
          <a:xfrm>
            <a:off x="8075240" y="5807605"/>
            <a:ext cx="914400" cy="914400"/>
          </a:xfrm>
          <a:prstGeom prst="star8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3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08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проектной деятельности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:(август 2011года)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анализ научно-методической литературы по проектной деятельности, создание условий реализации проекта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(2011-2015гг.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внедрение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практическую деятельность учителя систему организации внеурочной деятельности по проектной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работе.</a:t>
            </a: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Результативный: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(май 2015год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анализ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результативность, перспективность проектной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78A5-1DC9-4026-9C8C-DC89C38336C9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8-конечная звезда 4"/>
          <p:cNvSpPr/>
          <p:nvPr/>
        </p:nvSpPr>
        <p:spPr>
          <a:xfrm>
            <a:off x="8075240" y="5807605"/>
            <a:ext cx="914400" cy="914400"/>
          </a:xfrm>
          <a:prstGeom prst="star8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4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99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51344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работы: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внеклассные занятия, работа детей в группах, парах, индивидуальная работа, работа с привлечением родителей.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беседа, игра, практическая работа, самостоятельная работа, защита исследовательских работ, мини-конференция, консультация.</a:t>
            </a:r>
          </a:p>
          <a:p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создания проекта: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этап: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«Погружение» в проблему (выбор и осознание проблемы)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II этап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Сбор и обработка информации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III этап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Разработка с варианта решения проблемы: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актуальность и важность данной проблемы; анализ разнообразной информации; программа действий.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IV этап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Реализация плана действий (проекта)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V этап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Подготовка к защите проекта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VI этап: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Презентация проекта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VII этап: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Рефлексия (самоанализ и самооценка проделанной работы, свои впечатления).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78A5-1DC9-4026-9C8C-DC89C38336C9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8-конечная звезда 3"/>
          <p:cNvSpPr/>
          <p:nvPr/>
        </p:nvSpPr>
        <p:spPr>
          <a:xfrm>
            <a:off x="8075240" y="5807605"/>
            <a:ext cx="914400" cy="914400"/>
          </a:xfrm>
          <a:prstGeom prst="star8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5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16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785794"/>
            <a:ext cx="7186634" cy="1000132"/>
          </a:xfrm>
        </p:spPr>
        <p:txBody>
          <a:bodyPr>
            <a:normAutofit fontScale="90000"/>
          </a:bodyPr>
          <a:lstStyle/>
          <a:p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УУД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428736"/>
            <a:ext cx="821537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Познавательные  УУД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умение искать и выделять необходимую информацию, применять методы информационного поиска, в том числе с помощью компьютерных средств.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sz="2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Коммуникативные УУД</a:t>
            </a:r>
            <a:r>
              <a:rPr lang="ru-RU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умение оформлять свои мысли в устной форме; умение планировать учебное сотрудничество с учителем и сверстниками, определять цели, функции участников, способов взаимодействия.</a:t>
            </a:r>
          </a:p>
          <a:p>
            <a:pPr algn="just" fontAlgn="base"/>
            <a:r>
              <a:rPr lang="ru-RU" sz="2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Регулятивные УУД: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умение определять цель деятельности; формируем умение определять успешность своего задания в диалоге с учителем;</a:t>
            </a:r>
          </a:p>
          <a:p>
            <a:pPr algn="just" fontAlgn="base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формируем умение оценивать учебные действия в соответствии с поставленной задачей.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78A5-1DC9-4026-9C8C-DC89C38336C9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8-конечная звезда 4"/>
          <p:cNvSpPr/>
          <p:nvPr/>
        </p:nvSpPr>
        <p:spPr>
          <a:xfrm>
            <a:off x="8075240" y="5807605"/>
            <a:ext cx="914400" cy="914400"/>
          </a:xfrm>
          <a:prstGeom prst="star8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6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9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-8666619"/>
            <a:ext cx="86409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u="sng" dirty="0" smtClean="0"/>
              <a:t>Содержание программы</a:t>
            </a:r>
            <a:r>
              <a:rPr lang="ru-RU" sz="1200" dirty="0" smtClean="0"/>
              <a:t>    </a:t>
            </a:r>
            <a:r>
              <a:rPr lang="ru-RU" sz="1200" b="1" u="sng" dirty="0" smtClean="0"/>
              <a:t>2 класс</a:t>
            </a:r>
            <a:endParaRPr lang="ru-RU" sz="1200" dirty="0" smtClean="0"/>
          </a:p>
          <a:p>
            <a:r>
              <a:rPr lang="ru-RU" sz="1200" b="1" dirty="0" smtClean="0"/>
              <a:t>Что такое исследование (2ч)</a:t>
            </a:r>
            <a:endParaRPr lang="ru-RU" sz="1200" dirty="0" smtClean="0"/>
          </a:p>
          <a:p>
            <a:r>
              <a:rPr lang="ru-RU" sz="1200" dirty="0" smtClean="0"/>
              <a:t>Исследование, исследователь, исследовательская задача (проблема). Знакомство с понятиями. Корректировка детских представлений о том, что они понимают под словом “исследование”. Коллективное обсуждение вопросов о том, где использует человек свою способность исследовать окружающий мир:</a:t>
            </a:r>
          </a:p>
          <a:p>
            <a:r>
              <a:rPr lang="ru-RU" sz="1200" b="1" dirty="0" smtClean="0"/>
              <a:t>Как выбрать тему исследования (2ч)</a:t>
            </a:r>
            <a:endParaRPr lang="ru-RU" sz="1200" dirty="0" smtClean="0"/>
          </a:p>
          <a:p>
            <a:r>
              <a:rPr lang="ru-RU" sz="1200" dirty="0" smtClean="0"/>
              <a:t>Ответы на вопросы - что мне интересно больше всего? чем я хочу заниматься больше всего? чем я чаще всего занимаюсь в свободное время? и др. Выбор интересной идеи. Темы исследования - фантастические, экспериментальные, теоретические. Выбор темы исследовательской работы.  Обоснование выбранной темы.</a:t>
            </a:r>
          </a:p>
          <a:p>
            <a:r>
              <a:rPr lang="ru-RU" sz="1200" b="1" dirty="0" smtClean="0"/>
              <a:t>Цель и задачи исследования (2ч)</a:t>
            </a:r>
            <a:endParaRPr lang="ru-RU" sz="1200" dirty="0" smtClean="0"/>
          </a:p>
          <a:p>
            <a:r>
              <a:rPr lang="ru-RU" sz="1200" dirty="0" smtClean="0"/>
              <a:t>Ответ на вопрос - зачем я провожу исследование. Цель указывает общее направление движения, задачи описывают основные шаги. Формулирование целей и задач исследования.</a:t>
            </a:r>
          </a:p>
          <a:p>
            <a:r>
              <a:rPr lang="ru-RU" sz="1200" b="1" dirty="0" smtClean="0"/>
              <a:t>Гипотеза исследования (2ч)</a:t>
            </a:r>
            <a:endParaRPr lang="ru-RU" sz="1200" dirty="0" smtClean="0"/>
          </a:p>
          <a:p>
            <a:r>
              <a:rPr lang="ru-RU" sz="1200" dirty="0" smtClean="0"/>
              <a:t>Предположение, рассуждение, догадка, суждение, гипотезы-предположения. Слова – помощники – предположим, допустим, возможно, что, если… Проблема, выдвижение гипотез.</a:t>
            </a:r>
          </a:p>
          <a:p>
            <a:r>
              <a:rPr lang="ru-RU" sz="1200" b="1" dirty="0" smtClean="0"/>
              <a:t>Организация исследования (2ч)</a:t>
            </a:r>
            <a:endParaRPr lang="ru-RU" sz="1200" dirty="0" smtClean="0"/>
          </a:p>
          <a:p>
            <a:r>
              <a:rPr lang="ru-RU" sz="1200" dirty="0" smtClean="0"/>
              <a:t>Формы и методы организации исследовательской деятельности. Вклад каждого участника группы в работу. Составление рабочего плана исследования.</a:t>
            </a:r>
          </a:p>
          <a:p>
            <a:r>
              <a:rPr lang="ru-RU" sz="1200" b="1" dirty="0" smtClean="0"/>
              <a:t>Поиск информации (книги, журналы, Интернет, кино- и телефильмы по теме исследования, взрослые, друзья) (4ч)</a:t>
            </a:r>
            <a:endParaRPr lang="ru-RU" sz="1200" dirty="0" smtClean="0"/>
          </a:p>
          <a:p>
            <a:r>
              <a:rPr lang="ru-RU" sz="1200" dirty="0" smtClean="0"/>
              <a:t>Отбор и анализ литературы по выбранной теме. Работа с литературой, Интернет. Источники получения информации: таблицы, графики, диаграммы, картосхемы, справочники, словари, энциклопедии и другие; правила работы с ними. Особенности чтения научно- популярной  и методической литературы.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-3126641"/>
            <a:ext cx="8640960" cy="951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b="1" dirty="0" smtClean="0"/>
          </a:p>
          <a:p>
            <a:endParaRPr lang="ru-RU" sz="1200" b="1" dirty="0"/>
          </a:p>
          <a:p>
            <a:endParaRPr lang="ru-RU" sz="1200" b="1" dirty="0" smtClean="0"/>
          </a:p>
          <a:p>
            <a:endParaRPr lang="ru-RU" sz="1200" b="1" dirty="0"/>
          </a:p>
          <a:p>
            <a:endParaRPr lang="ru-RU" sz="1200" b="1" dirty="0" smtClean="0"/>
          </a:p>
          <a:p>
            <a:endParaRPr lang="ru-RU" sz="1200" b="1" dirty="0"/>
          </a:p>
          <a:p>
            <a:endParaRPr lang="ru-RU" sz="1200" b="1" dirty="0" smtClean="0"/>
          </a:p>
          <a:p>
            <a:endParaRPr lang="ru-RU" sz="1200" b="1" dirty="0"/>
          </a:p>
          <a:p>
            <a:endParaRPr lang="ru-RU" sz="1200" b="1" dirty="0" smtClean="0"/>
          </a:p>
          <a:p>
            <a:endParaRPr lang="ru-RU" sz="1200" b="1" dirty="0"/>
          </a:p>
          <a:p>
            <a:endParaRPr lang="ru-RU" sz="1200" b="1" dirty="0" smtClean="0"/>
          </a:p>
          <a:p>
            <a:endParaRPr lang="ru-RU" sz="1200" b="1" dirty="0"/>
          </a:p>
          <a:p>
            <a:endParaRPr lang="ru-RU" sz="1200" b="1" dirty="0" smtClean="0"/>
          </a:p>
          <a:p>
            <a:endParaRPr lang="ru-RU" sz="1200" b="1" dirty="0"/>
          </a:p>
          <a:p>
            <a:endParaRPr lang="ru-RU" sz="1200" b="1" dirty="0" smtClean="0"/>
          </a:p>
          <a:p>
            <a:endParaRPr lang="ru-RU" sz="1200" b="1" dirty="0"/>
          </a:p>
          <a:p>
            <a:endParaRPr lang="ru-RU" sz="1200" b="1" dirty="0" smtClean="0"/>
          </a:p>
          <a:p>
            <a:endParaRPr lang="ru-RU" sz="1200" b="1" dirty="0"/>
          </a:p>
          <a:p>
            <a:endParaRPr lang="ru-RU" sz="1200" b="1" dirty="0" smtClean="0"/>
          </a:p>
          <a:p>
            <a:endParaRPr lang="ru-RU" sz="1200" b="1" dirty="0"/>
          </a:p>
          <a:p>
            <a:pPr algn="ctr"/>
            <a:r>
              <a:rPr lang="ru-RU" sz="1200" b="1" dirty="0"/>
              <a:t> </a:t>
            </a:r>
            <a:r>
              <a:rPr lang="ru-RU" sz="1200" b="1" dirty="0" smtClean="0"/>
              <a:t>                                                                           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Технология  проектной деятельности  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     с обучающимися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 класс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такое исследование (2ч)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Исследование, исследователь, исследовательская задача (проблема). Знакомство с понятиями. Корректировка детских представлений о том, что они понимают под словом “исследование”. Коллективное обсуждение вопросов о том, где использует человек свою способность исследовать окружающий мир: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выбрать тему исследования (2ч)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на вопросы - что мне интересно больше всего? чем я хочу заниматься больше всего? чем я чаще всего занимаюсь в свободное время? и др. Выбор интересной идеи. Темы исследования - фантастические, экспериментальные, теоретические. Выбор темы исследовательской работы.  Обоснование выбранной темы.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 задачи исследования (2ч)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 на вопрос - зачем я провожу исследование. Цель указывает общее направление движения, задачи описывают основные шаги. Формулирование целей и задач исследования.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 исследования (2ч)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Предположение, рассуждение, догадка, суждение, гипотезы-предположения. Слова – помощники – предположим, допустим, возможно, что, если… Проблема, выдвижение гипотез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78A5-1DC9-4026-9C8C-DC89C38336C9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8-конечная звезда 4"/>
          <p:cNvSpPr/>
          <p:nvPr/>
        </p:nvSpPr>
        <p:spPr>
          <a:xfrm>
            <a:off x="8102309" y="5926455"/>
            <a:ext cx="914400" cy="914400"/>
          </a:xfrm>
          <a:prstGeom prst="star8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7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47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78A5-1DC9-4026-9C8C-DC89C38336C9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3" name="8-конечная звезда 2"/>
          <p:cNvSpPr/>
          <p:nvPr/>
        </p:nvSpPr>
        <p:spPr>
          <a:xfrm>
            <a:off x="8075240" y="5807605"/>
            <a:ext cx="914400" cy="914400"/>
          </a:xfrm>
          <a:prstGeom prst="star8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8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620688"/>
            <a:ext cx="84249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(2ч)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и методы организации исследовательской деятельности. Вклад каждого участника группы в работу. Составление рабочего плана исследования.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информации (книги, журналы, Интернет, кино- и телефильмы по теме исследования, взрослые, друзья) (4ч)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Отбор и анализ литературы по выбранной теме. Работа с литературой, Интернет. Источники получения информации: таблицы, графики, диаграммы, картосхемы, справочники, словари, энциклопедии и другие; правила работы с ними. Особенности чтения научно- популярной  и методической литературы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 – доступный способ добычи информации (2ч)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Наблюдение, Приспособления для наблюдений: лупы, бинокли, подзорные трубы, телескопы, микроскопы, перископы, приборы ночного видения, приборы и аппараты для наблюдения.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 (2ч)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Эксперимент, проба, опыт. Главный метод познания. Действия с предметом исследования. План эксперимента. Результат эксперимента.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 – доступный способ добычи информации (2ч)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Наблюдение, Приспособления для наблюдений: лупы, бинокли, подзорные трубы, телескопы, микроскопы, перископы, приборы ночного видения, приборы и аппараты для наблюдения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674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-2018645"/>
            <a:ext cx="8640960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b="1" dirty="0" smtClean="0"/>
          </a:p>
          <a:p>
            <a:endParaRPr lang="ru-RU" sz="1200" b="1" dirty="0"/>
          </a:p>
          <a:p>
            <a:endParaRPr lang="ru-RU" sz="1200" b="1" dirty="0" smtClean="0"/>
          </a:p>
          <a:p>
            <a:endParaRPr lang="ru-RU" sz="1200" b="1" dirty="0"/>
          </a:p>
          <a:p>
            <a:endParaRPr lang="ru-RU" sz="1200" b="1" dirty="0" smtClean="0"/>
          </a:p>
          <a:p>
            <a:endParaRPr lang="ru-RU" sz="1200" b="1" dirty="0"/>
          </a:p>
          <a:p>
            <a:endParaRPr lang="ru-RU" sz="1200" b="1" dirty="0" smtClean="0"/>
          </a:p>
          <a:p>
            <a:endParaRPr lang="ru-RU" sz="1200" b="1" dirty="0"/>
          </a:p>
          <a:p>
            <a:endParaRPr lang="ru-RU" sz="1200" b="1" dirty="0" smtClean="0"/>
          </a:p>
          <a:p>
            <a:endParaRPr lang="ru-RU" sz="1200" b="1" dirty="0"/>
          </a:p>
          <a:p>
            <a:endParaRPr lang="ru-RU" sz="1200" b="1" dirty="0" smtClean="0"/>
          </a:p>
          <a:p>
            <a:endParaRPr lang="ru-RU" sz="1200" b="1" dirty="0"/>
          </a:p>
          <a:p>
            <a:endParaRPr lang="ru-RU" sz="1200" b="1" dirty="0" smtClean="0"/>
          </a:p>
          <a:p>
            <a:endParaRPr lang="ru-RU" sz="1200" b="1" dirty="0"/>
          </a:p>
          <a:p>
            <a:endParaRPr lang="ru-RU" sz="1200" b="1" dirty="0" smtClean="0"/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(2ч)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Эксперимент, проба, опыт. Главный метод познания. Действия с предметом исследования. План эксперимента. Результат эксперимента.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Индивидуальное исследование (2ч)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индивидуальная и коллективная.  Индивидуальные консультации учителя.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паре (2ч)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темы. Распределение работы в паре.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группе (3ч)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Коллективная работа. Вклад каждого участника группы в работу. Распределение работы в группе. Выбор лидера группы.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(3ч)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 проектной деятельности. Наглядный материал. Построение и размещение диаграмм, графиков, таблиц, схем и т.д. Отбор и размещение рисунков, фотографий. Приёмы презентации результатов исследовательской деятельности.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защите исследовательской работы (4ч)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записи исследования. Понятия. Классификация. Парадоксы. Ранжирование. Сравнения и метафоры. Выводы и умозаключения. Текст доклада. Тезисы. Схемы, чертежи, рисунки, макеты.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работ (2ч)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Урок-конференция.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78A5-1DC9-4026-9C8C-DC89C38336C9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4" name="8-конечная звезда 3"/>
          <p:cNvSpPr/>
          <p:nvPr/>
        </p:nvSpPr>
        <p:spPr>
          <a:xfrm>
            <a:off x="8075240" y="5831267"/>
            <a:ext cx="914400" cy="914400"/>
          </a:xfrm>
          <a:prstGeom prst="star8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9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71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ablon2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shablon23</Template>
  <TotalTime>449</TotalTime>
  <Words>598</Words>
  <Application>Microsoft Office PowerPoint</Application>
  <PresentationFormat>Экран (4:3)</PresentationFormat>
  <Paragraphs>146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shablon23</vt:lpstr>
      <vt:lpstr>                                                                                                    Министерство образования Московской области                                                 Региональная система повышения квалификации                  ГАОУ СПО МО «ГПК»   Итоговый практико-значимый проект Тема: «Применение проектной деятельности в начальной школе как  одно из направлений внеурочной работы»  по курсу кафедрального учебного модуля « Организация внеурочной деятельности в образовательных учреждениях в рамках реализации ФГОС НОО».                                                                                 Выполнила : слушатель КПК                                                                                Смирнова Татьяна Петровна,                                                                                 учитель начальных классов                                                                                МОУ «Васильевская ООШ»                                                                         Серпуховской район                                                                                                                                                                                                                                                Научный руководитель:                                                                                            к.п.н. Крылова О.Ю.   Серпухов, 2014г.</vt:lpstr>
      <vt:lpstr>Презентация PowerPoint</vt:lpstr>
      <vt:lpstr>Презентация PowerPoint</vt:lpstr>
      <vt:lpstr> Этапы проектной деятельности</vt:lpstr>
      <vt:lpstr>Презентация PowerPoint</vt:lpstr>
      <vt:lpstr>Сформированность УУД </vt:lpstr>
      <vt:lpstr>Презентация PowerPoint</vt:lpstr>
      <vt:lpstr>Презентация PowerPoint</vt:lpstr>
      <vt:lpstr>Презентация PowerPoint</vt:lpstr>
      <vt:lpstr>                      Проектная деятельность                       с  учащимися 2 класса</vt:lpstr>
      <vt:lpstr>Презентация PowerPoint</vt:lpstr>
      <vt:lpstr>Презентация PowerPoint</vt:lpstr>
      <vt:lpstr>                                                                                                  Министерство образования Московской области                                                 Региональная система повышения квалификации                  ГАОУ СПО МО «ГПК»  Итоговый практико-значимый проект Тема: «Применение проектно-исследовательской деятельности в начальной школе как  одно из направлений внеурочной работы»  по курсу кафедрального учебного модуля « Организация внеурочной деятельности в образовательных учреждениях в рамках реализации ФГОС НОО».                                                                                 Выполнила : слушатель КПК                                                                                Смирнова Татьяна Петровна,                                                                                 учитель начальных классов                                                                                МОУ «Васильевская ООШ»                                                                         Серпуховской район                                                                                                                                                                                                                                            Научный руководитель:                                                                                         к.п.н. Крылова О.Ю.    Серпухов, 2014г.</vt:lpstr>
    </vt:vector>
  </TitlesOfParts>
  <Company>slider999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   Министерство образования Московской области                                                 Региональная система повышения квалификации                  ГАОУ СПО МО «ГПК»  Итоговый практико-значимый проект Тема: «Применение проектно-исследовательской деятельности в начальной школе как  одно из направлений внеурочной работы»  по курсу кафедрального учебного модуля « Организация внеурочной деятельности в образовательных учреждениях в рамках реализации ФГОС НОО».                                                                                 Выполнила : слушатель КПК                                                                                Смирнова Татьяна Петровна,                                                                                 учитель начальных классов                                                                                МОУ «Васильевская ООШ»                                                                         Серпуховской район                                                                                                                                                Научный руководитель:к.п.н. Крылова О.Ю. Серпухов, 2014г.</dc:title>
  <dc:creator>Customer</dc:creator>
  <cp:lastModifiedBy>Customer</cp:lastModifiedBy>
  <cp:revision>48</cp:revision>
  <dcterms:created xsi:type="dcterms:W3CDTF">2014-11-23T19:33:35Z</dcterms:created>
  <dcterms:modified xsi:type="dcterms:W3CDTF">2014-12-01T18:37:18Z</dcterms:modified>
</cp:coreProperties>
</file>