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2A3F2-FD54-40BF-A652-8DF0ABD6D5C9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CEAB9-D5A8-4E71-ABC5-02D7C934FE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13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5125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5125" cy="31305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5125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5125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5125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5125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5125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5125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914400"/>
            <a:ext cx="4176713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41438" y="914400"/>
            <a:ext cx="4175125" cy="31321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45550" y="4352734"/>
            <a:ext cx="4759700" cy="346752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3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1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93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563100"/>
            <a:ext cx="7794720" cy="1153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467482"/>
      </p:ext>
    </p:extLst>
  </p:cSld>
  <p:clrMapOvr>
    <a:masterClrMapping/>
  </p:clrMapOvr>
  <p:transition spd="slow">
    <p:split orient="vert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0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88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4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4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6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8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61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46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0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/C:\Users\user\Pictures\&#1052;&#1091;&#1079;&#1077;&#1081;%20&#1093;&#1083;&#1077;&#1073;&#1072;%20&#1074;%20&#1057;&#1055;&#1073;\DSC09239.JPG" TargetMode="External"/><Relationship Id="rId5" Type="http://schemas.openxmlformats.org/officeDocument/2006/relationships/image" Target="file:///C:\Users\user\Pictures\&#1052;&#1091;&#1079;&#1077;&#1081;%20&#1093;&#1083;&#1077;&#1073;&#1072;%20&#1074;%20&#1057;&#1055;&#1073;\DSC09244.JPG" TargetMode="External"/><Relationship Id="rId4" Type="http://schemas.openxmlformats.org/officeDocument/2006/relationships/image" Target="file:///C:\Users\user\Pictures\&#1052;&#1091;&#1079;&#1077;&#1081;%20&#1093;&#1083;&#1077;&#1073;&#1072;%20&#1074;%20&#1057;&#1055;&#1073;\DSC09242.JPG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file:///C:\Users\user\Pictures\&#1052;&#1091;&#1079;&#1077;&#1081;%20&#1093;&#1083;&#1077;&#1073;&#1072;%20&#1074;%20&#1057;&#1055;&#1073;\DSC09348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file:///C:\Users\user\Pictures\&#1052;&#1091;&#1079;&#1077;&#1081;%20&#1093;&#1083;&#1077;&#1073;&#1072;%20&#1074;%20&#1057;&#1055;&#1073;\x_c3b0391c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user\Pictures\&#1052;&#1091;&#1079;&#1077;&#1081;%20&#1093;&#1083;&#1077;&#1073;&#1072;%20&#1074;%20&#1057;&#1055;&#1073;\DSC09288.JPG" TargetMode="External"/><Relationship Id="rId13" Type="http://schemas.openxmlformats.org/officeDocument/2006/relationships/image" Target="../media/image30.jpeg"/><Relationship Id="rId3" Type="http://schemas.openxmlformats.org/officeDocument/2006/relationships/image" Target="file:///C:\Users\user\Pictures\&#1052;&#1091;&#1079;&#1077;&#1081;%20&#1093;&#1083;&#1077;&#1073;&#1072;%20&#1074;%20&#1057;&#1055;&#1073;\DSC09291.JPG" TargetMode="External"/><Relationship Id="rId7" Type="http://schemas.openxmlformats.org/officeDocument/2006/relationships/image" Target="file:///C:\Users\user\Pictures\&#1052;&#1091;&#1079;&#1077;&#1081;%20&#1093;&#1083;&#1077;&#1073;&#1072;%20&#1074;%20&#1057;&#1055;&#1073;\DSC09292.JPG" TargetMode="Externa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user\Pictures\&#1052;&#1091;&#1079;&#1077;&#1081;%20&#1093;&#1083;&#1077;&#1073;&#1072;%20&#1074;%20&#1057;&#1055;&#1073;\DSC09302.JPG" TargetMode="External"/><Relationship Id="rId11" Type="http://schemas.openxmlformats.org/officeDocument/2006/relationships/image" Target="../media/image28.jpeg"/><Relationship Id="rId5" Type="http://schemas.openxmlformats.org/officeDocument/2006/relationships/image" Target="file:///C:\Users\user\Pictures\&#1052;&#1091;&#1079;&#1077;&#1081;%20&#1093;&#1083;&#1077;&#1073;&#1072;%20&#1074;%20&#1057;&#1055;&#1073;\DSC09296.JPG" TargetMode="External"/><Relationship Id="rId10" Type="http://schemas.openxmlformats.org/officeDocument/2006/relationships/image" Target="../media/image27.jpeg"/><Relationship Id="rId4" Type="http://schemas.openxmlformats.org/officeDocument/2006/relationships/image" Target="file:///C:\Users\user\Pictures\&#1052;&#1091;&#1079;&#1077;&#1081;%20&#1093;&#1083;&#1077;&#1073;&#1072;%20&#1074;%20&#1057;&#1055;&#1073;\DSC09294.JPG" TargetMode="Externa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user\Pictures\&#1052;&#1091;&#1079;&#1077;&#1081;%20&#1093;&#1083;&#1077;&#1073;&#1072;%20&#1074;%20&#1057;&#1055;&#1073;\DSC09299.JPG" TargetMode="External"/><Relationship Id="rId13" Type="http://schemas.openxmlformats.org/officeDocument/2006/relationships/image" Target="../media/image36.jpeg"/><Relationship Id="rId3" Type="http://schemas.openxmlformats.org/officeDocument/2006/relationships/image" Target="file:///C:\Users\user\Pictures\&#1052;&#1091;&#1079;&#1077;&#1081;%20&#1093;&#1083;&#1077;&#1073;&#1072;%20&#1074;%20&#1057;&#1055;&#1073;\DSC09289.JPG" TargetMode="External"/><Relationship Id="rId7" Type="http://schemas.openxmlformats.org/officeDocument/2006/relationships/image" Target="file:///C:\Users\user\Pictures\&#1052;&#1091;&#1079;&#1077;&#1081;%20&#1093;&#1083;&#1077;&#1073;&#1072;%20&#1074;%20&#1057;&#1055;&#1073;\DSC09298.JPG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user\Pictures\&#1052;&#1091;&#1079;&#1077;&#1081;%20&#1093;&#1083;&#1077;&#1073;&#1072;%20&#1074;%20&#1057;&#1055;&#1073;\DSC09297.JPG" TargetMode="External"/><Relationship Id="rId11" Type="http://schemas.openxmlformats.org/officeDocument/2006/relationships/image" Target="../media/image34.jpeg"/><Relationship Id="rId5" Type="http://schemas.openxmlformats.org/officeDocument/2006/relationships/image" Target="file:///C:\Users\user\Pictures\&#1052;&#1091;&#1079;&#1077;&#1081;%20&#1093;&#1083;&#1077;&#1073;&#1072;%20&#1074;%20&#1057;&#1055;&#1073;\DSC09286.JPG" TargetMode="External"/><Relationship Id="rId10" Type="http://schemas.openxmlformats.org/officeDocument/2006/relationships/image" Target="../media/image33.jpeg"/><Relationship Id="rId4" Type="http://schemas.openxmlformats.org/officeDocument/2006/relationships/image" Target="file:///C:\Users\user\Pictures\&#1052;&#1091;&#1079;&#1077;&#1081;%20&#1093;&#1083;&#1077;&#1073;&#1072;%20&#1074;%20&#1057;&#1055;&#1073;\DSC09290.JPG" TargetMode="External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&#1052;&#1091;&#1079;&#1077;&#1081;%20&#1093;&#1083;&#1077;&#1073;&#1072;%20&#1074;%20&#1057;&#1055;&#1073;\DSC09316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file:///C:\Users\user\Pictures\&#1052;&#1091;&#1079;&#1077;&#1081;%20&#1093;&#1083;&#1077;&#1073;&#1072;%20&#1074;%20&#1057;&#1055;&#1073;\DSC09312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&#1052;&#1091;&#1079;&#1077;&#1081;%20&#1093;&#1083;&#1077;&#1073;&#1072;%20&#1074;%20&#1057;&#1055;&#1073;\DSC09319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file:///C:\Users\user\Pictures\&#1052;&#1091;&#1079;&#1077;&#1081;%20&#1093;&#1083;&#1077;&#1073;&#1072;%20&#1074;%20&#1057;&#1055;&#1073;\DSC09318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&#1052;&#1091;&#1079;&#1077;&#1081;%20&#1093;&#1083;&#1077;&#1073;&#1072;%20&#1074;%20&#1057;&#1055;&#1073;\DSC09245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file:///C:\Users\user\Pictures\&#1052;&#1091;&#1079;&#1077;&#1081;%20&#1093;&#1083;&#1077;&#1073;&#1072;%20&#1074;%20&#1057;&#1055;&#1073;\DSC09238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user\Pictures\&#1052;&#1091;&#1079;&#1077;&#1081;%20&#1093;&#1083;&#1077;&#1073;&#1072;%20&#1074;%20&#1057;&#1055;&#1073;\DSC09276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file:///C:\Users\user\Pictures\&#1052;&#1091;&#1079;&#1077;&#1081;%20&#1093;&#1083;&#1077;&#1073;&#1072;%20&#1074;%20&#1057;&#1055;&#1073;\DSC09271.JPG" TargetMode="External"/><Relationship Id="rId7" Type="http://schemas.openxmlformats.org/officeDocument/2006/relationships/image" Target="file:///C:\Users\user\Pictures\&#1052;&#1091;&#1079;&#1077;&#1081;%20&#1093;&#1083;&#1077;&#1073;&#1072;%20&#1074;%20&#1057;&#1055;&#1073;\DSC09275.JPG" TargetMode="Externa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user\Pictures\&#1052;&#1091;&#1079;&#1077;&#1081;%20&#1093;&#1083;&#1077;&#1073;&#1072;%20&#1074;%20&#1057;&#1055;&#1073;\DSC09274.JPG" TargetMode="External"/><Relationship Id="rId11" Type="http://schemas.openxmlformats.org/officeDocument/2006/relationships/image" Target="../media/image8.jpeg"/><Relationship Id="rId5" Type="http://schemas.openxmlformats.org/officeDocument/2006/relationships/image" Target="file:///C:\Users\user\Pictures\&#1052;&#1091;&#1079;&#1077;&#1081;%20&#1093;&#1083;&#1077;&#1073;&#1072;%20&#1074;%20&#1057;&#1055;&#1073;\DSC09273.JPG" TargetMode="External"/><Relationship Id="rId10" Type="http://schemas.openxmlformats.org/officeDocument/2006/relationships/image" Target="../media/image7.jpeg"/><Relationship Id="rId4" Type="http://schemas.openxmlformats.org/officeDocument/2006/relationships/image" Target="file:///C:\Users\user\Pictures\&#1052;&#1091;&#1079;&#1077;&#1081;%20&#1093;&#1083;&#1077;&#1073;&#1072;%20&#1074;%20&#1057;&#1055;&#1073;\DSC09272.JPG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user\Pictures\&#1052;&#1091;&#1079;&#1077;&#1081;%20&#1093;&#1083;&#1077;&#1073;&#1072;%20&#1074;%20&#1057;&#1055;&#1073;\&#1055;&#1088;&#1086;%20&#1093;&#1083;&#1077;&#1073;%20002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file:///C:\Users\user\Pictures\&#1052;&#1091;&#1079;&#1077;&#1081;%20&#1093;&#1083;&#1077;&#1073;&#1072;%20&#1074;%20&#1057;&#1055;&#1073;\&#1055;&#1088;&#1086;%20&#1093;&#1083;&#1077;&#1073;%20003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file:///C:\Users\user\Pictures\&#1052;&#1091;&#1079;&#1077;&#1081;%20&#1093;&#1083;&#1077;&#1073;&#1072;%20&#1074;%20&#1057;&#1055;&#1073;\&#1055;&#1088;&#1086;%20&#1093;&#1083;&#1077;&#1073;%20008.jpg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/C:\Users\user\Pictures\&#1052;&#1091;&#1079;&#1077;&#1081;%20&#1093;&#1083;&#1077;&#1073;&#1072;%20&#1074;%20&#1057;&#1055;&#1073;\&#1055;&#1088;&#1086;%20&#1093;&#1083;&#1077;&#1073;%20009.jpg" TargetMode="External"/><Relationship Id="rId5" Type="http://schemas.openxmlformats.org/officeDocument/2006/relationships/image" Target="file:///C:\Users\user\Pictures\&#1052;&#1091;&#1079;&#1077;&#1081;%20&#1093;&#1083;&#1077;&#1073;&#1072;%20&#1074;%20&#1057;&#1055;&#1073;\&#1055;&#1088;&#1086;%20&#1093;&#1083;&#1077;&#1073;%20005.jpg" TargetMode="External"/><Relationship Id="rId10" Type="http://schemas.openxmlformats.org/officeDocument/2006/relationships/image" Target="../media/image20.jpeg"/><Relationship Id="rId4" Type="http://schemas.openxmlformats.org/officeDocument/2006/relationships/image" Target="file:///C:\Users\user\Pictures\&#1052;&#1091;&#1079;&#1077;&#1081;%20&#1093;&#1083;&#1077;&#1073;&#1072;%20&#1074;%20&#1057;&#1055;&#1073;\&#1055;&#1088;&#1086;%20&#1093;&#1083;&#1077;&#1073;%20007.jpg" TargetMode="External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file:///C:\Users\user\Pictures\&#1052;&#1091;&#1079;&#1077;&#1081;%20&#1093;&#1083;&#1077;&#1073;&#1072;\&#1093;&#1083;&#1077;&#1073;%2010.jpg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file:///C:\Users\user\Pictures\&#1052;&#1091;&#1079;&#1077;&#1081;%20&#1093;&#1083;&#1077;&#1073;&#1072;\64.jpg" TargetMode="External"/><Relationship Id="rId4" Type="http://schemas.openxmlformats.org/officeDocument/2006/relationships/image" Target="file:///C:\Users\user\Pictures\&#1052;&#1091;&#1079;&#1077;&#1081;%20&#1093;&#1083;&#1077;&#1073;&#1072;\6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97930"/>
            <a:ext cx="7794720" cy="1762745"/>
          </a:xfrm>
        </p:spPr>
        <p:txBody>
          <a:bodyPr>
            <a:normAutofit fontScale="90000"/>
          </a:bodyPr>
          <a:lstStyle/>
          <a:p>
            <a:r>
              <a:rPr lang="ru-RU" sz="2500">
                <a:solidFill>
                  <a:srgbClr val="663300"/>
                </a:solidFill>
              </a:rPr>
              <a:t>В залах музея выставлена коллекция эффектных упаковочных коробок кондитерских и чайных фабрик XIX-XX веков. Создана атмосфера кафе, где можно выпить чая с предлагаемыми в меню кондитерскими изделиями, предложенными в меню.</a:t>
            </a:r>
          </a:p>
        </p:txBody>
      </p:sp>
      <p:pic>
        <p:nvPicPr>
          <p:cNvPr id="23555" name="Picture 3" descr="file:///C:/Users/user/Pictures/Музей хлеба в СПб/DSC09242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960047"/>
            <a:ext cx="2612160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6" name="Picture 4" descr="file:///C:/Users/user/Pictures/Музей хлеба в СПб/DSC09244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61" y="1960047"/>
            <a:ext cx="2612160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5" descr="file:///C:/Users/user/Pictures/Музей хлеба в СПб/DSC09239.JP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41" y="2122783"/>
            <a:ext cx="3101760" cy="4082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8" name="Picture 7" descr="D:\Изображения\Музей хлеба в СПб\яяя 72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973662"/>
            <a:ext cx="2612160" cy="440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D:\Изображения\Музей хлеба в СПб\яяя 72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01" y="1993169"/>
            <a:ext cx="2612160" cy="440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 descr="D:\Изображения\Музей хлеба в СПб\яяя 72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20" y="2122783"/>
            <a:ext cx="3101760" cy="4441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870567"/>
      </p:ext>
    </p:extLst>
  </p:cSld>
  <p:clrMapOvr>
    <a:masterClrMapping/>
  </p:clrMapOvr>
  <p:transition spd="slow">
    <p:split orient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162738"/>
            <a:ext cx="7794720" cy="1828992"/>
          </a:xfrm>
        </p:spPr>
        <p:txBody>
          <a:bodyPr>
            <a:normAutofit fontScale="90000"/>
          </a:bodyPr>
          <a:lstStyle/>
          <a:p>
            <a:r>
              <a:rPr lang="ru-RU" sz="2900">
                <a:solidFill>
                  <a:srgbClr val="663300"/>
                </a:solidFill>
              </a:rPr>
              <a:t>Меняются времена, изменяется и культура выпечки хлеба. В музее выставлены фрагменты цеха городского хлебозавода, здесь есть возможность увидеть машины, помогающие людям печь хлеб.</a:t>
            </a:r>
          </a:p>
        </p:txBody>
      </p:sp>
      <p:pic>
        <p:nvPicPr>
          <p:cNvPr id="32771" name="Picture 3" descr="file:///C:/Users/user/Pictures/Музей хлеба в СПб/DSC09348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00" y="2253837"/>
            <a:ext cx="6204960" cy="41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5" descr="D:\Изображения\Музей хлеба в СПб\яяя 8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22" y="2060848"/>
            <a:ext cx="7444478" cy="432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963201"/>
      </p:ext>
    </p:extLst>
  </p:cSld>
  <p:clrMapOvr>
    <a:masterClrMapping/>
  </p:clrMapOvr>
  <p:transition spd="slow">
    <p:split orient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>
                <a:solidFill>
                  <a:srgbClr val="663300"/>
                </a:solidFill>
              </a:rPr>
              <a:t>Здесь в витринах выставлены образцы продукции такого хлебозавода.</a:t>
            </a:r>
          </a:p>
        </p:txBody>
      </p:sp>
      <p:pic>
        <p:nvPicPr>
          <p:cNvPr id="33795" name="Picture 3" descr="file:///C:/Users/user/Pictures/Музей хлеба в СПб/x_c3b0391c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00" y="1960047"/>
            <a:ext cx="6204960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5" descr="D:\Изображения\Музей хлеба в СПб\яяя 8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40" y="1965807"/>
            <a:ext cx="7642080" cy="450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57673"/>
      </p:ext>
    </p:extLst>
  </p:cSld>
  <p:clrMapOvr>
    <a:masterClrMapping/>
  </p:clrMapOvr>
  <p:transition spd="slow">
    <p:split orient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672481" y="541497"/>
            <a:ext cx="7817760" cy="115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SzPct val="100000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Всем знакомые изделия черного и белого хлеба...</a:t>
            </a: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3310561" y="1906761"/>
            <a:ext cx="2512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5977441" y="1924043"/>
            <a:ext cx="2512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950080" y="4270049"/>
            <a:ext cx="2512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3310561" y="4270049"/>
            <a:ext cx="2512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672481" y="4270049"/>
            <a:ext cx="2512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pic>
        <p:nvPicPr>
          <p:cNvPr id="34824" name="Picture 7" descr="file:///C:/Users/user/Pictures/Музей хлеба в СПб/DSC09291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40" y="1960047"/>
            <a:ext cx="228528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5" name="Picture 8" descr="file:///C:/Users/user/Pictures/Музей хлеба в СПб/DSC09294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40" y="4245566"/>
            <a:ext cx="2285280" cy="2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6" name="Picture 9" descr="file:///C:/Users/user/Pictures/Музей хлеба в СПб/DSC09296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080" y="4245566"/>
            <a:ext cx="2612160" cy="2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7" name="Picture 10" descr="file:///C:/Users/user/Pictures/Музей хлеба в СПб/DSC09302.JP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1960047"/>
            <a:ext cx="244944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8" name="Picture 11" descr="file:///C:/Users/user/Pictures/Музей хлеба в СПб/DSC09292.JP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4245566"/>
            <a:ext cx="2449440" cy="2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9" name="Picture 12" descr="file:///C:/Users/user/Pictures/Музей хлеба в СПб/DSC09288.JP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1960047"/>
            <a:ext cx="244944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30" name="Picture 14" descr="D:\Изображения\Музей хлеба в СПб\яяя 7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80" y="1906761"/>
            <a:ext cx="2430720" cy="21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D:\Изображения\Музей хлеба в СПб\яяя 77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20" y="1977329"/>
            <a:ext cx="2666880" cy="21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D:\Изображения\Музей хлеба в СПб\яяя 77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80" y="4270049"/>
            <a:ext cx="2528640" cy="22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D:\Изображения\Музей хлеба в СПб\яяя 77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0" y="4267169"/>
            <a:ext cx="2430720" cy="22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D:\Изображения\Музей хлеба в СПб\яяя 78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80" y="1949965"/>
            <a:ext cx="2528640" cy="21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9" descr="D:\Изображения\Музей хлеба в СПб\яяя 78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280" y="4262848"/>
            <a:ext cx="2666880" cy="22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7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72481" y="603424"/>
            <a:ext cx="7806240" cy="107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SzPct val="100000"/>
            </a:pP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...а также необычные кондитерские изделия с украшениями и начинками.</a:t>
            </a:r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72481" y="1906761"/>
            <a:ext cx="2512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3310561" y="1906761"/>
            <a:ext cx="2512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5950080" y="1906761"/>
            <a:ext cx="2512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5950080" y="4270049"/>
            <a:ext cx="2512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3310561" y="4270049"/>
            <a:ext cx="2512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672481" y="4270049"/>
            <a:ext cx="2512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pic>
        <p:nvPicPr>
          <p:cNvPr id="35849" name="Picture 8" descr="file:///C:/Users/user/Pictures/Музей хлеба в СПб/DSC09289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1795869"/>
            <a:ext cx="2612160" cy="22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0" name="Picture 9" descr="file:///C:/Users/user/Pictures/Музей хлеба в СПб/DSC09290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1795869"/>
            <a:ext cx="2612160" cy="22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1" name="Picture 10" descr="file:///C:/Users/user/Pictures/Музей хлеба в СПб/DSC09286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1795869"/>
            <a:ext cx="2449440" cy="22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2" name="Picture 11" descr="file:///C:/Users/user/Pictures/Музей хлеба в СПб/DSC09297.JP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4245566"/>
            <a:ext cx="2612160" cy="2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3" name="Picture 12" descr="file:///C:/Users/user/Pictures/Музей хлеба в СПб/DSC09298.JP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4245566"/>
            <a:ext cx="2612160" cy="2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4" name="Picture 13" descr="file:///C:/Users/user/Pictures/Музей хлеба в СПб/DSC09299.JP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4270049"/>
            <a:ext cx="2449440" cy="228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55" name="Picture 15" descr="D:\Изображения\Музей хлеба в СПб\яяя 77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61" y="1768506"/>
            <a:ext cx="2612160" cy="226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D:\Изображения\Музей хлеба в СПб\яяя 77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1" y="4206682"/>
            <a:ext cx="2567520" cy="22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18" descr="D:\Изображения\Музей хлеба в СПб\яяя 78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" y="4206682"/>
            <a:ext cx="2612160" cy="22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D:\Изображения\Музей хлеба в СПб\яяя 773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60" y="4245566"/>
            <a:ext cx="2449440" cy="22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6" descr="D:\Изображения\Музей хлеба в СПб\яяя 77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20" y="1752665"/>
            <a:ext cx="2437920" cy="228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1" descr="D:\Изображения\Музей хлеба в СПб\яяя 76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40" y="1768506"/>
            <a:ext cx="2567520" cy="226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3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162738"/>
            <a:ext cx="7794720" cy="1828992"/>
          </a:xfrm>
        </p:spPr>
        <p:txBody>
          <a:bodyPr>
            <a:normAutofit fontScale="90000"/>
          </a:bodyPr>
          <a:lstStyle/>
          <a:p>
            <a:r>
              <a:rPr lang="ru-RU" sz="2200"/>
              <a:t>Особенное место среди прочих экспонатов музея занимают материалы, отражающие трагические моменты в истории Петербурга. В разделе, посвященном блокаде Ленинграда во время Великой Отечественной Войны, можно увидеть те самые 125 граммов хлеба, которые полагались каждому жителю города в день.</a:t>
            </a:r>
          </a:p>
        </p:txBody>
      </p:sp>
      <p:pic>
        <p:nvPicPr>
          <p:cNvPr id="36867" name="Picture 5" descr="D:\Изображения\Музей хлеба в СПб\яяя 7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2122783"/>
            <a:ext cx="4573440" cy="4376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D:\Изображения\Музей хлеба в СПб\Recovered_JPEG Digital Camera_104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01" y="3070403"/>
            <a:ext cx="2940480" cy="248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785443"/>
      </p:ext>
    </p:extLst>
  </p:cSld>
  <p:clrMapOvr>
    <a:masterClrMapping/>
  </p:clrMapOvr>
  <p:transition spd="slow">
    <p:split orient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358599"/>
            <a:ext cx="7794720" cy="1437271"/>
          </a:xfrm>
        </p:spPr>
        <p:txBody>
          <a:bodyPr>
            <a:normAutofit fontScale="90000"/>
          </a:bodyPr>
          <a:lstStyle/>
          <a:p>
            <a:r>
              <a:rPr lang="ru-RU" sz="2900"/>
              <a:t>Этот хлеб мало похож на тот, что мы едим сейчас, он испечен по рецепту военного времени и состоит из мучной пыли, гидроцеллюлозы, жмыхов и овсяной муки.</a:t>
            </a:r>
          </a:p>
        </p:txBody>
      </p:sp>
      <p:pic>
        <p:nvPicPr>
          <p:cNvPr id="37891" name="Picture 2" descr="file:///C:/Users/user/Pictures/Музей хлеба в СПб/DSC09316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1960047"/>
            <a:ext cx="3755520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5" descr="file:///C:/Users/user/Pictures/Музей хлеба в СПб/DSC09312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0" y="1960047"/>
            <a:ext cx="3755520" cy="440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3" name="Picture 7" descr="D:\Изображения\Музей хлеба в СПб\яяя 7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0" y="1960046"/>
            <a:ext cx="3755520" cy="45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D:\Изображения\Музей хлеба в СПб\яяя 7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280" y="1960046"/>
            <a:ext cx="3755520" cy="453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2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672480" y="358598"/>
            <a:ext cx="7804800" cy="14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SzPct val="100000"/>
            </a:pPr>
            <a:r>
              <a:rPr lang="ru-RU" sz="3300" dirty="0">
                <a:solidFill>
                  <a:schemeClr val="tx1"/>
                </a:solidFill>
                <a:latin typeface="+mj-lt"/>
                <a:ea typeface="msmincho"/>
                <a:cs typeface="msmincho"/>
              </a:rPr>
              <a:t>Голод,  недостаток хлеба, бомбежки повлекли за собой огромное количество смертей  и болезней.</a:t>
            </a: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672481" y="1906761"/>
            <a:ext cx="3808800" cy="215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671360" y="1906761"/>
            <a:ext cx="3808800" cy="215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4671360" y="4268609"/>
            <a:ext cx="3808800" cy="215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672481" y="4268609"/>
            <a:ext cx="3808800" cy="215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pic>
        <p:nvPicPr>
          <p:cNvPr id="18" name="Picture 13" descr="D:\Изображения\Музей хлеба в СПб\607012185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41" y="4030984"/>
            <a:ext cx="2285280" cy="21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 descr="D:\Изображения\Музей хлеба в СПб\247761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81" y="4064107"/>
            <a:ext cx="2155680" cy="21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1" descr="D:\Изображения\Музей хлеба в СПб\1194284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21" y="1769946"/>
            <a:ext cx="1922400" cy="214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2" descr="D:\Изображения\Музей хлеба в СПб\5900252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01" y="1800189"/>
            <a:ext cx="2155680" cy="21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1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653760" y="358599"/>
            <a:ext cx="7836480" cy="1241410"/>
          </a:xfrm>
        </p:spPr>
        <p:txBody>
          <a:bodyPr>
            <a:normAutofit fontScale="90000"/>
          </a:bodyPr>
          <a:lstStyle/>
          <a:p>
            <a:r>
              <a:rPr lang="ru-RU" sz="3300">
                <a:solidFill>
                  <a:srgbClr val="663300"/>
                </a:solidFill>
              </a:rPr>
              <a:t>В залах музея вывешены плакаты и картины, напоминающие нам о цене хлеба.</a:t>
            </a:r>
          </a:p>
        </p:txBody>
      </p:sp>
      <p:pic>
        <p:nvPicPr>
          <p:cNvPr id="39939" name="Picture 4" descr="file:///C:/Users/user/Pictures/Музей хлеба в СПб/DSC09319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1795869"/>
            <a:ext cx="3755520" cy="45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0" name="Picture 5" descr="file:///C:/Users/user/Pictures/Музей хлеба в СПб/DSC09318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0" y="1795869"/>
            <a:ext cx="3755520" cy="45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1" name="Picture 7" descr="D:\Изображения\Музей хлеба в СПб\яяя 8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1731062"/>
            <a:ext cx="4017600" cy="470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 descr="D:\Изображения\Музей хлеба в СПб\яяя 8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681" y="1731062"/>
            <a:ext cx="4017600" cy="470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68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900">
                <a:solidFill>
                  <a:srgbClr val="663300"/>
                </a:solidFill>
              </a:rPr>
              <a:t>В конце экскурсии по музею мы можем увидеть «Булочную-кондитерскую», такую, какую мы могли недавно видеть на улицах нашего города.</a:t>
            </a:r>
          </a:p>
        </p:txBody>
      </p:sp>
      <p:sp>
        <p:nvSpPr>
          <p:cNvPr id="40963" name="Объект 3"/>
          <p:cNvSpPr>
            <a:spLocks noGrp="1"/>
          </p:cNvSpPr>
          <p:nvPr>
            <p:ph sz="half" idx="1"/>
          </p:nvPr>
        </p:nvSpPr>
        <p:spPr>
          <a:xfrm>
            <a:off x="4638240" y="1906761"/>
            <a:ext cx="3828960" cy="4520635"/>
          </a:xfrm>
          <a:prstGeom prst="rect">
            <a:avLst/>
          </a:prstGeom>
        </p:spPr>
        <p:txBody>
          <a:bodyPr lIns="82945" tIns="41473" rIns="82945" bIns="41473"/>
          <a:lstStyle/>
          <a:p>
            <a:pPr marL="0" indent="0"/>
            <a:endParaRPr lang="ru-RU" smtClean="0"/>
          </a:p>
        </p:txBody>
      </p:sp>
      <p:pic>
        <p:nvPicPr>
          <p:cNvPr id="40964" name="Picture 6" descr="D:\Изображения\Музей хлеба в СПб\яяя 7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0" y="1860676"/>
            <a:ext cx="4180320" cy="46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D:\Изображения\Музей хлеба в СПб\яяя 8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0" y="1860676"/>
            <a:ext cx="4311360" cy="467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672481" y="358598"/>
            <a:ext cx="7806240" cy="98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SzPct val="100000"/>
            </a:pP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На витринах этого магазина мы видим знакомые  и незнакомые нам продукты</a:t>
            </a:r>
            <a:r>
              <a:rPr lang="ru-RU" sz="29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.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72481" y="1906761"/>
            <a:ext cx="2512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3310561" y="1906761"/>
            <a:ext cx="2512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5950080" y="1906761"/>
            <a:ext cx="2512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5950080" y="4270049"/>
            <a:ext cx="2512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310561" y="4270049"/>
            <a:ext cx="2512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672480" y="4270049"/>
            <a:ext cx="243072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pic>
        <p:nvPicPr>
          <p:cNvPr id="41993" name="Picture 15" descr="D:\Изображения\Музей хлеба в СПб\яяя 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1" y="1627372"/>
            <a:ext cx="3918240" cy="23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D:\Изображения\Музей хлеба в СПб\яяя 8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40" y="1612970"/>
            <a:ext cx="3985920" cy="234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7" descr="D:\Изображения\Музей хлеба в СПб\яяя 8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1" y="4159157"/>
            <a:ext cx="3918240" cy="23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8" descr="D:\Изображения\Музей хлеба в СПб\яяя 8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40" y="4242686"/>
            <a:ext cx="3984480" cy="238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1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file:///C:/Users/user/Pictures/Музей хлеба в СПб/DSC09245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326915"/>
            <a:ext cx="8516160" cy="604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4" descr="D:\Изображения\Музей хлеба в СПб\bread_museum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341316"/>
            <a:ext cx="8516160" cy="604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577441" y="198741"/>
            <a:ext cx="7806240" cy="173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SzPct val="100000"/>
            </a:pPr>
            <a:r>
              <a:rPr lang="ru-RU" sz="3600" dirty="0">
                <a:solidFill>
                  <a:srgbClr val="C00000"/>
                </a:solidFill>
                <a:latin typeface="+mj-lt"/>
                <a:ea typeface="msmincho"/>
                <a:cs typeface="msmincho"/>
              </a:rPr>
              <a:t>Уважайте труд хлеборобов и пекарей, самый мирный труд на земле!</a:t>
            </a: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672481" y="1906761"/>
            <a:ext cx="3808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4671360" y="1906761"/>
            <a:ext cx="380880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4671360" y="4270049"/>
            <a:ext cx="3808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672481" y="4270049"/>
            <a:ext cx="380880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pic>
        <p:nvPicPr>
          <p:cNvPr id="43015" name="Picture 7" descr="D:\Изображения\Музей хлеба в СПб\863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1" y="1795869"/>
            <a:ext cx="3183840" cy="226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0" descr="D:\Изображения\Музей хлеба в СПб\i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120" y="1795869"/>
            <a:ext cx="2862720" cy="2269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1" descr="D:\Изображения\Музей хлеба в СПб\i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80" y="4270049"/>
            <a:ext cx="2547360" cy="215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16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4539357"/>
            <a:ext cx="7564320" cy="914496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mtClean="0">
                <a:solidFill>
                  <a:srgbClr val="C00000"/>
                </a:solidFill>
              </a:rPr>
              <a:t>Добро пожаловать в музей хлеба</a:t>
            </a:r>
            <a:r>
              <a:rPr lang="ru-RU" sz="3600">
                <a:solidFill>
                  <a:srgbClr val="C00000"/>
                </a:solidFill>
                <a:latin typeface="Arial" pitchFamily="34" charset="0"/>
              </a:rPr>
              <a:t>!</a:t>
            </a:r>
          </a:p>
        </p:txBody>
      </p:sp>
      <p:pic>
        <p:nvPicPr>
          <p:cNvPr id="44035" name="Picture 11" descr="D:\Изображения\Музей хлеба в СПб\яяя 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480" y="293791"/>
            <a:ext cx="5420160" cy="627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D:\Изображения\Музей хлеба в СПб\2dionisiy_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1" y="1012427"/>
            <a:ext cx="4703040" cy="352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23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file:///C:/Users/user/Pictures/Музей хлеба в СПб/DSC09238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440" y="1960046"/>
            <a:ext cx="4245120" cy="457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22721" y="293791"/>
            <a:ext cx="8251200" cy="166625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663300"/>
                </a:solidFill>
              </a:rPr>
              <a:t>Особенное место в музее занимает коллекция самоваров всевозможных форм и размеров.</a:t>
            </a:r>
          </a:p>
        </p:txBody>
      </p:sp>
      <p:pic>
        <p:nvPicPr>
          <p:cNvPr id="25604" name="Picture 5" descr="D:\Изображения\Музей хлеба в СПб\яяя 72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20" y="1957166"/>
            <a:ext cx="5290560" cy="457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170404"/>
      </p:ext>
    </p:extLst>
  </p:cSld>
  <p:clrMapOvr>
    <a:masterClrMapping/>
  </p:clrMapOvr>
  <p:transition spd="slow">
    <p:split orient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62720" y="293791"/>
            <a:ext cx="8817120" cy="11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737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А также огромная коллекция старинной столовой посуды и кухонной утвари.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72481" y="1906761"/>
            <a:ext cx="251424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3312000" y="1906761"/>
            <a:ext cx="251424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5951521" y="1906761"/>
            <a:ext cx="251424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951521" y="4270049"/>
            <a:ext cx="251424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312000" y="4270049"/>
            <a:ext cx="251424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sp>
        <p:nvSpPr>
          <p:cNvPr id="26632" name="Rectangle 7"/>
          <p:cNvSpPr>
            <a:spLocks noChangeArrowheads="1"/>
          </p:cNvSpPr>
          <p:nvPr/>
        </p:nvSpPr>
        <p:spPr bwMode="auto">
          <a:xfrm>
            <a:off x="672481" y="4270049"/>
            <a:ext cx="2514240" cy="215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pic>
        <p:nvPicPr>
          <p:cNvPr id="26633" name="Picture 8" descr="file:///C:/Users/user/Pictures/Музей хлеба в СПб/DSC09271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960047"/>
            <a:ext cx="293904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4" name="Picture 9" descr="file:///C:/Users/user/Pictures/Музей хлеба в СПб/DSC09272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1960047"/>
            <a:ext cx="261216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5" name="Picture 10" descr="file:///C:/Users/user/Pictures/Музей хлеба в СПб/DSC09273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1960047"/>
            <a:ext cx="293904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6" name="Picture 11" descr="file:///C:/Users/user/Pictures/Музей хлеба в СПб/DSC09274.JP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4245566"/>
            <a:ext cx="2939040" cy="2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7" name="Picture 12" descr="file:///C:/Users/user/Pictures/Музей хлеба в СПб/DSC09275.JPG"/>
          <p:cNvPicPr>
            <a:picLocks noChangeAspect="1" noChangeArrowheads="1"/>
          </p:cNvPicPr>
          <p:nvPr/>
        </p:nvPicPr>
        <p:blipFill>
          <a:blip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4245566"/>
            <a:ext cx="2612160" cy="2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8" name="Picture 13" descr="file:///C:/Users/user/Pictures/Музей хлеба в СПб/DSC09276.JPG"/>
          <p:cNvPicPr>
            <a:picLocks noChangeAspect="1" noChangeArrowheads="1"/>
          </p:cNvPicPr>
          <p:nvPr/>
        </p:nvPicPr>
        <p:blipFill>
          <a:blip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4245566"/>
            <a:ext cx="2939040" cy="228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9" name="Picture 15" descr="D:\Изображения\Музей хлеба в СПб\яяя 75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1" y="1911081"/>
            <a:ext cx="2939040" cy="21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D:\Изображения\Музей хлеба в СПб\яяя 75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1960047"/>
            <a:ext cx="2612160" cy="21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7" descr="D:\Изображения\Музей хлеба в СПб\яяя 75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1977329"/>
            <a:ext cx="2939040" cy="21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8" descr="D:\Изображения\Музей хлеба в СПб\яяя 75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41" y="4245566"/>
            <a:ext cx="2939040" cy="22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9" descr="D:\Изображения\Музей хлеба в СПб\яяя 75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600" y="4245566"/>
            <a:ext cx="2612160" cy="228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Picture 21" descr="D:\Изображения\Музей хлеба в СПб\яяя 75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01" y="4270049"/>
            <a:ext cx="2939040" cy="22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92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358598"/>
            <a:ext cx="7794720" cy="1601448"/>
          </a:xfrm>
        </p:spPr>
        <p:txBody>
          <a:bodyPr>
            <a:normAutofit/>
          </a:bodyPr>
          <a:lstStyle/>
          <a:p>
            <a:r>
              <a:rPr lang="ru-RU" sz="3600">
                <a:solidFill>
                  <a:srgbClr val="663300"/>
                </a:solidFill>
              </a:rPr>
              <a:t>У человечества всегда был интерес к хлебу как к символическому продукту.</a:t>
            </a:r>
          </a:p>
        </p:txBody>
      </p:sp>
      <p:pic>
        <p:nvPicPr>
          <p:cNvPr id="27651" name="Picture 6" descr="D:\Изображения\Музей хлеба в СПб\яяя 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1" y="1860675"/>
            <a:ext cx="4178880" cy="251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7" descr="D:\Изображения\Музей хлеба в СПб\яяя 7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81" y="3745834"/>
            <a:ext cx="4703040" cy="261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59455"/>
      </p:ext>
    </p:extLst>
  </p:cSld>
  <p:clrMapOvr>
    <a:masterClrMapping/>
  </p:clrMapOvr>
  <p:transition spd="slow">
    <p:split orient="vert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ac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>
                <a:solidFill>
                  <a:srgbClr val="663300"/>
                </a:solidFill>
              </a:rPr>
              <a:t>Хлеб позволяет подробно узнать о жизни людей, их жизненном укладе.</a:t>
            </a:r>
          </a:p>
        </p:txBody>
      </p:sp>
      <p:pic>
        <p:nvPicPr>
          <p:cNvPr id="28675" name="Picture 4" descr="D:\Изображения\Музей хлеба в СПб\Recovered_JPEG Digital Camera_155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40" y="1744024"/>
            <a:ext cx="4832640" cy="431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300">
                <a:solidFill>
                  <a:srgbClr val="663300"/>
                </a:solidFill>
              </a:rPr>
              <a:t>Когда техники не было вообще, или она только развивалась, хлеб являлся символом взаимоотношений человека с природой</a:t>
            </a:r>
            <a:r>
              <a:rPr lang="ru-RU" sz="3300"/>
              <a:t>.   </a:t>
            </a:r>
          </a:p>
        </p:txBody>
      </p:sp>
      <p:pic>
        <p:nvPicPr>
          <p:cNvPr id="29699" name="Picture 4" descr="file:///C:/Users/user/Pictures/Музей хлеба в СПб/Про хлеб 002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2612435"/>
            <a:ext cx="3755520" cy="310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5" descr="file:///C:/Users/user/Pictures/Музей хлеба в СПб/Про хлеб 003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720" y="2612435"/>
            <a:ext cx="3755520" cy="310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326625" y="5892630"/>
            <a:ext cx="2612160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sz="330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Посев  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5715360" y="5878697"/>
            <a:ext cx="1795680" cy="48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sz="3300" dirty="0">
                <a:solidFill>
                  <a:srgbClr val="FFFFFF"/>
                </a:solidFill>
                <a:ea typeface="msmincho"/>
                <a:cs typeface="msmincho"/>
              </a:rPr>
              <a:t> </a:t>
            </a: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Жатва</a:t>
            </a:r>
            <a:r>
              <a:rPr lang="ru-RU" sz="3300" dirty="0">
                <a:latin typeface="Times New Roman" pitchFamily="18" charset="0"/>
                <a:ea typeface="msmincho"/>
                <a:cs typeface="msmincho"/>
              </a:rPr>
              <a:t>  </a:t>
            </a:r>
            <a:r>
              <a:rPr lang="ru-RU" sz="3300" dirty="0">
                <a:solidFill>
                  <a:srgbClr val="FFFFFF"/>
                </a:solidFill>
                <a:ea typeface="msmincho"/>
                <a:cs typeface="msmincho"/>
              </a:rPr>
              <a:t> </a:t>
            </a:r>
          </a:p>
        </p:txBody>
      </p:sp>
      <p:pic>
        <p:nvPicPr>
          <p:cNvPr id="29703" name="Picture 9" descr="D:\Изображения\Музей хлеба в СПб\Recovered_JPEG Digital Camera_76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0" y="1876517"/>
            <a:ext cx="3755520" cy="38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D:\Изображения\Музей хлеба в СПб\Recovered_JPEG Digital Camera_77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00" y="1876517"/>
            <a:ext cx="3853440" cy="38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6" grpId="0"/>
      <p:bldP spid="307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file:///C:/Users/user/Pictures/Музей хлеба в СПб/Про хлеб 008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20" y="455088"/>
            <a:ext cx="346752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2" descr="file:///C:/Users/user/Pictures/Музей хлеба в СПб/Про хлеб 007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61" y="3591737"/>
            <a:ext cx="3564000" cy="212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3" descr="file:///C:/Users/user/Pictures/Музей хлеба в СПб/Про хлеб 005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60" y="455088"/>
            <a:ext cx="380592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5" name="Picture 4" descr="file:///C:/Users/user/Pictures/Музей хлеба в СПб/Про хлеб 009.jpg"/>
          <p:cNvPicPr>
            <a:picLocks noChangeAspect="1" noChangeArrowheads="1"/>
          </p:cNvPicPr>
          <p:nvPr/>
        </p:nvPicPr>
        <p:blipFill>
          <a:blip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01" y="3591738"/>
            <a:ext cx="3428640" cy="21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979201" y="2612435"/>
            <a:ext cx="310320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sz="3300" dirty="0">
                <a:solidFill>
                  <a:srgbClr val="663300"/>
                </a:solidFill>
                <a:ea typeface="msmincho"/>
                <a:cs typeface="msmincho"/>
              </a:rPr>
              <a:t> </a:t>
            </a:r>
            <a:r>
              <a:rPr lang="ru-RU" sz="4000" dirty="0">
                <a:solidFill>
                  <a:srgbClr val="663300"/>
                </a:solidFill>
                <a:latin typeface="+mj-lt"/>
                <a:ea typeface="msmincho"/>
                <a:cs typeface="msmincho"/>
              </a:rPr>
              <a:t>Помол </a:t>
            </a:r>
            <a:r>
              <a:rPr lang="ru-RU" sz="3600" dirty="0">
                <a:solidFill>
                  <a:srgbClr val="663300"/>
                </a:solidFill>
                <a:latin typeface="+mj-lt"/>
                <a:ea typeface="msmincho"/>
                <a:cs typeface="msmincho"/>
              </a:rPr>
              <a:t> </a:t>
            </a:r>
            <a:r>
              <a:rPr lang="ru-RU" sz="3300" dirty="0">
                <a:solidFill>
                  <a:srgbClr val="663300"/>
                </a:solidFill>
                <a:ea typeface="msmincho"/>
                <a:cs typeface="msmincho"/>
              </a:rPr>
              <a:t>   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061601" y="5753405"/>
            <a:ext cx="3417120" cy="57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SzPct val="100000"/>
            </a:pPr>
            <a:r>
              <a:rPr lang="ru-RU" sz="4000" dirty="0">
                <a:solidFill>
                  <a:srgbClr val="FFFFFF"/>
                </a:solidFill>
                <a:ea typeface="msmincho"/>
                <a:cs typeface="msmincho"/>
              </a:rPr>
              <a:t>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Нарезание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061601" y="2612435"/>
            <a:ext cx="342864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SzPct val="100000"/>
            </a:pPr>
            <a:r>
              <a:rPr lang="ru-RU" sz="4000" dirty="0">
                <a:solidFill>
                  <a:srgbClr val="663300"/>
                </a:solidFill>
                <a:latin typeface="+mj-lt"/>
                <a:ea typeface="msmincho"/>
                <a:cs typeface="msmincho"/>
              </a:rPr>
              <a:t>Замес хлеба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816480" y="5715961"/>
            <a:ext cx="3265920" cy="65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5000"/>
              </a:lnSpc>
              <a:buSzPct val="100000"/>
            </a:pPr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Выпекание</a:t>
            </a:r>
          </a:p>
        </p:txBody>
      </p:sp>
      <p:pic>
        <p:nvPicPr>
          <p:cNvPr id="30730" name="Picture 10" descr="D:\Изображения\Музей хлеба в СПб\Recovered_JPEG Digital Camera_77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0" y="486772"/>
            <a:ext cx="3805920" cy="21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D:\Изображения\Музей хлеба в СПб\Recovered_JPEG Digital Camera_77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40" y="499733"/>
            <a:ext cx="3456000" cy="215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D:\Изображения\Музей хлеба в СПб\Recovered_JPEG Digital Camera_770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40" y="3630622"/>
            <a:ext cx="3755520" cy="212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D:\Изображения\Музей хлеба в СПб\Recovered_JPEG Digital Camera_770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600" y="3591737"/>
            <a:ext cx="3456000" cy="216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/>
      <p:bldP spid="31751" grpId="0"/>
      <p:bldP spid="317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673920" y="227544"/>
            <a:ext cx="7794720" cy="1153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63300"/>
                </a:solidFill>
              </a:rPr>
              <a:t>Хлебом с солью встречали:</a:t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 smtClean="0">
              <a:solidFill>
                <a:srgbClr val="663300"/>
              </a:solidFill>
            </a:endParaRPr>
          </a:p>
        </p:txBody>
      </p:sp>
      <p:pic>
        <p:nvPicPr>
          <p:cNvPr id="31747" name="Picture 2" descr="file:///C:/Users/user/Pictures/Музей хлеба/хлеб 10.jpg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1" y="1633131"/>
            <a:ext cx="2285280" cy="244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53760" y="4261097"/>
            <a:ext cx="2449440" cy="100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>
              <a:lnSpc>
                <a:spcPct val="93000"/>
              </a:lnSpc>
              <a:buSzPct val="100000"/>
            </a:pP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уважаемых гостей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-4246560" y="1880838"/>
            <a:ext cx="3810240" cy="444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>
              <a:ea typeface="msmincho"/>
              <a:cs typeface="msmincho"/>
            </a:endParaRPr>
          </a:p>
        </p:txBody>
      </p:sp>
      <p:pic>
        <p:nvPicPr>
          <p:cNvPr id="31750" name="Picture 8" descr="file:///C:/Users/user/Pictures/Музей хлеба/63.jpg"/>
          <p:cNvPicPr>
            <a:picLocks noChangeAspect="1" noChangeArrowheads="1"/>
          </p:cNvPicPr>
          <p:nvPr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40" y="2939349"/>
            <a:ext cx="2285280" cy="17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265920" y="5181664"/>
            <a:ext cx="2449440" cy="121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737" rIns="0" bIns="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жениха </a:t>
            </a:r>
            <a:br>
              <a:rPr lang="ru-RU" sz="33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</a:b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с невестой</a:t>
            </a:r>
          </a:p>
        </p:txBody>
      </p:sp>
      <p:pic>
        <p:nvPicPr>
          <p:cNvPr id="31752" name="Picture 10" descr="file:///C:/Users/user/Pictures/Музей хлеба/64.jpg"/>
          <p:cNvPicPr>
            <a:picLocks noChangeAspect="1" noChangeArrowheads="1"/>
          </p:cNvPicPr>
          <p:nvPr/>
        </p:nvPicPr>
        <p:blipFill>
          <a:blip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61" y="1633131"/>
            <a:ext cx="2449440" cy="244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6000481" y="4187960"/>
            <a:ext cx="2812320" cy="54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>
              <a:lnSpc>
                <a:spcPct val="93000"/>
              </a:lnSpc>
              <a:buSzPct val="100000"/>
            </a:pPr>
            <a:r>
              <a:rPr lang="ru-RU" sz="3300" dirty="0">
                <a:solidFill>
                  <a:schemeClr val="accent6">
                    <a:lumMod val="50000"/>
                  </a:schemeClr>
                </a:solidFill>
                <a:latin typeface="+mj-lt"/>
                <a:ea typeface="msmincho"/>
                <a:cs typeface="msmincho"/>
              </a:rPr>
              <a:t>новый урожай</a:t>
            </a:r>
          </a:p>
        </p:txBody>
      </p:sp>
      <p:pic>
        <p:nvPicPr>
          <p:cNvPr id="31757" name="Picture 13" descr="D:\Изображения\Свадьба Вероники и Сергея 21.06.2011 г\Recovered_JPEG Digital Camera_115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920" y="2623956"/>
            <a:ext cx="2612160" cy="260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 descr="D:\Изображения\Музей хлеба в СПб\i (1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921" y="1651854"/>
            <a:ext cx="2449440" cy="2449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D:\Изображения\Музей хлеба в СПб\PR2010042116141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1" y="1618730"/>
            <a:ext cx="2285280" cy="2449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3" grpId="0"/>
      <p:bldP spid="32777" grpId="0"/>
      <p:bldP spid="32779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E36C09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328</Words>
  <Application>Microsoft Office PowerPoint</Application>
  <PresentationFormat>Экран (4:3)</PresentationFormat>
  <Paragraphs>28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 залах музея выставлена коллекция эффектных упаковочных коробок кондитерских и чайных фабрик XIX-XX веков. Создана атмосфера кафе, где можно выпить чая с предлагаемыми в меню кондитерскими изделиями, предложенными в меню.</vt:lpstr>
      <vt:lpstr>Презентация PowerPoint</vt:lpstr>
      <vt:lpstr>Особенное место в музее занимает коллекция самоваров всевозможных форм и размеров.</vt:lpstr>
      <vt:lpstr>Презентация PowerPoint</vt:lpstr>
      <vt:lpstr>У человечества всегда был интерес к хлебу как к символическому продукту.</vt:lpstr>
      <vt:lpstr>Хлеб позволяет подробно узнать о жизни людей, их жизненном укладе.</vt:lpstr>
      <vt:lpstr>Когда техники не было вообще, или она только развивалась, хлеб являлся символом взаимоотношений человека с природой.   </vt:lpstr>
      <vt:lpstr>Презентация PowerPoint</vt:lpstr>
      <vt:lpstr> Хлебом с солью встречали: </vt:lpstr>
      <vt:lpstr>Меняются времена, изменяется и культура выпечки хлеба. В музее выставлены фрагменты цеха городского хлебозавода, здесь есть возможность увидеть машины, помогающие людям печь хлеб.</vt:lpstr>
      <vt:lpstr>Здесь в витринах выставлены образцы продукции такого хлебозавода.</vt:lpstr>
      <vt:lpstr>Презентация PowerPoint</vt:lpstr>
      <vt:lpstr>Презентация PowerPoint</vt:lpstr>
      <vt:lpstr>Особенное место среди прочих экспонатов музея занимают материалы, отражающие трагические моменты в истории Петербурга. В разделе, посвященном блокаде Ленинграда во время Великой Отечественной Войны, можно увидеть те самые 125 граммов хлеба, которые полагались каждому жителю города в день.</vt:lpstr>
      <vt:lpstr>Этот хлеб мало похож на тот, что мы едим сейчас, он испечен по рецепту военного времени и состоит из мучной пыли, гидроцеллюлозы, жмыхов и овсяной муки.</vt:lpstr>
      <vt:lpstr>Презентация PowerPoint</vt:lpstr>
      <vt:lpstr>В залах музея вывешены плакаты и картины, напоминающие нам о цене хлеба.</vt:lpstr>
      <vt:lpstr>В конце экскурсии по музею мы можем увидеть «Булочную-кондитерскую», такую, какую мы могли недавно видеть на улицах нашего города.</vt:lpstr>
      <vt:lpstr>Презентация PowerPoint</vt:lpstr>
      <vt:lpstr>Презентация PowerPoint</vt:lpstr>
      <vt:lpstr>Добро пожаловать в музей хлеба!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залах музея выставлена коллекция эффектных упаковочных коробок кондитерских и чайных фабрик XIX-XX веков. Создана атмосфера кафе, где можно выпить чая с предлагаемыми в меню кондитерскими изделиями, предложенными в меню.</dc:title>
  <dc:creator>Светлана</dc:creator>
  <cp:lastModifiedBy>Boss</cp:lastModifiedBy>
  <cp:revision>5</cp:revision>
  <dcterms:created xsi:type="dcterms:W3CDTF">2015-08-11T21:21:42Z</dcterms:created>
  <dcterms:modified xsi:type="dcterms:W3CDTF">2015-08-11T22:16:49Z</dcterms:modified>
</cp:coreProperties>
</file>