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AEA5-4E4F-4180-900A-F627F36050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E44B-6A27-4F17-80CD-FD0B97223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E44B-6A27-4F17-80CD-FD0B972237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E44B-6A27-4F17-80CD-FD0B972237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3CBA-AB3F-4F5C-9B7A-AF15EF0CB4CD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4E2B-DB9A-4D1E-8429-E4DF5C6DB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071942"/>
            <a:ext cx="86391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</a:rPr>
              <a:t>«Чтобы четко говорить – </a:t>
            </a:r>
            <a:endParaRPr lang="ru-RU" sz="54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</a:rPr>
              <a:t>нужно </a:t>
            </a:r>
            <a:r>
              <a:rPr lang="ru-RU" sz="5400" b="1" i="1" dirty="0">
                <a:solidFill>
                  <a:srgbClr val="7030A0"/>
                </a:solidFill>
              </a:rPr>
              <a:t>с пальцами дружить!»</a:t>
            </a:r>
            <a:endParaRPr lang="ru-RU" sz="5400" b="1" i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000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Родительское собрание - тренинг</a:t>
            </a:r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2530" name="Picture 2" descr="http://detsad-kitty.ru/uploads/posts/2012-10/1350501999_foto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857232"/>
            <a:ext cx="4429156" cy="322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488" y="1714488"/>
            <a:ext cx="5929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  <a:t>Спиралевидные движения пальцем по раскрытой ладони ребенка от ее середины до основания пальцев с переходом на движение по внутренней стороне большого пальца – 2–4 раза по каждой ладони («рисуем», «мотаем клубочек»)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7554" y="1142984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Точечные нажатия большим и указательным пальцами на середину каждой фаланги каждого пальца ребенка по направлению от его кончика к основанию в двух плоскостях: тыльно-ладонной и межпальцевой – все пальцы кисти массируются по очереди 1–2 раза («мы вот так шагаем – топ-топ-топ»)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43372" y="1643050"/>
            <a:ext cx="392909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Отведение и приведение большого пальца ребенка в трех направлениях: вперед-назад, в бок – в сторону, по кругу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868" y="1643050"/>
            <a:ext cx="4429156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Ласковое поглаживание взрослым каждой ручки ребенка по направлению «от периферии к центру» – 5–6 раз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285728"/>
            <a:ext cx="7786742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Поросята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(Пальцы правой руки - поросята, левая рука повернута ладонью вверх)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Этот толстый поросёнок целый день хвостом вилял.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(сгибаем-разгибаем мизинец правой руки)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Этот толстый поросёнок спинку об забор чесал.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(безымянный палец правой руки "чешется" о ладонь левой руки)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Ля-ля-ля-ля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лю-лю-лю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поросяток я люблю.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("Фонарики")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Ля-ля-ля-ля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лю-лю-лю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поросяток я люблю.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("Фонарики")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Этот толстый поросёнок носом землю ковырял.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(средний палец правой руки "ковыряет" ладонь левой руки)</a:t>
            </a:r>
            <a:endParaRPr kumimoji="0" lang="ru-RU" sz="1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Этот толстый поросёнок что-то сам нарисовал.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(указательным пальцем правой руки рисуем на ладони левой руки)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Ля-ля-ля-ля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лю-лю-лю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поросяток я люблю.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("Фонарики")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Ля-ля-ля-ля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лю-лю-лю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поросяток я люблю.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("Фонарики")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Этот толстый поросёнок 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лежебока и нахал,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(сгибаем-разгибаем большой правой руки)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Захотел спать в серединке и всех братьев растолкал.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(сжимаем пальцы правой руки в кулак и резко разжимаем)</a:t>
            </a:r>
            <a:r>
              <a:rPr kumimoji="0" lang="ru-RU" sz="14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3" descr="http://izodou.ucoz.ru/poroseno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857628"/>
            <a:ext cx="1428756" cy="1666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Рисунок 2" descr="http://izodou.ucoz.ru/jivotniea-37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357694"/>
            <a:ext cx="1714512" cy="171451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0034" y="642918"/>
            <a:ext cx="8311039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Паучок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(Одна из рук - "веточка", её вытягиваем вперед. пальцы растопырены.</a:t>
            </a:r>
            <a:endParaRPr kumimoji="0" lang="ru-RU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Другая рука - "паучок", который гуляет по "ветке")</a:t>
            </a:r>
            <a:endParaRPr kumimoji="0" lang="ru-RU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Паучок ходил по ветке,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за ним ходили детки.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Дождик с неба вдруг полил,</a:t>
            </a: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(выполняем стряхивающее движение кистями рук)</a:t>
            </a: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Паучков на землю смыл.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(хлопаем ладонями по коленям)</a:t>
            </a: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стало пригревать,</a:t>
            </a: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(руки поднимаем вверх, перекрещиваем, растопыриваем пальцы)</a:t>
            </a: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Паучок ползет опять.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за ним ползут все детки,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Чтобы погулять на ветке.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00010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ребенок  разминает тесто, пластилин или глину, происходит </a:t>
            </a:r>
            <a:r>
              <a:rPr lang="ru-RU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самомассаж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ладоней и пальцев, развиваются мышцы рук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active-mama.com/wp-content/uploads/2012/07/lepim-iz-plastilina-s-detmi.jpg"/>
          <p:cNvPicPr>
            <a:picLocks noChangeAspect="1" noChangeArrowheads="1"/>
          </p:cNvPicPr>
          <p:nvPr/>
        </p:nvPicPr>
        <p:blipFill>
          <a:blip r:embed="rId3"/>
          <a:srcRect r="-1" b="11242"/>
          <a:stretch>
            <a:fillRect/>
          </a:stretch>
        </p:blipFill>
        <p:spPr bwMode="auto">
          <a:xfrm>
            <a:off x="2071670" y="2714620"/>
            <a:ext cx="428628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928670"/>
            <a:ext cx="6143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Рвать бумагу, как ни странно, очень полезно, это занятие развивает соотносящие движения рук, развивает хватание. А рвение бумаги по контуру развивает движения кончиков пальцев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://aplikacii.ru/wp-content/uploads/2012/01/%D0%9F%D0%BE%D0%BB%D0%B5%D0%B7%D0%BD%D0%BE%D0%B5-%D0%B7%D0%B0%D0%BD%D1%8F%D1%82%D0%B8%D0%B5.jpg"/>
          <p:cNvPicPr>
            <a:picLocks noChangeAspect="1" noChangeArrowheads="1"/>
          </p:cNvPicPr>
          <p:nvPr/>
        </p:nvPicPr>
        <p:blipFill>
          <a:blip r:embed="rId3"/>
          <a:srcRect l="28125" t="43750" r="6249" b="15625"/>
          <a:stretch>
            <a:fillRect/>
          </a:stretch>
        </p:blipFill>
        <p:spPr bwMode="auto">
          <a:xfrm>
            <a:off x="2857488" y="3571876"/>
            <a:ext cx="415439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57148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бусинами, кольцами, шариками также развивает соотносящие движения рук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refdt.ru/tw_files2/urls_5/10/d-9477/9477_html_7264f29b.jpg"/>
          <p:cNvPicPr>
            <a:picLocks noChangeAspect="1" noChangeArrowheads="1"/>
          </p:cNvPicPr>
          <p:nvPr/>
        </p:nvPicPr>
        <p:blipFill>
          <a:blip r:embed="rId3"/>
          <a:srcRect l="5673" t="34919" r="3555"/>
          <a:stretch>
            <a:fillRect/>
          </a:stretch>
        </p:blipFill>
        <p:spPr bwMode="auto">
          <a:xfrm>
            <a:off x="1571604" y="2071678"/>
            <a:ext cx="571504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714356"/>
            <a:ext cx="664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со </a:t>
            </a:r>
            <a:r>
              <a:rPr lang="ru-RU" sz="2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шнурочками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шнуровка развивает тонкие движения пальцев рук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www.pupsu.ru/published/publicdata/DBRUBINSPB14/attachments/SC/products_pictures/10k_enl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3429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deti06.net/wp-content/uploads/2013/12/%D1%80%D0%B5%D0%B1%D0%B5%D0%BD%D0%BE%D0%BA-%D0%B7%D0%B0%D0%B2%D1%8F%D0%B7%D1%8B%D0%B2%D0%B0%D0%B5%D1%82-%D1%88%D0%BD%D1%83%D1%80%D0%BA%D0%B8-700x465.jpg"/>
          <p:cNvPicPr>
            <a:picLocks noChangeAspect="1" noChangeArrowheads="1"/>
          </p:cNvPicPr>
          <p:nvPr/>
        </p:nvPicPr>
        <p:blipFill>
          <a:blip r:embed="rId4"/>
          <a:srcRect l="17033"/>
          <a:stretch>
            <a:fillRect/>
          </a:stretch>
        </p:blipFill>
        <p:spPr bwMode="auto">
          <a:xfrm>
            <a:off x="5072066" y="2500306"/>
            <a:ext cx="3479676" cy="2786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642918"/>
            <a:ext cx="85061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>
                <a:solidFill>
                  <a:srgbClr val="7030A0"/>
                </a:solidFill>
              </a:rPr>
              <a:t>Истоки способностей и дарований </a:t>
            </a:r>
            <a:endParaRPr lang="ru-RU" sz="3600" dirty="0" smtClean="0">
              <a:solidFill>
                <a:srgbClr val="7030A0"/>
              </a:solidFill>
            </a:endParaRPr>
          </a:p>
          <a:p>
            <a:pPr algn="just"/>
            <a:r>
              <a:rPr lang="ru-RU" sz="3600" dirty="0" smtClean="0">
                <a:solidFill>
                  <a:srgbClr val="7030A0"/>
                </a:solidFill>
              </a:rPr>
              <a:t>Детей находятся </a:t>
            </a:r>
            <a:r>
              <a:rPr lang="ru-RU" sz="3600" dirty="0">
                <a:solidFill>
                  <a:srgbClr val="7030A0"/>
                </a:solidFill>
              </a:rPr>
              <a:t>на кончиках пальцев.  </a:t>
            </a:r>
          </a:p>
          <a:p>
            <a:pPr algn="r"/>
            <a:r>
              <a:rPr lang="ru-RU" sz="3600" b="1" dirty="0">
                <a:solidFill>
                  <a:srgbClr val="7030A0"/>
                </a:solidFill>
              </a:rPr>
              <a:t>В. А. Сухомлинский</a:t>
            </a:r>
          </a:p>
        </p:txBody>
      </p:sp>
      <p:pic>
        <p:nvPicPr>
          <p:cNvPr id="21506" name="Picture 2" descr="http://www.pravmir.ru/wp-content/uploads/2013/10/Suxoml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14620"/>
            <a:ext cx="4571979" cy="3428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www.pink-tower.ru/Portals/0/imgs/melkayamoto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6667500" cy="5010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64360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«Репка»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img2.searchmasterclass.net/uploads/posts/2013-06-29/image_3141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3691">
            <a:off x="2441087" y="220900"/>
            <a:ext cx="2728007" cy="2786050"/>
          </a:xfrm>
          <a:prstGeom prst="rect">
            <a:avLst/>
          </a:prstGeom>
          <a:noFill/>
        </p:spPr>
      </p:pic>
      <p:pic>
        <p:nvPicPr>
          <p:cNvPr id="2052" name="Picture 4" descr="http://im4-tub-ru.yandex.net/i?id=194735701-7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1619250" cy="1428750"/>
          </a:xfrm>
          <a:prstGeom prst="rect">
            <a:avLst/>
          </a:prstGeom>
          <a:noFill/>
        </p:spPr>
      </p:pic>
      <p:pic>
        <p:nvPicPr>
          <p:cNvPr id="2054" name="Picture 6" descr="http://lib2.podelise.ru/tw_files2/urls_602/7/d-6069/6069_html_m22268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85728"/>
            <a:ext cx="1428750" cy="2286001"/>
          </a:xfrm>
          <a:prstGeom prst="rect">
            <a:avLst/>
          </a:prstGeom>
          <a:noFill/>
        </p:spPr>
      </p:pic>
      <p:pic>
        <p:nvPicPr>
          <p:cNvPr id="2056" name="Picture 8" descr="http://yandex.st/lego/_/La6qi18Z8LwgnZdsAr1qy1GwCw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yandex.st/lego/_/La6qi18Z8LwgnZdsAr1qy1GwCw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www.horizonsdrc.com/wp-content/uploads/2012/04/iStock_000011936775X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03858">
            <a:off x="3603454" y="3068254"/>
            <a:ext cx="1787189" cy="1185853"/>
          </a:xfrm>
          <a:prstGeom prst="rect">
            <a:avLst/>
          </a:prstGeom>
          <a:noFill/>
        </p:spPr>
      </p:pic>
      <p:pic>
        <p:nvPicPr>
          <p:cNvPr id="2062" name="Picture 14" descr="http://s017.radikal.ru/i423/1110/72/f81fee1a0a16.jpg"/>
          <p:cNvPicPr>
            <a:picLocks noChangeAspect="1" noChangeArrowheads="1"/>
          </p:cNvPicPr>
          <p:nvPr/>
        </p:nvPicPr>
        <p:blipFill>
          <a:blip r:embed="rId8"/>
          <a:srcRect t="35938" r="32031" b="-3126"/>
          <a:stretch>
            <a:fillRect/>
          </a:stretch>
        </p:blipFill>
        <p:spPr bwMode="auto">
          <a:xfrm rot="20227235">
            <a:off x="4007551" y="3890724"/>
            <a:ext cx="2794389" cy="2071702"/>
          </a:xfrm>
          <a:prstGeom prst="rect">
            <a:avLst/>
          </a:prstGeom>
          <a:noFill/>
        </p:spPr>
      </p:pic>
      <p:pic>
        <p:nvPicPr>
          <p:cNvPr id="2064" name="Picture 16" descr="http://jili-bili.ru/files/big/f2b4df938bbdbf14b77d7feb4b3925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51704">
            <a:off x="5201942" y="2409924"/>
            <a:ext cx="3057094" cy="1914505"/>
          </a:xfrm>
          <a:prstGeom prst="rect">
            <a:avLst/>
          </a:prstGeom>
          <a:noFill/>
        </p:spPr>
      </p:pic>
      <p:pic>
        <p:nvPicPr>
          <p:cNvPr id="2066" name="Picture 18" descr="http://www.onceokuloncesi.com/imagehosting/308144f4fded000114.jpg"/>
          <p:cNvPicPr>
            <a:picLocks noChangeAspect="1" noChangeArrowheads="1"/>
          </p:cNvPicPr>
          <p:nvPr/>
        </p:nvPicPr>
        <p:blipFill>
          <a:blip r:embed="rId10"/>
          <a:srcRect r="29086" b="3950"/>
          <a:stretch>
            <a:fillRect/>
          </a:stretch>
        </p:blipFill>
        <p:spPr bwMode="auto">
          <a:xfrm rot="1212907">
            <a:off x="6408074" y="4618857"/>
            <a:ext cx="2369844" cy="1887842"/>
          </a:xfrm>
          <a:prstGeom prst="rect">
            <a:avLst/>
          </a:prstGeom>
          <a:noFill/>
        </p:spPr>
      </p:pic>
      <p:pic>
        <p:nvPicPr>
          <p:cNvPr id="2068" name="Picture 20" descr="http://www.chudopredki.ru/uploads/posts/2012-10/1349423738_c39bf4054154.jpg"/>
          <p:cNvPicPr>
            <a:picLocks noChangeAspect="1" noChangeArrowheads="1"/>
          </p:cNvPicPr>
          <p:nvPr/>
        </p:nvPicPr>
        <p:blipFill>
          <a:blip r:embed="rId11"/>
          <a:srcRect r="-501" b="15999"/>
          <a:stretch>
            <a:fillRect/>
          </a:stretch>
        </p:blipFill>
        <p:spPr bwMode="auto">
          <a:xfrm rot="21255879">
            <a:off x="1303090" y="4292297"/>
            <a:ext cx="3076938" cy="1928826"/>
          </a:xfrm>
          <a:prstGeom prst="rect">
            <a:avLst/>
          </a:prstGeom>
          <a:noFill/>
        </p:spPr>
      </p:pic>
      <p:pic>
        <p:nvPicPr>
          <p:cNvPr id="13" name="Picture 20" descr="http://www.chudopredki.ru/uploads/posts/2012-10/1349423738_c39bf4054154.jpg"/>
          <p:cNvPicPr>
            <a:picLocks noChangeAspect="1" noChangeArrowheads="1"/>
          </p:cNvPicPr>
          <p:nvPr/>
        </p:nvPicPr>
        <p:blipFill>
          <a:blip r:embed="rId11"/>
          <a:srcRect r="-501" b="15999"/>
          <a:stretch>
            <a:fillRect/>
          </a:stretch>
        </p:blipFill>
        <p:spPr bwMode="auto">
          <a:xfrm rot="21255879">
            <a:off x="1303089" y="4292297"/>
            <a:ext cx="30769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voyrebenok.ru/images/presentation/school/b/08.jpg"/>
          <p:cNvPicPr>
            <a:picLocks noChangeAspect="1" noChangeArrowheads="1"/>
          </p:cNvPicPr>
          <p:nvPr/>
        </p:nvPicPr>
        <p:blipFill>
          <a:blip r:embed="rId2"/>
          <a:srcRect r="-589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5991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detsad-kitty.ru/uploads/posts/2012-10/1350501999_foto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4429156" cy="3226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3"/>
          <a:srcRect r="4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ганта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00042"/>
            <a:ext cx="3143239" cy="314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lib.rus.ec/i/27/190627/img_45.png"/>
          <p:cNvPicPr>
            <a:picLocks noChangeAspect="1" noChangeArrowheads="1"/>
          </p:cNvPicPr>
          <p:nvPr/>
        </p:nvPicPr>
        <p:blipFill>
          <a:blip r:embed="rId5"/>
          <a:srcRect l="11321" t="6498" r="3773" b="2520"/>
          <a:stretch>
            <a:fillRect/>
          </a:stretch>
        </p:blipFill>
        <p:spPr bwMode="auto">
          <a:xfrm>
            <a:off x="4929190" y="2928934"/>
            <a:ext cx="321471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img803.imageshack.us/img803/9578/cmap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5572164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www.michaeljohngrist.com/wp-content/uploads/2008/10/homunculus-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42918"/>
            <a:ext cx="4348181" cy="37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4143380"/>
            <a:ext cx="7412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Человек - гомункулус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7929618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Уровень развития мелкой моторики - один из показателей интеллектуальной готовности ребенка к школьному обучению. Обычно ребенок, имеющий высокий уровень развития мелкой моторики, умеет логически рассуждать, у него достаточно хорошо развиты память. Мышление, внимание, связная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речь.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http://www.melitopol-dnz41.edukit.zp.ua/files2/images/article94.jpg?size=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235745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voyrebenok.ru/images/presentation/school/b/012.jpg"/>
          <p:cNvPicPr>
            <a:picLocks noChangeAspect="1" noChangeArrowheads="1"/>
          </p:cNvPicPr>
          <p:nvPr/>
        </p:nvPicPr>
        <p:blipFill>
          <a:blip r:embed="rId2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1000108"/>
            <a:ext cx="65235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Упражнения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развития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Мелкой моторики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www.winxfanclub.ru/uploads/images/00/04/08/2011/12/21/9158d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71810"/>
            <a:ext cx="34671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3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1736" y="2857496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Поглаживание внутренней и наружной поверхностей рук до локтя по направлению «от периферии к центру» – 6–8 раз, отдельно на каждой руке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/>
          <a:srcRect r="1176" b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71802" y="2857496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Сгибание и разгибание взрослым всех пальцев руки ребенка одновременно (за исключением большого пальца) – от 2 до 4 раз на каждой руке отдельно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376</Words>
  <Application>Microsoft Office PowerPoint</Application>
  <PresentationFormat>Экран (4:3)</PresentationFormat>
  <Paragraphs>49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16</cp:revision>
  <dcterms:created xsi:type="dcterms:W3CDTF">2014-04-14T21:34:34Z</dcterms:created>
  <dcterms:modified xsi:type="dcterms:W3CDTF">2014-04-16T11:45:13Z</dcterms:modified>
</cp:coreProperties>
</file>