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sldIdLst>
    <p:sldId id="275" r:id="rId2"/>
    <p:sldId id="276" r:id="rId3"/>
    <p:sldId id="288" r:id="rId4"/>
    <p:sldId id="277" r:id="rId5"/>
    <p:sldId id="278" r:id="rId6"/>
    <p:sldId id="284" r:id="rId7"/>
    <p:sldId id="274" r:id="rId8"/>
    <p:sldId id="257" r:id="rId9"/>
    <p:sldId id="258" r:id="rId10"/>
    <p:sldId id="259" r:id="rId11"/>
    <p:sldId id="260" r:id="rId12"/>
    <p:sldId id="261" r:id="rId13"/>
    <p:sldId id="264" r:id="rId14"/>
    <p:sldId id="285" r:id="rId15"/>
    <p:sldId id="262" r:id="rId16"/>
    <p:sldId id="265" r:id="rId17"/>
    <p:sldId id="267" r:id="rId18"/>
    <p:sldId id="268" r:id="rId19"/>
    <p:sldId id="283" r:id="rId20"/>
    <p:sldId id="270" r:id="rId21"/>
    <p:sldId id="271" r:id="rId22"/>
    <p:sldId id="272" r:id="rId23"/>
    <p:sldId id="281" r:id="rId24"/>
    <p:sldId id="289" r:id="rId25"/>
    <p:sldId id="290" r:id="rId26"/>
    <p:sldId id="291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87E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88" autoAdjust="0"/>
    <p:restoredTop sz="94728" autoAdjust="0"/>
  </p:normalViewPr>
  <p:slideViewPr>
    <p:cSldViewPr>
      <p:cViewPr varScale="1">
        <p:scale>
          <a:sx n="83" d="100"/>
          <a:sy n="83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E791CE-3431-401E-9EAF-EC6AB211258C}" type="datetimeFigureOut">
              <a:rPr lang="ru-RU"/>
              <a:pPr>
                <a:defRPr/>
              </a:pPr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C09364-4E35-413D-8A36-D0C760ED2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8FF9-5763-49F4-BBA6-88759B86628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19DE-73A3-4FE5-8D80-E0950B990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44C5-804C-432B-BED8-2C0805EE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CC89-7B14-4B97-9032-245C03E4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610B-40A7-4AB7-BD8B-98A81051A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3BAB-32D6-4C01-A878-74B54DF98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E814-AC02-4360-8D6E-68DE849E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4449-A9B1-4E34-8B22-D4961F173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382A-41F0-4FA9-9CD5-F2C9BB7A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366B-8125-41E5-9DB8-1524732A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BB09-E90F-4EAB-BB31-8E81962A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CAAE-C1DF-457D-9B58-149D711A1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C183-B5FD-4EB0-8FA6-5A0C7508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4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126B4C-C5BF-48BB-83DE-96974C045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 </a:t>
            </a:r>
            <a:r>
              <a:rPr lang="ru-RU" sz="3600" b="1" dirty="0" smtClean="0"/>
              <a:t>Открытый урок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Десятичные  дроби. 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Сложение и вычитание десятичных дробей.</a:t>
            </a:r>
            <a:r>
              <a:rPr lang="ru-RU" sz="6000" b="1" dirty="0" smtClean="0">
                <a:effectLst/>
              </a:rPr>
              <a:t/>
            </a:r>
            <a:br>
              <a:rPr lang="ru-RU" sz="6000" b="1" dirty="0" smtClean="0">
                <a:effectLst/>
              </a:rPr>
            </a:br>
            <a:endParaRPr lang="ru-RU" sz="5700" b="1" dirty="0" smtClean="0">
              <a:effectLst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7800" y="4419600"/>
            <a:ext cx="6400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Подготовила : Краснопёрова Л.А.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учитель математики МОУ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Вейделевская</a:t>
            </a: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СОШ» 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Они полюбили друг друга. </a:t>
            </a:r>
            <a:endParaRPr lang="ru-RU" dirty="0" smtClean="0"/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1143000" y="1295400"/>
            <a:ext cx="6797675" cy="9540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</a:rPr>
              <a:t>Но злой Кощей Бессмертный похитил Елену Прекрасную.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 l="42117" t="11623" r="2895" b="2158"/>
          <a:stretch>
            <a:fillRect/>
          </a:stretch>
        </p:blipFill>
        <p:spPr>
          <a:xfrm>
            <a:off x="5638800" y="2362200"/>
            <a:ext cx="2200275" cy="3449638"/>
          </a:xfrm>
        </p:spPr>
      </p:pic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3"/>
          <a:srcRect l="15047" t="4582" r="15427" b="4852"/>
          <a:stretch>
            <a:fillRect/>
          </a:stretch>
        </p:blipFill>
        <p:spPr>
          <a:xfrm>
            <a:off x="1066800" y="2286000"/>
            <a:ext cx="2781300" cy="3622675"/>
          </a:xfrm>
        </p:spPr>
      </p:pic>
      <p:pic>
        <p:nvPicPr>
          <p:cNvPr id="42" name="Рисунок 41"/>
          <p:cNvPicPr>
            <a:picLocks noChangeAspect="1" noChangeArrowheads="1"/>
          </p:cNvPicPr>
          <p:nvPr/>
        </p:nvPicPr>
        <p:blipFill>
          <a:blip r:embed="rId4"/>
          <a:srcRect l="22665" t="3999"/>
          <a:stretch>
            <a:fillRect/>
          </a:stretch>
        </p:blipFill>
        <p:spPr bwMode="auto">
          <a:xfrm>
            <a:off x="5943600" y="28956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53400" cy="18557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Иван-царевич поехал выручать свою любимую. Вот подъехал он к реке, а там огромный камень закрыл дорогу на мост. На камне написаны  десятичные дроби…</a:t>
            </a:r>
            <a:r>
              <a:rPr lang="ru-RU" sz="2800" b="1" dirty="0" smtClean="0"/>
              <a:t> </a:t>
            </a:r>
          </a:p>
        </p:txBody>
      </p:sp>
      <p:pic>
        <p:nvPicPr>
          <p:cNvPr id="12291" name="Рисунок 5"/>
          <p:cNvPicPr>
            <a:picLocks noChangeAspect="1" noChangeArrowheads="1"/>
          </p:cNvPicPr>
          <p:nvPr/>
        </p:nvPicPr>
        <p:blipFill>
          <a:blip r:embed="rId2"/>
          <a:srcRect l="15047" t="4582" r="15427" b="4852"/>
          <a:stretch>
            <a:fillRect/>
          </a:stretch>
        </p:blipFill>
        <p:spPr bwMode="auto">
          <a:xfrm>
            <a:off x="3048001" y="2173539"/>
            <a:ext cx="3437324" cy="3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grayscl/>
          </a:blip>
          <a:srcRect/>
          <a:stretch>
            <a:fillRect/>
          </a:stretch>
        </p:blipFill>
        <p:spPr bwMode="auto">
          <a:xfrm>
            <a:off x="2514600" y="2819400"/>
            <a:ext cx="4205516" cy="22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01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i="1" dirty="0" smtClean="0"/>
              <a:t>Если их правильно округлить до целых , </a:t>
            </a:r>
            <a:br>
              <a:rPr lang="ru-RU" sz="3000" i="1" dirty="0" smtClean="0"/>
            </a:br>
            <a:r>
              <a:rPr lang="ru-RU" sz="3000" i="1" dirty="0" smtClean="0"/>
              <a:t>то камень повернется</a:t>
            </a:r>
            <a:r>
              <a:rPr lang="ru-RU" sz="3000" dirty="0" smtClean="0"/>
              <a:t> </a:t>
            </a:r>
            <a:r>
              <a:rPr lang="ru-RU" sz="3000" i="1" dirty="0" smtClean="0"/>
              <a:t>и освободит дорогу.</a:t>
            </a:r>
            <a:r>
              <a:rPr lang="ru-RU" sz="3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276600"/>
            <a:ext cx="3725700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187E33"/>
                </a:solidFill>
              </a:rPr>
              <a:t>5,12;  4,45;  3,78;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187E33"/>
                </a:solidFill>
              </a:rPr>
              <a:t>9,12;  25,91; 99,99 </a:t>
            </a:r>
            <a:endParaRPr lang="ru-RU" sz="2800" b="1" dirty="0">
              <a:solidFill>
                <a:srgbClr val="187E33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562600"/>
            <a:ext cx="83058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Помогите Ивану-царевичу!!!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 animBg="1"/>
      <p:bldP spid="23555" grpId="0" build="p"/>
      <p:bldP spid="2355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Округлите дроби до целых: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295401"/>
            <a:ext cx="2209800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5,12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≈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14,45 ≈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3,78 ≈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9,12  ≈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25,91 ≈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99,99  ≈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00600" y="48006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00600" y="56388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00600" y="39624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800600" y="14478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00600" y="22860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00600" y="3124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5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3000" y="5638800"/>
            <a:ext cx="954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100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105400" y="4800600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26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81600" y="396240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9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181600" y="3048000"/>
            <a:ext cx="364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4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029200" y="2286000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charset="0"/>
              </a:rPr>
              <a:t>14</a:t>
            </a:r>
            <a:endParaRPr lang="ru-RU" sz="36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/>
              <a:t>Повернулся камень и исчез с дороги</a:t>
            </a:r>
            <a:r>
              <a:rPr lang="ru-RU" sz="3200" i="1" dirty="0" smtClean="0"/>
              <a:t>.</a:t>
            </a:r>
            <a:r>
              <a:rPr lang="ru-RU" sz="3800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3058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А Иван-царевич отправился дальше.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grayscl/>
          </a:blip>
          <a:srcRect/>
          <a:stretch>
            <a:fillRect/>
          </a:stretch>
        </p:blipFill>
        <p:spPr bwMode="auto">
          <a:xfrm>
            <a:off x="2231571" y="2057400"/>
            <a:ext cx="34834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362200"/>
            <a:ext cx="2971800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87E33"/>
                </a:solidFill>
              </a:rPr>
              <a:t>5;    14;  4 ;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87E33"/>
                </a:solidFill>
              </a:rPr>
              <a:t>9 ;  26 ;  100 </a:t>
            </a:r>
          </a:p>
          <a:p>
            <a:pPr marL="342900" indent="-342900">
              <a:buAutoNum type="arabicParenR" startAt="2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1139825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Долго ехал Иван-царевич по лесу, пока дорога не привела его к избушке Бабы Яги.</a:t>
            </a:r>
            <a:r>
              <a:rPr lang="ru-RU" sz="3800" b="1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8229600" cy="1330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	</a:t>
            </a:r>
            <a:r>
              <a:rPr lang="ru-RU" sz="2400" b="1" dirty="0" smtClean="0">
                <a:effectLst/>
              </a:rPr>
              <a:t>Баба Яга согласилась помочь Ивану-царевичу, но только при условии, если он расставит в порядке возрастания </a:t>
            </a:r>
            <a:r>
              <a:rPr lang="ru-RU" sz="2400" b="1" smtClean="0">
                <a:effectLst/>
              </a:rPr>
              <a:t>десятичные дроби, </a:t>
            </a:r>
            <a:r>
              <a:rPr lang="ru-RU" sz="2400" b="1" dirty="0" smtClean="0">
                <a:effectLst/>
              </a:rPr>
              <a:t>написанные на стенах её избушки.</a:t>
            </a:r>
          </a:p>
        </p:txBody>
      </p:sp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909" y="1676400"/>
            <a:ext cx="29092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Расставьте в порядке </a:t>
            </a:r>
            <a:br>
              <a:rPr lang="ru-RU" sz="3600" b="1" dirty="0" smtClean="0"/>
            </a:br>
            <a:r>
              <a:rPr lang="ru-RU" sz="3600" b="1" dirty="0" smtClean="0"/>
              <a:t>возрастания числа: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1"/>
            <a:ext cx="6781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   </a:t>
            </a:r>
            <a:endParaRPr lang="ru-RU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0,099;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0,911;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276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3,456;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3276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3,956;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276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8,012;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3276600"/>
            <a:ext cx="121379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8,215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2133600"/>
            <a:ext cx="132600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0,099.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133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0,911;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133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3,456;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133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3,956;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8,012;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133600"/>
            <a:ext cx="134363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8,215;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91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Прощаясь с Иваном-царевичем, Баба Яга рассказала ему о силе корней уравнения:</a:t>
            </a:r>
            <a:r>
              <a:rPr lang="ru-RU" sz="3800" b="1" dirty="0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4876800" cy="4267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«Коль нужно тебе какой запор отпереть или закрыть накрепко, произнеси вслух корни уравнения. Мигом исполнится».</a:t>
            </a:r>
          </a:p>
        </p:txBody>
      </p:sp>
      <p:pic>
        <p:nvPicPr>
          <p:cNvPr id="19460" name="Рисунок 5" descr="&amp;Bcy;&amp;acy;&amp;bcy;&amp;acy;-&amp;YAcy;&amp;g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32765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Vcy;&amp;ocy;&amp;rcy;&amp;ocy;&amp;ncy;"/>
          <p:cNvPicPr>
            <a:picLocks noChangeAspect="1" noChangeArrowheads="1"/>
          </p:cNvPicPr>
          <p:nvPr/>
        </p:nvPicPr>
        <p:blipFill>
          <a:blip r:embed="rId3" cstate="print"/>
          <a:srcRect l="2682" t="6863" r="23755" b="11765"/>
          <a:stretch>
            <a:fillRect/>
          </a:stretch>
        </p:blipFill>
        <p:spPr bwMode="auto">
          <a:xfrm>
            <a:off x="152400" y="1828800"/>
            <a:ext cx="1066800" cy="9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398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Черный ворон подслушал этот разговор и рассказал обо всем Кощею.</a:t>
            </a:r>
            <a:r>
              <a:rPr lang="ru-RU" sz="3800" b="1" dirty="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36576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	</a:t>
            </a:r>
            <a:r>
              <a:rPr lang="ru-RU" sz="2800" dirty="0" smtClean="0"/>
              <a:t>Тот подстерег Ивана-царевича, схватил его и бросил в глубокое подземелье. Замкнул на </a:t>
            </a:r>
            <a:r>
              <a:rPr lang="ru-RU" sz="2800" b="1" dirty="0" smtClean="0">
                <a:solidFill>
                  <a:srgbClr val="C00000"/>
                </a:solidFill>
              </a:rPr>
              <a:t>три замка, </a:t>
            </a:r>
            <a:r>
              <a:rPr lang="ru-RU" sz="2800" dirty="0" smtClean="0"/>
              <a:t>а ключи выбросил…</a:t>
            </a:r>
          </a:p>
        </p:txBody>
      </p:sp>
      <p:pic>
        <p:nvPicPr>
          <p:cNvPr id="6" name="Содержимое 5"/>
          <p:cNvPicPr>
            <a:picLocks/>
          </p:cNvPicPr>
          <p:nvPr/>
        </p:nvPicPr>
        <p:blipFill>
          <a:blip r:embed="rId3"/>
          <a:srcRect l="16000" t="6000" r="19333" b="5333"/>
          <a:stretch>
            <a:fillRect/>
          </a:stretch>
        </p:blipFill>
        <p:spPr bwMode="auto">
          <a:xfrm>
            <a:off x="5486400" y="28956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Vcy;&amp;ocy;&amp;rcy;&amp;ocy;&amp;ncy;"/>
          <p:cNvPicPr>
            <a:picLocks noChangeAspect="1" noChangeArrowheads="1"/>
          </p:cNvPicPr>
          <p:nvPr/>
        </p:nvPicPr>
        <p:blipFill>
          <a:blip r:embed="rId4"/>
          <a:srcRect l="2682" t="6863" r="23755" b="11765"/>
          <a:stretch>
            <a:fillRect/>
          </a:stretch>
        </p:blipFill>
        <p:spPr bwMode="auto">
          <a:xfrm>
            <a:off x="546100" y="1066800"/>
            <a:ext cx="1409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Kcy;&amp;ocy;&amp;shchcy;&amp;iecy;&amp;jcy; &amp;Bcy;&amp;iecy;&amp;scy;&amp;scy;&amp;mcy;&amp;iecy;&amp;rcy;&amp;tcy;&amp;ncy;&amp;ycy;&amp;j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438400"/>
            <a:ext cx="240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4400" b="1" i="1" dirty="0" smtClean="0">
                <a:solidFill>
                  <a:srgbClr val="7030A0"/>
                </a:solidFill>
              </a:rPr>
              <a:t>Помогите Ивану-царевичу открыть все замки.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6248400" cy="1219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777875" algn="l"/>
              </a:tabLst>
              <a:defRPr/>
            </a:pPr>
            <a:r>
              <a:rPr lang="en-US" b="1" dirty="0" smtClean="0"/>
              <a:t>I</a:t>
            </a:r>
            <a:r>
              <a:rPr lang="ru-RU" b="1" dirty="0" smtClean="0"/>
              <a:t>к.</a:t>
            </a:r>
            <a:r>
              <a:rPr lang="en-US" b="1" dirty="0" smtClean="0"/>
              <a:t> </a:t>
            </a:r>
            <a:r>
              <a:rPr lang="ru-RU" sz="3600" b="1" dirty="0" smtClean="0"/>
              <a:t>(2,8 + </a:t>
            </a:r>
            <a:r>
              <a:rPr lang="ru-RU" sz="3600" b="1" i="1" dirty="0" err="1" smtClean="0"/>
              <a:t>х</a:t>
            </a:r>
            <a:r>
              <a:rPr lang="ru-RU" sz="3600" b="1" dirty="0" smtClean="0"/>
              <a:t>) + 3,7 = 13,5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33600" y="2819400"/>
            <a:ext cx="5943600" cy="1219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777875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</a:rPr>
              <a:t>II</a:t>
            </a:r>
            <a:r>
              <a:rPr lang="ru-RU" b="1" dirty="0" smtClean="0">
                <a:solidFill>
                  <a:srgbClr val="7030A0"/>
                </a:solidFill>
              </a:rPr>
              <a:t>к.</a:t>
            </a:r>
            <a:r>
              <a:rPr lang="en-US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(5,6 –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х</a:t>
            </a:r>
            <a:r>
              <a:rPr lang="ru-RU" sz="3600" b="1" dirty="0" smtClean="0">
                <a:solidFill>
                  <a:srgbClr val="7030A0"/>
                </a:solidFill>
              </a:rPr>
              <a:t>) + 3,6 = 4,2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0" y="4267200"/>
            <a:ext cx="6400800" cy="1274763"/>
          </a:xfrm>
        </p:spPr>
        <p:txBody>
          <a:bodyPr/>
          <a:lstStyle/>
          <a:p>
            <a:pPr algn="ctr">
              <a:buFont typeface="Wingdings" pitchFamily="2" charset="2"/>
              <a:buNone/>
              <a:tabLst>
                <a:tab pos="777875" algn="l"/>
              </a:tabLst>
              <a:defRPr/>
            </a:pPr>
            <a:r>
              <a:rPr lang="en-US" b="1" dirty="0" smtClean="0"/>
              <a:t>III</a:t>
            </a:r>
            <a:r>
              <a:rPr lang="ru-RU" b="1" dirty="0" smtClean="0"/>
              <a:t>к. </a:t>
            </a:r>
            <a:r>
              <a:rPr lang="en-US" b="1" dirty="0" smtClean="0"/>
              <a:t> </a:t>
            </a:r>
            <a:r>
              <a:rPr lang="ru-RU" sz="3600" b="1" dirty="0" smtClean="0"/>
              <a:t>( </a:t>
            </a:r>
            <a:r>
              <a:rPr lang="ru-RU" sz="3600" b="1" i="1" dirty="0" err="1" smtClean="0"/>
              <a:t>х</a:t>
            </a:r>
            <a:r>
              <a:rPr lang="ru-RU" sz="3600" b="1" i="1" dirty="0" smtClean="0"/>
              <a:t> +7,6 </a:t>
            </a:r>
            <a:r>
              <a:rPr lang="ru-RU" sz="3600" b="1" dirty="0" smtClean="0"/>
              <a:t>) – 3,6 = 7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7" name="Picture 12" descr="CRCTR6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0" y="4724400"/>
            <a:ext cx="1584325" cy="990600"/>
          </a:xfrm>
        </p:spPr>
      </p:pic>
      <p:pic>
        <p:nvPicPr>
          <p:cNvPr id="8" name="Picture 12" descr="CRCTR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1676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6388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764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7400" y="632460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Физкультминутка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Вычислите устно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1143000"/>
            <a:ext cx="1371600" cy="1143000"/>
          </a:xfrm>
          <a:prstGeom prst="rect">
            <a:avLst/>
          </a:prstGeom>
          <a:solidFill>
            <a:srgbClr val="FFC000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371600" y="2286000"/>
            <a:ext cx="228600" cy="1295400"/>
          </a:xfrm>
          <a:prstGeom prst="line">
            <a:avLst/>
          </a:prstGeom>
          <a:ln>
            <a:solidFill>
              <a:srgbClr val="FFC00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838200" y="3581400"/>
            <a:ext cx="15240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52800" y="4343400"/>
            <a:ext cx="1447800" cy="14478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057400" y="4495800"/>
            <a:ext cx="1371600" cy="9906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876800" y="2895600"/>
            <a:ext cx="1600200" cy="1214438"/>
          </a:xfrm>
          <a:prstGeom prst="diamond">
            <a:avLst/>
          </a:prstGeom>
          <a:solidFill>
            <a:srgbClr val="FF944B"/>
          </a:soli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4648200" y="3886200"/>
            <a:ext cx="685800" cy="15240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982924">
            <a:off x="6988400" y="3898472"/>
            <a:ext cx="1350275" cy="1659803"/>
          </a:xfrm>
          <a:prstGeom prst="rtTriangle">
            <a:avLst/>
          </a:prstGeom>
          <a:solidFill>
            <a:srgbClr val="00B0F0"/>
          </a:solidFill>
          <a:ln w="9525">
            <a:solidFill>
              <a:srgbClr val="FF944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019800" y="3886200"/>
            <a:ext cx="914400" cy="8382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6934200" y="1143000"/>
            <a:ext cx="1371600" cy="14478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7620000" y="2590800"/>
            <a:ext cx="76200" cy="2057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066800" y="14478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Arial" charset="0"/>
              </a:rPr>
              <a:t>0,65</a:t>
            </a:r>
            <a:endParaRPr lang="ru-RU" sz="2800" b="1" dirty="0">
              <a:solidFill>
                <a:schemeClr val="accent2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47800" y="2667000"/>
            <a:ext cx="104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charset="0"/>
              </a:rPr>
              <a:t>+ </a:t>
            </a:r>
            <a:r>
              <a:rPr lang="ru-RU" sz="2400" b="1" dirty="0" smtClean="0">
                <a:latin typeface="Arial" charset="0"/>
              </a:rPr>
              <a:t>4,35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371600" y="38100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5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514600" y="4419600"/>
            <a:ext cx="105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 - 2,45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657600" y="51054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Arial" charset="0"/>
              </a:rPr>
              <a:t>2,55</a:t>
            </a:r>
            <a:endParaRPr lang="ru-RU" sz="2800" b="1" dirty="0">
              <a:solidFill>
                <a:schemeClr val="accent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267200" y="4038600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charset="0"/>
              </a:rPr>
              <a:t>- </a:t>
            </a:r>
            <a:r>
              <a:rPr lang="ru-RU" sz="2400" b="1" dirty="0" smtClean="0">
                <a:latin typeface="Arial" charset="0"/>
              </a:rPr>
              <a:t>0,2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2,35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324600" y="3810000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+ </a:t>
            </a:r>
            <a:r>
              <a:rPr lang="ru-RU" sz="2400" b="1" dirty="0">
                <a:latin typeface="Arial" charset="0"/>
              </a:rPr>
              <a:t>3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6934200" y="47244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5,35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629400" y="2819400"/>
            <a:ext cx="971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- 0,25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239000" y="16764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Arial" charset="0"/>
              </a:rPr>
              <a:t>5,1</a:t>
            </a:r>
            <a:endParaRPr lang="ru-RU" sz="2800" b="1" dirty="0">
              <a:solidFill>
                <a:schemeClr val="accent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pic>
        <p:nvPicPr>
          <p:cNvPr id="28" name="Picture 7" descr="3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95400"/>
            <a:ext cx="2444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  <p:bldP spid="51218" grpId="0"/>
      <p:bldP spid="51220" grpId="0"/>
      <p:bldP spid="51222" grpId="0"/>
      <p:bldP spid="512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/>
              <a:t>Иван-царевич произнес «волшебные слова», назвал корни всех уравнений.</a:t>
            </a:r>
            <a:r>
              <a:rPr lang="ru-RU" sz="3200" i="1" smtClean="0"/>
              <a:t> </a:t>
            </a: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Двери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подземелья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i="1" dirty="0" smtClean="0"/>
              <a:t>открылись.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0" y="2590800"/>
            <a:ext cx="259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777875" algn="l"/>
                <a:tab pos="2206625" algn="l"/>
              </a:tabLst>
            </a:pPr>
            <a:r>
              <a:rPr lang="ru-RU" sz="4400" b="1" dirty="0" smtClean="0"/>
              <a:t>1)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= </a:t>
            </a:r>
            <a:r>
              <a:rPr lang="ru-RU" sz="4400" b="1" dirty="0" smtClean="0">
                <a:solidFill>
                  <a:srgbClr val="187E33"/>
                </a:solidFill>
              </a:rPr>
              <a:t>7</a:t>
            </a:r>
            <a:endParaRPr lang="ru-RU" sz="4400" b="1" dirty="0">
              <a:solidFill>
                <a:srgbClr val="187E33"/>
              </a:solidFill>
            </a:endParaRPr>
          </a:p>
          <a:p>
            <a:pPr marL="342900" indent="-342900">
              <a:tabLst>
                <a:tab pos="777875" algn="l"/>
                <a:tab pos="2206625" algn="l"/>
              </a:tabLst>
            </a:pPr>
            <a:r>
              <a:rPr lang="ru-RU" sz="4400" b="1" dirty="0" smtClean="0"/>
              <a:t>2) </a:t>
            </a:r>
            <a:r>
              <a:rPr lang="ru-RU" sz="4400" b="1" dirty="0" err="1"/>
              <a:t>х</a:t>
            </a:r>
            <a:r>
              <a:rPr lang="ru-RU" sz="4400" b="1" dirty="0"/>
              <a:t> = </a:t>
            </a:r>
            <a:r>
              <a:rPr lang="ru-RU" sz="4400" b="1" dirty="0" smtClean="0">
                <a:solidFill>
                  <a:srgbClr val="187E33"/>
                </a:solidFill>
              </a:rPr>
              <a:t>5</a:t>
            </a:r>
          </a:p>
          <a:p>
            <a:pPr marL="342900" indent="-342900">
              <a:tabLst>
                <a:tab pos="777875" algn="l"/>
                <a:tab pos="2206625" algn="l"/>
              </a:tabLst>
            </a:pPr>
            <a:r>
              <a:rPr lang="ru-RU" sz="4400" b="1" dirty="0" smtClean="0"/>
              <a:t>3) Х = </a:t>
            </a:r>
            <a:r>
              <a:rPr lang="ru-RU" sz="4400" b="1" dirty="0" smtClean="0">
                <a:solidFill>
                  <a:srgbClr val="187E33"/>
                </a:solidFill>
              </a:rPr>
              <a:t>3</a:t>
            </a:r>
            <a:endParaRPr lang="ru-RU" sz="4400" b="1" dirty="0">
              <a:solidFill>
                <a:srgbClr val="187E33"/>
              </a:solidFill>
            </a:endParaRPr>
          </a:p>
          <a:p>
            <a:pPr marL="342900" indent="-342900">
              <a:tabLst>
                <a:tab pos="777875" algn="l"/>
                <a:tab pos="2206625" algn="l"/>
              </a:tabLst>
            </a:pP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И встал Иван-царевич перед воротами Кощеева царства. </a:t>
            </a:r>
            <a:br>
              <a:rPr lang="ru-RU" sz="2400" i="1" dirty="0" smtClean="0"/>
            </a:br>
            <a:r>
              <a:rPr lang="ru-RU" sz="2400" i="1" dirty="0" smtClean="0"/>
              <a:t>А на воротах написано последнее уравнение: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04800" y="1524000"/>
            <a:ext cx="8648522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 i="1" dirty="0"/>
              <a:t>Иван-царевич решил его устно</a:t>
            </a:r>
            <a:r>
              <a:rPr lang="ru-RU" b="1" i="1" dirty="0"/>
              <a:t>.</a:t>
            </a:r>
          </a:p>
          <a:p>
            <a:pPr algn="ctr"/>
            <a:r>
              <a:rPr lang="ru-RU" sz="2400" i="1" dirty="0"/>
              <a:t>А вы сможете?</a:t>
            </a:r>
            <a:r>
              <a:rPr lang="ru-RU" sz="2400" dirty="0"/>
              <a:t> </a:t>
            </a:r>
          </a:p>
        </p:txBody>
      </p:sp>
      <p:pic>
        <p:nvPicPr>
          <p:cNvPr id="23556" name="Содержимое 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590800"/>
            <a:ext cx="4438650" cy="3657600"/>
          </a:xfrm>
        </p:spPr>
      </p:pic>
      <p:sp>
        <p:nvSpPr>
          <p:cNvPr id="12" name="Прямоугольник 11"/>
          <p:cNvSpPr/>
          <p:nvPr/>
        </p:nvSpPr>
        <p:spPr>
          <a:xfrm>
            <a:off x="2590800" y="4648200"/>
            <a:ext cx="4038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15,5 * У = 31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/>
              <a:t>Ворота открылись. </a:t>
            </a:r>
            <a:br>
              <a:rPr lang="ru-RU" sz="3200" i="1" dirty="0" smtClean="0"/>
            </a:br>
            <a:r>
              <a:rPr lang="ru-RU" sz="3200" i="1" dirty="0" smtClean="0"/>
              <a:t>Освободил Иван-царевич Елену Прекрасную...</a:t>
            </a:r>
          </a:p>
        </p:txBody>
      </p:sp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752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i="1" dirty="0" smtClean="0"/>
              <a:t>И в тот же день сыграли они свадьбу…</a:t>
            </a:r>
            <a:endParaRPr lang="ru-RU" dirty="0"/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 l="2570" t="19485" r="2570" b="20557"/>
          <a:stretch>
            <a:fillRect/>
          </a:stretch>
        </p:blipFill>
        <p:spPr bwMode="auto">
          <a:xfrm>
            <a:off x="2286000" y="1905000"/>
            <a:ext cx="4724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90600" y="5257800"/>
            <a:ext cx="761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1154113" algn="l"/>
              </a:tabLst>
            </a:pPr>
            <a:r>
              <a:rPr lang="ru-RU" sz="3600" b="1" i="1">
                <a:solidFill>
                  <a:srgbClr val="C00000"/>
                </a:solidFill>
                <a:latin typeface="Arial Black" pitchFamily="34" charset="0"/>
              </a:rPr>
              <a:t>Да здравствует математика!</a:t>
            </a:r>
          </a:p>
        </p:txBody>
      </p:sp>
      <p:sp>
        <p:nvSpPr>
          <p:cNvPr id="5" name="AutoShape 69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316802" y="5702998"/>
            <a:ext cx="345328" cy="369332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/>
              <a:t> </a:t>
            </a:r>
            <a:r>
              <a:rPr lang="ru-RU" sz="3800" b="1" dirty="0"/>
              <a:t>Самостоятельная работа.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dirty="0" smtClean="0"/>
              <a:t>Дополнительное задание.</a:t>
            </a:r>
            <a:r>
              <a:rPr lang="ru-RU" sz="2600" b="1" dirty="0"/>
              <a:t>	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Вместо </a:t>
            </a:r>
            <a:r>
              <a:rPr lang="ru-RU" sz="2600" dirty="0"/>
              <a:t>звездочки поставьте знак &lt;,= или &gt;так, чтобы получилось верное равенство или неравенство: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600" dirty="0"/>
              <a:t>  </a:t>
            </a:r>
            <a:r>
              <a:rPr lang="ru-RU" sz="2600" dirty="0" smtClean="0"/>
              <a:t>   1,9 </a:t>
            </a:r>
            <a:r>
              <a:rPr lang="ru-RU" sz="2600" dirty="0"/>
              <a:t>*2,01                 </a:t>
            </a:r>
            <a:r>
              <a:rPr lang="ru-RU" sz="2600" dirty="0" smtClean="0"/>
              <a:t>        </a:t>
            </a:r>
            <a:r>
              <a:rPr lang="ru-RU" sz="2600" dirty="0"/>
              <a:t>0,52 * 0,5200                                </a:t>
            </a:r>
            <a:r>
              <a:rPr lang="ru-RU" sz="2600" dirty="0" smtClean="0"/>
              <a:t>   12,12 </a:t>
            </a:r>
            <a:r>
              <a:rPr lang="ru-RU" sz="2600" dirty="0"/>
              <a:t>* 12,212</a:t>
            </a:r>
            <a:r>
              <a:rPr lang="en-US" sz="2600" dirty="0"/>
              <a:t>                  </a:t>
            </a:r>
            <a:r>
              <a:rPr lang="ru-RU" sz="2600" dirty="0"/>
              <a:t>3,12 * 3,102	</a:t>
            </a:r>
            <a:r>
              <a:rPr lang="en-US" sz="2600" dirty="0"/>
              <a:t>                                  </a:t>
            </a:r>
            <a:r>
              <a:rPr lang="ru-RU" sz="2600" dirty="0" smtClean="0"/>
              <a:t>  6,32 </a:t>
            </a:r>
            <a:r>
              <a:rPr lang="ru-RU" sz="2600" dirty="0"/>
              <a:t>*63,2                        </a:t>
            </a:r>
            <a:r>
              <a:rPr lang="ru-RU" sz="2600" dirty="0" smtClean="0"/>
              <a:t>  </a:t>
            </a:r>
            <a:r>
              <a:rPr lang="ru-RU" sz="2600" dirty="0"/>
              <a:t>5 * 4,459</a:t>
            </a:r>
          </a:p>
        </p:txBody>
      </p:sp>
      <p:sp>
        <p:nvSpPr>
          <p:cNvPr id="4" name="AutoShape 69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316802" y="5702998"/>
            <a:ext cx="345328" cy="369332"/>
          </a:xfrm>
          <a:prstGeom prst="actionButtonReturn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229600" cy="51450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400"/>
              <a:t>1,9 </a:t>
            </a:r>
            <a:r>
              <a:rPr lang="en-US" sz="3400"/>
              <a:t> &lt;   </a:t>
            </a:r>
            <a:r>
              <a:rPr lang="ru-RU" sz="3400"/>
              <a:t>2,01       </a:t>
            </a:r>
            <a:endParaRPr lang="en-US" sz="3400"/>
          </a:p>
          <a:p>
            <a:pPr algn="ctr">
              <a:buFont typeface="Wingdings" pitchFamily="2" charset="2"/>
              <a:buNone/>
            </a:pPr>
            <a:r>
              <a:rPr lang="en-US" sz="3400"/>
              <a:t>    </a:t>
            </a:r>
            <a:r>
              <a:rPr lang="ru-RU" sz="3400"/>
              <a:t>     0,52</a:t>
            </a:r>
            <a:r>
              <a:rPr lang="en-US" sz="3400"/>
              <a:t>   </a:t>
            </a:r>
            <a:r>
              <a:rPr lang="ru-RU" sz="3400"/>
              <a:t>=</a:t>
            </a:r>
            <a:r>
              <a:rPr lang="en-US" sz="3400"/>
              <a:t>  </a:t>
            </a:r>
            <a:r>
              <a:rPr lang="ru-RU" sz="3400"/>
              <a:t> 0,5200                                </a:t>
            </a:r>
            <a:r>
              <a:rPr lang="en-US" sz="3400"/>
              <a:t>  </a:t>
            </a:r>
            <a:r>
              <a:rPr lang="ru-RU" sz="3400"/>
              <a:t>12,12 </a:t>
            </a:r>
            <a:r>
              <a:rPr lang="en-US" sz="3400"/>
              <a:t>  &lt;</a:t>
            </a:r>
            <a:r>
              <a:rPr lang="ru-RU" sz="3400"/>
              <a:t> 12,212</a:t>
            </a:r>
            <a:r>
              <a:rPr lang="en-US" sz="3400"/>
              <a:t>   </a:t>
            </a:r>
          </a:p>
          <a:p>
            <a:pPr algn="ctr">
              <a:buFont typeface="Wingdings" pitchFamily="2" charset="2"/>
              <a:buNone/>
            </a:pPr>
            <a:r>
              <a:rPr lang="en-US" sz="3400"/>
              <a:t>     </a:t>
            </a:r>
            <a:r>
              <a:rPr lang="ru-RU" sz="3400"/>
              <a:t>3,12 </a:t>
            </a:r>
            <a:r>
              <a:rPr lang="en-US" sz="3400"/>
              <a:t>  &gt;</a:t>
            </a:r>
            <a:r>
              <a:rPr lang="ru-RU" sz="3400"/>
              <a:t> 3,102</a:t>
            </a:r>
            <a:endParaRPr lang="en-US" sz="3400"/>
          </a:p>
          <a:p>
            <a:pPr algn="ctr">
              <a:buFont typeface="Wingdings" pitchFamily="2" charset="2"/>
              <a:buNone/>
            </a:pPr>
            <a:r>
              <a:rPr lang="en-US" sz="3400"/>
              <a:t> </a:t>
            </a:r>
            <a:r>
              <a:rPr lang="ru-RU" sz="3400"/>
              <a:t>6,32 </a:t>
            </a:r>
            <a:r>
              <a:rPr lang="en-US" sz="3400"/>
              <a:t>   &lt;  </a:t>
            </a:r>
            <a:r>
              <a:rPr lang="ru-RU" sz="3400"/>
              <a:t>63,2 </a:t>
            </a:r>
            <a:endParaRPr lang="en-US" sz="3400"/>
          </a:p>
          <a:p>
            <a:pPr algn="ctr">
              <a:buFont typeface="Wingdings" pitchFamily="2" charset="2"/>
              <a:buNone/>
            </a:pPr>
            <a:r>
              <a:rPr lang="ru-RU" sz="3400"/>
              <a:t> 5 </a:t>
            </a:r>
            <a:r>
              <a:rPr lang="en-US" sz="3400"/>
              <a:t> &gt; </a:t>
            </a:r>
            <a:r>
              <a:rPr lang="ru-RU" sz="3400"/>
              <a:t> 4,459</a:t>
            </a:r>
          </a:p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530725"/>
          </a:xfrm>
          <a:solidFill>
            <a:schemeClr val="bg2"/>
          </a:solidFill>
        </p:spPr>
        <p:txBody>
          <a:bodyPr/>
          <a:lstStyle/>
          <a:p>
            <a:r>
              <a:rPr lang="ru-RU" sz="2600" dirty="0" smtClean="0"/>
              <a:t>1. сегодня я узнал… </a:t>
            </a:r>
            <a:br>
              <a:rPr lang="ru-RU" sz="2600" dirty="0" smtClean="0"/>
            </a:br>
            <a:r>
              <a:rPr lang="ru-RU" sz="2600" dirty="0" smtClean="0"/>
              <a:t>2. было интересно… </a:t>
            </a:r>
            <a:br>
              <a:rPr lang="ru-RU" sz="2600" dirty="0" smtClean="0"/>
            </a:br>
            <a:r>
              <a:rPr lang="ru-RU" sz="2600" dirty="0" smtClean="0"/>
              <a:t>3. было трудно… </a:t>
            </a:r>
            <a:br>
              <a:rPr lang="ru-RU" sz="2600" dirty="0" smtClean="0"/>
            </a:br>
            <a:r>
              <a:rPr lang="ru-RU" sz="2600" dirty="0" smtClean="0"/>
              <a:t>4. я выполнял задания… </a:t>
            </a:r>
            <a:br>
              <a:rPr lang="ru-RU" sz="2600" dirty="0" smtClean="0"/>
            </a:br>
            <a:r>
              <a:rPr lang="ru-RU" sz="2600" dirty="0" smtClean="0"/>
              <a:t>5. я понял, что… </a:t>
            </a:r>
            <a:br>
              <a:rPr lang="ru-RU" sz="2600" dirty="0" smtClean="0"/>
            </a:br>
            <a:r>
              <a:rPr lang="ru-RU" sz="2600" dirty="0" smtClean="0"/>
              <a:t>6. теперь я могу… </a:t>
            </a:r>
            <a:br>
              <a:rPr lang="ru-RU" sz="2600" dirty="0" smtClean="0"/>
            </a:br>
            <a:r>
              <a:rPr lang="ru-RU" sz="2600" dirty="0" smtClean="0"/>
              <a:t>7. я почувствовал, что… </a:t>
            </a:r>
            <a:br>
              <a:rPr lang="ru-RU" sz="2600" dirty="0" smtClean="0"/>
            </a:br>
            <a:r>
              <a:rPr lang="ru-RU" sz="2600" dirty="0" smtClean="0"/>
              <a:t>8. я приобрел… </a:t>
            </a:r>
            <a:br>
              <a:rPr lang="ru-RU" sz="2600" dirty="0" smtClean="0"/>
            </a:br>
            <a:r>
              <a:rPr lang="ru-RU" sz="2600" dirty="0" smtClean="0"/>
              <a:t>9. я научился…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572000" cy="4530725"/>
          </a:xfrm>
          <a:solidFill>
            <a:schemeClr val="bg2"/>
          </a:solidFill>
        </p:spPr>
        <p:txBody>
          <a:bodyPr/>
          <a:lstStyle/>
          <a:p>
            <a:r>
              <a:rPr lang="ru-RU" sz="2600" dirty="0" smtClean="0"/>
              <a:t>10. у меня получилось … </a:t>
            </a:r>
            <a:br>
              <a:rPr lang="ru-RU" sz="2600" dirty="0" smtClean="0"/>
            </a:br>
            <a:r>
              <a:rPr lang="ru-RU" sz="2600" dirty="0" smtClean="0"/>
              <a:t>11. я смог… </a:t>
            </a:r>
            <a:br>
              <a:rPr lang="ru-RU" sz="2600" dirty="0" smtClean="0"/>
            </a:br>
            <a:r>
              <a:rPr lang="ru-RU" sz="2600" dirty="0" smtClean="0"/>
              <a:t>12. я попробую… </a:t>
            </a:r>
            <a:br>
              <a:rPr lang="ru-RU" sz="2600" dirty="0" smtClean="0"/>
            </a:br>
            <a:r>
              <a:rPr lang="ru-RU" sz="2600" dirty="0" smtClean="0"/>
              <a:t>13. меня удивило… </a:t>
            </a:r>
            <a:br>
              <a:rPr lang="ru-RU" sz="2600" dirty="0" smtClean="0"/>
            </a:br>
            <a:r>
              <a:rPr lang="ru-RU" sz="2600" dirty="0" smtClean="0"/>
              <a:t>14. урок дал мне … </a:t>
            </a:r>
            <a:br>
              <a:rPr lang="ru-RU" sz="2600" dirty="0" smtClean="0"/>
            </a:br>
            <a:r>
              <a:rPr lang="ru-RU" sz="2600" dirty="0" smtClean="0"/>
              <a:t>15. мне захотелось…</a:t>
            </a:r>
          </a:p>
          <a:p>
            <a:pPr>
              <a:buNone/>
            </a:pPr>
            <a:r>
              <a:rPr lang="ru-RU" sz="2600" dirty="0" smtClean="0"/>
              <a:t>    16. мне понравилось…</a:t>
            </a:r>
            <a:endParaRPr lang="ru-RU" sz="26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060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этом наш урок окончен.</a:t>
            </a:r>
          </a:p>
          <a:p>
            <a:pPr algn="ctr"/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!!!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428875" cy="396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 определения: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1.Что называют уравнением 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6723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/>
              <a:t>Что значит решить уравнение?</a:t>
            </a:r>
            <a:endParaRPr lang="en-US" sz="2800" b="1" dirty="0" smtClean="0"/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6859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800" b="1" dirty="0" smtClean="0"/>
              <a:t>Как складывают и как вычитают</a:t>
            </a:r>
          </a:p>
          <a:p>
            <a:r>
              <a:rPr lang="ru-RU" sz="2800" b="1" dirty="0" smtClean="0"/>
              <a:t>     десятичные дроби ?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7425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800" b="1" dirty="0" smtClean="0"/>
              <a:t>Сформулируйте правило сравнения</a:t>
            </a:r>
          </a:p>
          <a:p>
            <a:r>
              <a:rPr lang="ru-RU" sz="2800" b="1" dirty="0" smtClean="0"/>
              <a:t>    десятичных дробей.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34340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800" b="1" dirty="0" smtClean="0"/>
              <a:t>Сформулируйте правило округления </a:t>
            </a:r>
          </a:p>
          <a:p>
            <a:r>
              <a:rPr lang="ru-RU" sz="2800" b="1" dirty="0" smtClean="0"/>
              <a:t>     чисел.</a:t>
            </a:r>
          </a:p>
          <a:p>
            <a:r>
              <a:rPr lang="ru-RU" sz="2800" b="1" dirty="0" smtClean="0"/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Вставьте пропущенное число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6576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2,1 +           =10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charset="0"/>
              </a:rPr>
              <a:t>7,9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2590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Чтобы найти неизвестное слагаемое, надо …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95800" y="1600200"/>
            <a:ext cx="314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               </a:t>
            </a:r>
            <a:r>
              <a:rPr lang="ru-RU" sz="3200" b="1" dirty="0" smtClean="0">
                <a:latin typeface="Arial" charset="0"/>
              </a:rPr>
              <a:t>+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0,7 = 3,4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343400" y="16764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419600" y="16764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charset="0"/>
              </a:rPr>
              <a:t>2,7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1910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87E33"/>
                </a:solidFill>
              </a:rPr>
              <a:t>из суммы вычесть известное слагаемое.  </a:t>
            </a:r>
            <a:endParaRPr lang="ru-RU" sz="3000" b="1" dirty="0">
              <a:solidFill>
                <a:srgbClr val="187E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1"/>
      <p:bldP spid="5223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038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   - 3,2 = 5,9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4582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Чтобы найти неизвестное уменьшаемое, надо…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17526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charset="0"/>
              </a:rPr>
              <a:t>9,1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Вставьте пропущенное число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91000" y="2209800"/>
            <a:ext cx="4038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- 5,2 = 6,8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14800" y="2590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10800000" flipV="1">
            <a:off x="4267200" y="25908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12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6482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87E33"/>
                </a:solidFill>
              </a:rPr>
              <a:t>сложить вычитаемое и разность.  </a:t>
            </a:r>
            <a:endParaRPr lang="ru-RU" sz="3000" b="1" dirty="0">
              <a:solidFill>
                <a:srgbClr val="187E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9600" y="2438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17,4 </a:t>
            </a:r>
            <a:r>
              <a:rPr lang="ru-RU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       </a:t>
            </a:r>
            <a:r>
              <a:rPr lang="ru-RU" sz="2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12</a:t>
            </a:r>
            <a:endParaRPr lang="ru-RU" sz="29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3657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Чтобы найти  неизвестное вычитаемое, надо …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19600" y="28194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5,4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11430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7,4 -          = 1,2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30480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Вставьте пропущенное число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57600" y="1447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10000" y="144780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charset="0"/>
              </a:rPr>
              <a:t>6,2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9530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87E33"/>
                </a:solidFill>
              </a:rPr>
              <a:t>из уменьшаемого вычесть разность.  </a:t>
            </a:r>
            <a:endParaRPr lang="ru-RU" sz="3000" b="1" dirty="0">
              <a:solidFill>
                <a:srgbClr val="187E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8077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«Волшебная сила уравнений»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Начинаем наш рассказ…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i="1" smtClean="0"/>
              <a:t>  В некотором царстве, в некотором государстве жил-был Иван-царевич.</a:t>
            </a:r>
            <a:r>
              <a:rPr lang="ru-RU" sz="3800" smtClean="0"/>
              <a:t> </a:t>
            </a:r>
          </a:p>
        </p:txBody>
      </p:sp>
      <p:pic>
        <p:nvPicPr>
          <p:cNvPr id="9219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865312"/>
            <a:ext cx="4133850" cy="4230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i="1" smtClean="0"/>
              <a:t>Повстречал как-то Иван-царевич Елену Прекрасную.</a:t>
            </a:r>
            <a:r>
              <a:rPr lang="ru-RU" sz="3800" smtClean="0"/>
              <a:t> </a:t>
            </a:r>
          </a:p>
        </p:txBody>
      </p:sp>
      <p:pic>
        <p:nvPicPr>
          <p:cNvPr id="10243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42117" t="11623" b="2158"/>
          <a:stretch>
            <a:fillRect/>
          </a:stretch>
        </p:blipFill>
        <p:spPr>
          <a:xfrm>
            <a:off x="3200400" y="1828800"/>
            <a:ext cx="28956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1029</TotalTime>
  <Words>534</Words>
  <Application>Microsoft PowerPoint</Application>
  <PresentationFormat>Экран (4:3)</PresentationFormat>
  <Paragraphs>131</Paragraphs>
  <Slides>27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Занавес</vt:lpstr>
      <vt:lpstr> Открытый урок    Десятичные  дроби.  Сложение и вычитание десятичных дробей. </vt:lpstr>
      <vt:lpstr>Вычислите устно</vt:lpstr>
      <vt:lpstr>Повторим определения:</vt:lpstr>
      <vt:lpstr>Вставьте пропущенное число</vt:lpstr>
      <vt:lpstr>   - 3,2 = 5,9</vt:lpstr>
      <vt:lpstr>Слайд 6</vt:lpstr>
      <vt:lpstr>«Волшебная сила уравнений»</vt:lpstr>
      <vt:lpstr>  В некотором царстве, в некотором государстве жил-был Иван-царевич. </vt:lpstr>
      <vt:lpstr>Повстречал как-то Иван-царевич Елену Прекрасную. </vt:lpstr>
      <vt:lpstr>Они полюбили друг друга. </vt:lpstr>
      <vt:lpstr>Иван-царевич поехал выручать свою любимую. Вот подъехал он к реке, а там огромный камень закрыл дорогу на мост. На камне написаны  десятичные дроби… </vt:lpstr>
      <vt:lpstr>Если их правильно округлить до целых ,  то камень повернется и освободит дорогу. </vt:lpstr>
      <vt:lpstr>Округлите дроби до целых:</vt:lpstr>
      <vt:lpstr>Повернулся камень и исчез с дороги. </vt:lpstr>
      <vt:lpstr>Долго ехал Иван-царевич по лесу, пока дорога не привела его к избушке Бабы Яги. </vt:lpstr>
      <vt:lpstr>Расставьте в порядке  возрастания числа:</vt:lpstr>
      <vt:lpstr>Прощаясь с Иваном-царевичем, Баба Яга рассказала ему о силе корней уравнения: </vt:lpstr>
      <vt:lpstr>Черный ворон подслушал этот разговор и рассказал обо всем Кощею. </vt:lpstr>
      <vt:lpstr>Помогите Ивану-царевичу открыть все замки.</vt:lpstr>
      <vt:lpstr>Иван-царевич произнес «волшебные слова», назвал корни всех уравнений. </vt:lpstr>
      <vt:lpstr>И встал Иван-царевич перед воротами Кощеева царства.  А на воротах написано последнее уравнение:</vt:lpstr>
      <vt:lpstr>Ворота открылись.  Освободил Иван-царевич Елену Прекрасную...</vt:lpstr>
      <vt:lpstr>И в тот же день сыграли они свадьбу…</vt:lpstr>
      <vt:lpstr> Самостоятельная работа. </vt:lpstr>
      <vt:lpstr>Слайд 25</vt:lpstr>
      <vt:lpstr>Рефлексия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Вейделевская</cp:lastModifiedBy>
  <cp:revision>88</cp:revision>
  <cp:lastPrinted>1601-01-01T00:00:00Z</cp:lastPrinted>
  <dcterms:created xsi:type="dcterms:W3CDTF">1601-01-01T00:00:00Z</dcterms:created>
  <dcterms:modified xsi:type="dcterms:W3CDTF">2015-09-02T14:13:21Z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