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0" r:id="rId6"/>
    <p:sldId id="262" r:id="rId7"/>
    <p:sldId id="263" r:id="rId8"/>
    <p:sldId id="258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  <a:srgbClr val="FF0066"/>
    <a:srgbClr val="0033CC"/>
    <a:srgbClr val="0066FF"/>
    <a:srgbClr val="FF3300"/>
    <a:srgbClr val="FF9900"/>
    <a:srgbClr val="0099FF"/>
    <a:srgbClr val="0066CC"/>
    <a:srgbClr val="FF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8000">
              <a:srgbClr val="00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dMuxPwmCh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764704"/>
            <a:ext cx="4635750" cy="5688632"/>
          </a:xfrm>
          <a:prstGeom prst="cube">
            <a:avLst/>
          </a:prstGeom>
          <a:ln w="28575">
            <a:solidFill>
              <a:srgbClr val="FFFF00"/>
            </a:solidFill>
            <a:rou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7984" y="1844824"/>
            <a:ext cx="4536504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ln w="28575">
                  <a:solidFill>
                    <a:srgbClr val="002060"/>
                  </a:solidFill>
                </a:ln>
                <a:solidFill>
                  <a:srgbClr val="FFF301"/>
                </a:solidFill>
                <a:effectLst>
                  <a:glow rad="139700">
                    <a:srgbClr val="CC99FF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Площади</a:t>
            </a:r>
            <a:br>
              <a:rPr lang="ru-RU" sz="9600" b="1" i="1" dirty="0" smtClean="0">
                <a:ln w="28575">
                  <a:solidFill>
                    <a:srgbClr val="002060"/>
                  </a:solidFill>
                </a:ln>
                <a:solidFill>
                  <a:srgbClr val="FFF301"/>
                </a:solidFill>
                <a:effectLst>
                  <a:glow rad="139700">
                    <a:srgbClr val="CC99FF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9600" b="1" i="1" dirty="0" smtClean="0">
                <a:ln w="28575">
                  <a:solidFill>
                    <a:srgbClr val="002060"/>
                  </a:solidFill>
                </a:ln>
                <a:solidFill>
                  <a:srgbClr val="FFF301"/>
                </a:solidFill>
                <a:effectLst>
                  <a:glow rad="139700">
                    <a:srgbClr val="CC99FF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объемы</a:t>
            </a:r>
            <a:endParaRPr lang="ru-RU" sz="9600" dirty="0">
              <a:ln w="28575">
                <a:solidFill>
                  <a:srgbClr val="002060"/>
                </a:solidFill>
              </a:ln>
              <a:solidFill>
                <a:srgbClr val="FFF301"/>
              </a:solidFill>
              <a:effectLst>
                <a:glow rad="139700">
                  <a:srgbClr val="CC99FF"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78000">
              <a:srgbClr val="00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4261-7ff8985b31fe69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286154" cy="600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t="-3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5188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3888432" cy="3888432"/>
          </a:xfrm>
          <a:prstGeom prst="rect">
            <a:avLst/>
          </a:prstGeom>
        </p:spPr>
      </p:pic>
      <p:pic>
        <p:nvPicPr>
          <p:cNvPr id="8" name="Рисунок 7" descr="0_8347c_12c5dc27_ori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55976" y="548680"/>
            <a:ext cx="41994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3000"/>
            <a:lum bright="10000" contrast="3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48680"/>
            <a:ext cx="81369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урока: Площади. Объёмы.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организовать деятельность учащихся по повторению и  обобщению знаний по теме  «Площадь. Объёмы»;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-создать условия для развития умений устанавливать причинно-следственные связи, анализировать факты;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-содействовать развитию логического  мышления, познавательного интереса, коммуникативных навыков работы в группах.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r="-18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3" y="620688"/>
            <a:ext cx="6984776" cy="538609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Кто с детских лет </a:t>
            </a:r>
          </a:p>
          <a:p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занимается математикой, </a:t>
            </a:r>
          </a:p>
          <a:p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тот развивает внимание, </a:t>
            </a:r>
          </a:p>
          <a:p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тренирует свой мозг, свою волю, </a:t>
            </a:r>
          </a:p>
          <a:p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воспитывает в себе настойчивость </a:t>
            </a:r>
          </a:p>
          <a:p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и упорство в достижении цели.</a:t>
            </a:r>
          </a:p>
          <a:p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                                                           </a:t>
            </a:r>
            <a:r>
              <a:rPr lang="ru-RU" sz="4000" b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А.И.Маркушевич</a:t>
            </a:r>
            <a:r>
              <a:rPr lang="ru-RU" sz="40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3300">
                      <a:alpha val="40000"/>
                    </a:srgbClr>
                  </a:glow>
                  <a:outerShdw blurRad="76200" dist="304800" dir="6540000" sy="30000" kx="1300200" algn="ctr" rotWithShape="0">
                    <a:srgbClr val="FF9900">
                      <a:alpha val="60000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sz="2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99FF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99FF"/>
                </a:solidFill>
              </a:rPr>
            </a:br>
            <a:endParaRPr kumimoji="0" lang="ru-RU" sz="2400" b="0" u="none" strike="noStrike" cap="none" normalizeH="0" baseline="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99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124744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Segoe Print" pitchFamily="2" charset="0"/>
                <a:ea typeface="Calibri" pitchFamily="34" charset="0"/>
                <a:cs typeface="Times New Roman" pitchFamily="18" charset="0"/>
              </a:rPr>
              <a:t>Что можно вычислить по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Segoe Print" pitchFamily="2" charset="0"/>
                <a:ea typeface="Calibri" pitchFamily="34" charset="0"/>
                <a:cs typeface="Times New Roman" pitchFamily="18" charset="0"/>
              </a:rPr>
              <a:t>следующим формулам?</a:t>
            </a:r>
            <a:endParaRPr lang="ru-RU" sz="3000" b="1" dirty="0" smtClean="0">
              <a:ln>
                <a:solidFill>
                  <a:schemeClr val="accent5">
                    <a:lumMod val="75000"/>
                  </a:schemeClr>
                </a:solidFill>
              </a:ln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2" name="Рисунок 31" descr="3574581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50009"/>
            <a:ext cx="1966788" cy="2330919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3140968"/>
            <a:ext cx="784887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P=2(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a+b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)                     P=4a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S=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800" b="1" i="0" u="none" strike="noStrike" cap="none" normalizeH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S= a</a:t>
            </a:r>
            <a:r>
              <a:rPr kumimoji="0" lang="en-US" sz="2800" b="1" i="0" u="none" strike="noStrike" cap="none" normalizeH="0" baseline="30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V=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abc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     V=a</a:t>
            </a:r>
            <a:r>
              <a:rPr kumimoji="0" lang="en-US" sz="2800" b="1" i="0" u="none" strike="noStrike" cap="none" normalizeH="0" baseline="30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30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30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L=4a+4b+4c                 S=2ac+2bc+2ab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165393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Физкультминутка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/>
            </a:r>
            <a:b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/>
            </a:r>
            <a:b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</a:br>
            <a:endParaRPr lang="ru-RU" sz="2800" dirty="0" smtClean="0">
              <a:ln>
                <a:solidFill>
                  <a:srgbClr val="7030A0"/>
                </a:solidFill>
              </a:ln>
              <a:latin typeface="Segoe Print" pitchFamily="2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Поднимает руки класс-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это «раз»</a:t>
            </a:r>
            <a:endParaRPr lang="ru-RU" sz="2800" dirty="0" smtClean="0">
              <a:ln>
                <a:solidFill>
                  <a:srgbClr val="7030A0"/>
                </a:solidFill>
              </a:ln>
              <a:latin typeface="Segoe Print" pitchFamily="2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Повернулась голова-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это «два»</a:t>
            </a:r>
            <a:endParaRPr lang="ru-RU" sz="2800" dirty="0" smtClean="0">
              <a:ln>
                <a:solidFill>
                  <a:srgbClr val="7030A0"/>
                </a:solidFill>
              </a:ln>
              <a:latin typeface="Segoe Print" pitchFamily="2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Руки вниз, вперёд смотри-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это «три»</a:t>
            </a:r>
            <a:endParaRPr lang="ru-RU" sz="2800" dirty="0" smtClean="0">
              <a:ln>
                <a:solidFill>
                  <a:srgbClr val="7030A0"/>
                </a:solidFill>
              </a:ln>
              <a:latin typeface="Segoe Print" pitchFamily="2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Руки в стороны пошире развернули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на «четыре»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 </a:t>
            </a: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С силой их к плечам прижать –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это «пять»</a:t>
            </a:r>
            <a:endParaRPr lang="ru-RU" sz="2800" dirty="0" smtClean="0">
              <a:ln>
                <a:solidFill>
                  <a:srgbClr val="7030A0"/>
                </a:solidFill>
              </a:ln>
              <a:latin typeface="Segoe Print" pitchFamily="2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Всем ребятам надо сесть –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Segoe Print" pitchFamily="2" charset="0"/>
              </a:rPr>
              <a:t>это «шесть».</a:t>
            </a:r>
            <a:endParaRPr lang="ru-RU" sz="2800" dirty="0">
              <a:ln>
                <a:solidFill>
                  <a:srgbClr val="7030A0"/>
                </a:solidFill>
              </a:ln>
              <a:latin typeface="Segoe Print" pitchFamily="2" charset="0"/>
            </a:endParaRPr>
          </a:p>
        </p:txBody>
      </p:sp>
      <p:pic>
        <p:nvPicPr>
          <p:cNvPr id="3" name="Рисунок 2" descr="7393_origina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32656"/>
            <a:ext cx="3563888" cy="207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3000"/>
            <a:lum bright="49000" contrast="-35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268760"/>
            <a:ext cx="86764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FF3399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Самостоятельная работа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Длина прямоугольной грядки равна 3 м 6 дм,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 ширина на 1 м 8 дм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меньше длины.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Найдите периметр и площадь грядки.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 Комната имеет форму прямоугольного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параллелепипеда.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 объем равен 72 м</a:t>
            </a:r>
            <a:r>
              <a:rPr kumimoji="0" lang="ru-R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высота – 3м.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площадь потолка этой комнаты.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73016"/>
            <a:ext cx="8280920" cy="4571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85184"/>
            <a:ext cx="8280920" cy="4571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88840"/>
            <a:ext cx="8280920" cy="4571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r="-1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%D0%BA%D0%BE%D1%82%D1%8D-%D1%83%D1%87%D0%B5%D0%B1%D0%B0-%D1%83%D1%87%D0%B5%D0%BD%D0%B8%D0%BA-%D1%82%D1%8F%D0%B3%D0%B0-%D0%BA-%D0%B7%D0%BD%D0%B0%D0%BD%D0%B8%D1%8F%D0%BC-621695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03935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>
                <a:alpha val="68627"/>
              </a:srgb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1556792"/>
            <a:ext cx="712879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0066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0066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Домашнее</a:t>
            </a:r>
            <a:r>
              <a:rPr kumimoji="0" lang="ru-RU" sz="2800" b="1" i="0" u="none" strike="noStrike" cap="none" normalizeH="0" dirty="0" smtClean="0">
                <a:ln>
                  <a:solidFill>
                    <a:srgbClr val="0066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0066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задание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800" dirty="0" smtClean="0"/>
              <a:t>1) Повторите теоретический материал,  </a:t>
            </a:r>
            <a:r>
              <a:rPr lang="ru-RU" sz="2800" dirty="0" smtClean="0">
                <a:ln>
                  <a:solidFill>
                    <a:srgbClr val="0033CC"/>
                  </a:solidFill>
                </a:ln>
              </a:rPr>
              <a:t>пункты 18-21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2) Выполните </a:t>
            </a:r>
            <a:r>
              <a:rPr lang="ru-RU" sz="2800" dirty="0" smtClean="0">
                <a:ln>
                  <a:solidFill>
                    <a:srgbClr val="0033CC"/>
                  </a:solidFill>
                </a:ln>
              </a:rPr>
              <a:t>К-6</a:t>
            </a:r>
            <a:r>
              <a:rPr lang="ru-RU" sz="2800" dirty="0" smtClean="0"/>
              <a:t>,</a:t>
            </a:r>
            <a:r>
              <a:rPr lang="ru-RU" sz="2800" dirty="0" smtClean="0">
                <a:ln>
                  <a:solidFill>
                    <a:srgbClr val="0033CC"/>
                  </a:solidFill>
                </a:ln>
              </a:rPr>
              <a:t> А2</a:t>
            </a:r>
            <a:r>
              <a:rPr lang="ru-RU" sz="2800" dirty="0" smtClean="0"/>
              <a:t>,</a:t>
            </a:r>
          </a:p>
          <a:p>
            <a:pPr lvl="0"/>
            <a:r>
              <a:rPr lang="ru-RU" sz="2800" dirty="0" smtClean="0"/>
              <a:t> подготовиться </a:t>
            </a:r>
            <a:r>
              <a:rPr lang="ru-RU" sz="2800" dirty="0" smtClean="0">
                <a:ln>
                  <a:solidFill>
                    <a:srgbClr val="0033CC"/>
                  </a:solidFill>
                </a:ln>
              </a:rPr>
              <a:t>к</a:t>
            </a:r>
            <a:r>
              <a:rPr lang="ru-RU" sz="2800" dirty="0" smtClean="0"/>
              <a:t> </a:t>
            </a:r>
            <a:r>
              <a:rPr lang="ru-RU" sz="2800" dirty="0" smtClean="0">
                <a:ln>
                  <a:solidFill>
                    <a:srgbClr val="0033CC"/>
                  </a:solidFill>
                </a:ln>
              </a:rPr>
              <a:t>контрольной работе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6" name="Рисунок 5" descr="357458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6313">
            <a:off x="495246" y="1008430"/>
            <a:ext cx="1581150" cy="1581150"/>
          </a:xfrm>
          <a:prstGeom prst="rect">
            <a:avLst/>
          </a:prstGeom>
        </p:spPr>
      </p:pic>
      <p:pic>
        <p:nvPicPr>
          <p:cNvPr id="7" name="Рисунок 6" descr="0_802d8_53263e94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4664"/>
            <a:ext cx="3182101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Зинаида Петровна</dc:creator>
  <cp:lastModifiedBy>Алексей Малый</cp:lastModifiedBy>
  <cp:revision>79</cp:revision>
  <dcterms:created xsi:type="dcterms:W3CDTF">2014-12-09T22:26:19Z</dcterms:created>
  <dcterms:modified xsi:type="dcterms:W3CDTF">2015-09-02T14:32:45Z</dcterms:modified>
</cp:coreProperties>
</file>