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8"/>
  </p:notesMasterIdLst>
  <p:handoutMasterIdLst>
    <p:handoutMasterId r:id="rId29"/>
  </p:handoutMasterIdLst>
  <p:sldIdLst>
    <p:sldId id="293" r:id="rId2"/>
    <p:sldId id="322" r:id="rId3"/>
    <p:sldId id="295" r:id="rId4"/>
    <p:sldId id="342" r:id="rId5"/>
    <p:sldId id="358" r:id="rId6"/>
    <p:sldId id="334" r:id="rId7"/>
    <p:sldId id="347" r:id="rId8"/>
    <p:sldId id="343" r:id="rId9"/>
    <p:sldId id="360" r:id="rId10"/>
    <p:sldId id="359" r:id="rId11"/>
    <p:sldId id="348" r:id="rId12"/>
    <p:sldId id="344" r:id="rId13"/>
    <p:sldId id="345" r:id="rId14"/>
    <p:sldId id="367" r:id="rId15"/>
    <p:sldId id="355" r:id="rId16"/>
    <p:sldId id="368" r:id="rId17"/>
    <p:sldId id="357" r:id="rId18"/>
    <p:sldId id="361" r:id="rId19"/>
    <p:sldId id="362" r:id="rId20"/>
    <p:sldId id="363" r:id="rId21"/>
    <p:sldId id="352" r:id="rId22"/>
    <p:sldId id="365" r:id="rId23"/>
    <p:sldId id="364" r:id="rId24"/>
    <p:sldId id="321" r:id="rId25"/>
    <p:sldId id="366" r:id="rId26"/>
    <p:sldId id="323"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8000"/>
    <a:srgbClr val="33CC33"/>
    <a:srgbClr val="009900"/>
    <a:srgbClr val="FF0000"/>
    <a:srgbClr val="0000CC"/>
    <a:srgbClr val="000099"/>
    <a:srgbClr val="A50021"/>
    <a:srgbClr val="FFFF6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9462" autoAdjust="0"/>
  </p:normalViewPr>
  <p:slideViewPr>
    <p:cSldViewPr>
      <p:cViewPr>
        <p:scale>
          <a:sx n="55" d="100"/>
          <a:sy n="55" d="100"/>
        </p:scale>
        <p:origin x="-1770" y="-4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1113.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layout/>
    </c:title>
    <c:plotArea>
      <c:layout/>
      <c:pieChart>
        <c:varyColors val="1"/>
        <c:ser>
          <c:idx val="0"/>
          <c:order val="0"/>
          <c:tx>
            <c:strRef>
              <c:f>Лист1!$B$1</c:f>
              <c:strCache>
                <c:ptCount val="1"/>
                <c:pt idx="0">
                  <c:v>масса в килограммах</c:v>
                </c:pt>
              </c:strCache>
            </c:strRef>
          </c:tx>
          <c:cat>
            <c:strRef>
              <c:f>Лист1!$A$2:$A$4</c:f>
              <c:strCache>
                <c:ptCount val="3"/>
                <c:pt idx="0">
                  <c:v>масса1</c:v>
                </c:pt>
                <c:pt idx="1">
                  <c:v>масса2</c:v>
                </c:pt>
                <c:pt idx="2">
                  <c:v>масса3</c:v>
                </c:pt>
              </c:strCache>
            </c:strRef>
          </c:cat>
          <c:val>
            <c:numRef>
              <c:f>Лист1!$B$2:$B$4</c:f>
              <c:numCache>
                <c:formatCode>General</c:formatCode>
                <c:ptCount val="3"/>
                <c:pt idx="0">
                  <c:v>40</c:v>
                </c:pt>
                <c:pt idx="1">
                  <c:v>8</c:v>
                </c:pt>
                <c:pt idx="2">
                  <c:v>32</c:v>
                </c:pt>
              </c:numCache>
            </c:numRef>
          </c:val>
        </c:ser>
        <c:firstSliceAng val="0"/>
      </c:pieChart>
    </c:plotArea>
    <c:legend>
      <c:legendPos val="r"/>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layout/>
    </c:title>
    <c:plotArea>
      <c:layout/>
      <c:pieChart>
        <c:varyColors val="1"/>
        <c:ser>
          <c:idx val="0"/>
          <c:order val="0"/>
          <c:tx>
            <c:strRef>
              <c:f>Лист1!$B$1</c:f>
              <c:strCache>
                <c:ptCount val="1"/>
                <c:pt idx="0">
                  <c:v>Протяженность в км</c:v>
                </c:pt>
              </c:strCache>
            </c:strRef>
          </c:tx>
          <c:cat>
            <c:strRef>
              <c:f>Лист1!$A$2:$A$4</c:f>
              <c:strCache>
                <c:ptCount val="3"/>
                <c:pt idx="0">
                  <c:v>Чу</c:v>
                </c:pt>
                <c:pt idx="1">
                  <c:v>Лепсы</c:v>
                </c:pt>
                <c:pt idx="2">
                  <c:v>Шыршык</c:v>
                </c:pt>
              </c:strCache>
            </c:strRef>
          </c:cat>
          <c:val>
            <c:numRef>
              <c:f>Лист1!$B$2:$B$4</c:f>
              <c:numCache>
                <c:formatCode>General</c:formatCode>
                <c:ptCount val="3"/>
                <c:pt idx="0">
                  <c:v>39</c:v>
                </c:pt>
                <c:pt idx="1">
                  <c:v>70</c:v>
                </c:pt>
                <c:pt idx="2">
                  <c:v>86</c:v>
                </c:pt>
              </c:numCache>
            </c:numRef>
          </c:val>
        </c:ser>
        <c:firstSliceAng val="0"/>
      </c:pieChart>
    </c:plotArea>
    <c:legend>
      <c:legendPos val="r"/>
      <c:layout/>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Лист1!$B$1</c:f>
              <c:strCache>
                <c:ptCount val="1"/>
                <c:pt idx="0">
                  <c:v>Столбец1</c:v>
                </c:pt>
              </c:strCache>
            </c:strRef>
          </c:tx>
          <c:cat>
            <c:strRef>
              <c:f>Лист1!$A$2:$A$4</c:f>
              <c:strCache>
                <c:ptCount val="3"/>
                <c:pt idx="0">
                  <c:v>январь</c:v>
                </c:pt>
                <c:pt idx="1">
                  <c:v>февраль</c:v>
                </c:pt>
                <c:pt idx="2">
                  <c:v>март</c:v>
                </c:pt>
              </c:strCache>
            </c:strRef>
          </c:cat>
          <c:val>
            <c:numRef>
              <c:f>Лист1!$B$2:$B$4</c:f>
              <c:numCache>
                <c:formatCode>General</c:formatCode>
                <c:ptCount val="3"/>
                <c:pt idx="0">
                  <c:v>35</c:v>
                </c:pt>
                <c:pt idx="1">
                  <c:v>65</c:v>
                </c:pt>
                <c:pt idx="2">
                  <c:v>80</c:v>
                </c:pt>
              </c:numCache>
            </c:numRef>
          </c:val>
        </c:ser>
        <c:axId val="115073024"/>
        <c:axId val="115074560"/>
      </c:barChart>
      <c:catAx>
        <c:axId val="115073024"/>
        <c:scaling>
          <c:orientation val="minMax"/>
        </c:scaling>
        <c:axPos val="b"/>
        <c:tickLblPos val="nextTo"/>
        <c:crossAx val="115074560"/>
        <c:crosses val="autoZero"/>
        <c:auto val="1"/>
        <c:lblAlgn val="ctr"/>
        <c:lblOffset val="100"/>
      </c:catAx>
      <c:valAx>
        <c:axId val="115074560"/>
        <c:scaling>
          <c:orientation val="minMax"/>
        </c:scaling>
        <c:axPos val="l"/>
        <c:majorGridlines/>
        <c:numFmt formatCode="General" sourceLinked="1"/>
        <c:tickLblPos val="nextTo"/>
        <c:crossAx val="115073024"/>
        <c:crosses val="autoZero"/>
        <c:crossBetween val="between"/>
      </c:valAx>
    </c:plotArea>
    <c:plotVisOnly val="1"/>
  </c:chart>
  <c:spPr>
    <a:solidFill>
      <a:srgbClr val="FFFF00"/>
    </a:solidFill>
  </c:spPr>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31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ru-RU"/>
          </a:p>
        </p:txBody>
      </p:sp>
      <p:sp>
        <p:nvSpPr>
          <p:cNvPr id="31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p>
        </p:txBody>
      </p:sp>
      <p:sp>
        <p:nvSpPr>
          <p:cNvPr id="31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D05EF1F-BEF6-4651-A662-F5BECDEE6026}"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ru-RU"/>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DD5DB64-81CE-4899-AF50-5CA450E2B08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BE2368-E02D-4BDB-904C-4878DAD09839}" type="slidenum">
              <a:rPr lang="ru-RU"/>
              <a:pPr>
                <a:defRPr/>
              </a:pPr>
              <a:t>3</a:t>
            </a:fld>
            <a:endParaRPr lang="ru-RU"/>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20692D-35C5-480E-8770-FCBEAF18A1AD}" type="slidenum">
              <a:rPr lang="ru-RU"/>
              <a:pPr>
                <a:defRPr/>
              </a:pPr>
              <a:t>‹#›</a:t>
            </a:fld>
            <a:endParaRPr lang="ru-RU"/>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AC0860-5315-4E28-8711-C3DB00B508CE}" type="slidenum">
              <a:rPr lang="ru-RU"/>
              <a:pPr>
                <a:defRPr/>
              </a:pPr>
              <a:t>‹#›</a:t>
            </a:fld>
            <a:endParaRPr lang="ru-RU"/>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3FAAA1-94B8-484D-9A98-A52783220946}" type="slidenum">
              <a:rPr lang="ru-RU"/>
              <a:pPr>
                <a:defRPr/>
              </a:pPr>
              <a:t>‹#›</a:t>
            </a:fld>
            <a:endParaRPr lang="ru-RU"/>
          </a:p>
        </p:txBody>
      </p:sp>
    </p:spTree>
  </p:cSld>
  <p:clrMapOvr>
    <a:masterClrMapping/>
  </p:clrMapOvr>
  <p:transition spd="med">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BB81C92-0415-4760-8077-D8D3D9E19715}" type="slidenum">
              <a:rPr lang="ru-RU"/>
              <a:pPr>
                <a:defRPr/>
              </a:pPr>
              <a:t>‹#›</a:t>
            </a:fld>
            <a:endParaRPr lang="ru-RU"/>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DACD56-5942-40B1-9F87-E6B8FD9A180B}" type="slidenum">
              <a:rPr lang="ru-RU"/>
              <a:pPr>
                <a:defRPr/>
              </a:pPr>
              <a:t>‹#›</a:t>
            </a:fld>
            <a:endParaRPr lang="ru-RU"/>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AD2BFD-B843-43E6-A27B-D040761B1999}" type="slidenum">
              <a:rPr lang="ru-RU"/>
              <a:pPr>
                <a:defRPr/>
              </a:pPr>
              <a:t>‹#›</a:t>
            </a:fld>
            <a:endParaRPr lang="ru-RU"/>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E9E4F08-27FA-4229-89BE-C469F291DCF4}" type="slidenum">
              <a:rPr lang="ru-RU"/>
              <a:pPr>
                <a:defRPr/>
              </a:pPr>
              <a:t>‹#›</a:t>
            </a:fld>
            <a:endParaRPr lang="ru-RU"/>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C52132F-B5BC-4E59-B3DD-CDAB507C2FFE}" type="slidenum">
              <a:rPr lang="ru-RU"/>
              <a:pPr>
                <a:defRPr/>
              </a:pPr>
              <a:t>‹#›</a:t>
            </a:fld>
            <a:endParaRPr lang="ru-RU"/>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04500D1-AA3D-425A-A28C-415055C2362B}" type="slidenum">
              <a:rPr lang="ru-RU"/>
              <a:pPr>
                <a:defRPr/>
              </a:pPr>
              <a:t>‹#›</a:t>
            </a:fld>
            <a:endParaRPr lang="ru-RU"/>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59E285E-3FF9-415E-868B-DFB66A063E89}" type="slidenum">
              <a:rPr lang="ru-RU"/>
              <a:pPr>
                <a:defRPr/>
              </a:pPr>
              <a:t>‹#›</a:t>
            </a:fld>
            <a:endParaRPr lang="ru-RU"/>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7DF4747-CFDD-4833-8B5C-C5ECDE0F7021}" type="slidenum">
              <a:rPr lang="ru-RU"/>
              <a:pPr>
                <a:defRPr/>
              </a:pPr>
              <a:t>‹#›</a:t>
            </a:fld>
            <a:endParaRPr lang="ru-RU"/>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E129C6F-EB1B-4660-860B-F2430C7E5017}" type="slidenum">
              <a:rPr lang="ru-RU"/>
              <a:pPr>
                <a:defRPr/>
              </a:pPr>
              <a:t>‹#›</a:t>
            </a:fld>
            <a:endParaRPr lang="ru-RU"/>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blip>
          <a:srcRect/>
          <a:stretch>
            <a:fillRect l="-6000" r="-6000"/>
          </a:stretch>
        </a:blip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E0276177-BF12-4A0C-8839-490B48033D0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Lst>
  <p:transition spd="med">
    <p:newsflash/>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video" Target="file:///C:\Users\&#1042;&#1083;&#1072;&#1076;&#1077;&#1083;&#1077;&#1094;\Desktop\&#1084;&#1091;&#1079;&#1099;&#1082;&#1072;%20&#1076;&#1083;&#1103;%20&#1076;&#1091;&#1096;&#1080;%20%20....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__________Microsoft_Office_Excel1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__________Microsoft_Office_Excel22.xl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773238"/>
            <a:ext cx="7921625" cy="3600450"/>
          </a:xfrm>
        </p:spPr>
        <p:txBody>
          <a:bodyPr/>
          <a:lstStyle/>
          <a:p>
            <a:pPr>
              <a:defRPr/>
            </a:pPr>
            <a:r>
              <a:rPr lang="ru-RU" sz="6000" b="1" i="1" dirty="0" smtClean="0">
                <a:solidFill>
                  <a:srgbClr val="CC0000"/>
                </a:solidFill>
                <a:effectLst>
                  <a:outerShdw blurRad="38100" dist="38100" dir="2700000" algn="tl">
                    <a:srgbClr val="C0C0C0"/>
                  </a:outerShdw>
                </a:effectLst>
                <a:latin typeface="Times New Roman" pitchFamily="18" charset="0"/>
              </a:rPr>
              <a:t>Использование пропорций при построении диаграмм</a:t>
            </a:r>
          </a:p>
        </p:txBody>
      </p:sp>
      <p:sp>
        <p:nvSpPr>
          <p:cNvPr id="5123"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a:p>
        </p:txBody>
      </p:sp>
      <p:sp>
        <p:nvSpPr>
          <p:cNvPr id="5124" name="Rectangle 7"/>
          <p:cNvSpPr>
            <a:spLocks noChangeArrowheads="1"/>
          </p:cNvSpPr>
          <p:nvPr/>
        </p:nvSpPr>
        <p:spPr bwMode="auto">
          <a:xfrm>
            <a:off x="5292725" y="1773238"/>
            <a:ext cx="2447925" cy="1130300"/>
          </a:xfrm>
          <a:prstGeom prst="rect">
            <a:avLst/>
          </a:prstGeom>
          <a:noFill/>
          <a:ln w="9525">
            <a:noFill/>
            <a:miter lim="800000"/>
            <a:headEnd/>
            <a:tailEnd/>
          </a:ln>
        </p:spPr>
        <p:txBody>
          <a:bodyPr wrap="none" anchor="ctr"/>
          <a:lstStyle/>
          <a:p>
            <a:endParaRPr lang="ru-RU"/>
          </a:p>
        </p:txBody>
      </p:sp>
      <p:sp>
        <p:nvSpPr>
          <p:cNvPr id="9" name="Прямоугольник 8"/>
          <p:cNvSpPr>
            <a:spLocks noChangeArrowheads="1"/>
          </p:cNvSpPr>
          <p:nvPr/>
        </p:nvSpPr>
        <p:spPr bwMode="auto">
          <a:xfrm>
            <a:off x="1042988" y="5516563"/>
            <a:ext cx="7058025" cy="708025"/>
          </a:xfrm>
          <a:prstGeom prst="rect">
            <a:avLst/>
          </a:prstGeom>
          <a:noFill/>
          <a:ln w="9525">
            <a:noFill/>
            <a:miter lim="800000"/>
            <a:headEnd/>
            <a:tailEnd/>
          </a:ln>
        </p:spPr>
        <p:txBody>
          <a:bodyPr>
            <a:spAutoFit/>
          </a:bodyPr>
          <a:lstStyle/>
          <a:p>
            <a:pPr>
              <a:defRPr/>
            </a:pPr>
            <a:r>
              <a:rPr lang="ru-RU" sz="2000" b="1" dirty="0">
                <a:solidFill>
                  <a:srgbClr val="0000CC"/>
                </a:solidFill>
              </a:rPr>
              <a:t>Составил учитель математики  средней школы аула </a:t>
            </a:r>
            <a:r>
              <a:rPr lang="ru-RU" sz="2000" b="1" dirty="0" err="1">
                <a:solidFill>
                  <a:srgbClr val="0000CC"/>
                </a:solidFill>
              </a:rPr>
              <a:t>Акылбай</a:t>
            </a:r>
            <a:r>
              <a:rPr lang="ru-RU" sz="2000" b="1" dirty="0">
                <a:solidFill>
                  <a:srgbClr val="0000CC"/>
                </a:solidFill>
              </a:rPr>
              <a:t> , </a:t>
            </a:r>
            <a:r>
              <a:rPr lang="ru-RU" sz="2000" b="1" dirty="0" err="1">
                <a:solidFill>
                  <a:srgbClr val="0000CC"/>
                </a:solidFill>
              </a:rPr>
              <a:t>Бурабайского</a:t>
            </a:r>
            <a:r>
              <a:rPr lang="ru-RU" sz="2000" b="1" dirty="0">
                <a:solidFill>
                  <a:srgbClr val="0000CC"/>
                </a:solidFill>
              </a:rPr>
              <a:t> района, </a:t>
            </a:r>
            <a:r>
              <a:rPr lang="ru-RU" sz="2000" b="1" dirty="0" err="1">
                <a:solidFill>
                  <a:srgbClr val="0000CC"/>
                </a:solidFill>
              </a:rPr>
              <a:t>Безчаснюк</a:t>
            </a:r>
            <a:r>
              <a:rPr lang="ru-RU" sz="2000" b="1" dirty="0">
                <a:solidFill>
                  <a:srgbClr val="0000CC"/>
                </a:solidFill>
              </a:rPr>
              <a:t> В.А             </a:t>
            </a:r>
            <a:endParaRPr lang="ru-RU" sz="2000" dirty="0">
              <a:solidFill>
                <a:srgbClr val="A50021"/>
              </a:solidFill>
              <a:effectLst>
                <a:outerShdw blurRad="38100" dist="38100" dir="2700000" algn="tl">
                  <a:srgbClr val="C0C0C0"/>
                </a:outerShdw>
              </a:effectLs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3"/>
          <p:cNvSpPr>
            <a:spLocks noGrp="1"/>
          </p:cNvSpPr>
          <p:nvPr>
            <p:ph sz="quarter" idx="2"/>
          </p:nvPr>
        </p:nvSpPr>
        <p:spPr/>
        <p:txBody>
          <a:bodyPr/>
          <a:lstStyle/>
          <a:p>
            <a:endParaRPr lang="ru-RU" smtClean="0"/>
          </a:p>
        </p:txBody>
      </p:sp>
      <p:sp>
        <p:nvSpPr>
          <p:cNvPr id="12291" name="Содержимое 4"/>
          <p:cNvSpPr>
            <a:spLocks noGrp="1"/>
          </p:cNvSpPr>
          <p:nvPr>
            <p:ph sz="quarter" idx="3"/>
          </p:nvPr>
        </p:nvSpPr>
        <p:spPr/>
        <p:txBody>
          <a:bodyPr/>
          <a:lstStyle/>
          <a:p>
            <a:endParaRPr lang="ru-RU" smtClean="0"/>
          </a:p>
        </p:txBody>
      </p:sp>
      <p:pic>
        <p:nvPicPr>
          <p:cNvPr id="10" name="музыка для души  ....mp4">
            <a:hlinkClick r:id="" action="ppaction://media"/>
          </p:cNvPr>
          <p:cNvPicPr>
            <a:picLocks noGrp="1" noRot="1" noChangeAspect="1"/>
          </p:cNvPicPr>
          <p:nvPr>
            <p:ph sz="half" idx="1"/>
            <a:videoFile r:link="rId1"/>
          </p:nvPr>
        </p:nvPicPr>
        <p:blipFill>
          <a:blip r:embed="rId3" cstate="print"/>
          <a:srcRect/>
          <a:stretch>
            <a:fillRect/>
          </a:stretch>
        </p:blipFill>
        <p:spPr>
          <a:xfrm>
            <a:off x="190500" y="1484313"/>
            <a:ext cx="8558213" cy="5184775"/>
          </a:xfrm>
        </p:spPr>
      </p:pic>
    </p:spTree>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395288" y="2420938"/>
            <a:ext cx="8229600" cy="935037"/>
          </a:xfrm>
        </p:spPr>
        <p:txBody>
          <a:bodyPr/>
          <a:lstStyle/>
          <a:p>
            <a:r>
              <a:rPr lang="ru-RU" sz="4000" smtClean="0">
                <a:solidFill>
                  <a:schemeClr val="tx2"/>
                </a:solidFill>
              </a:rPr>
              <a:t>Объяснение нового материала</a:t>
            </a:r>
          </a:p>
        </p:txBody>
      </p:sp>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body" idx="4294967295"/>
          </p:nvPr>
        </p:nvSpPr>
        <p:spPr>
          <a:xfrm>
            <a:off x="395288" y="2205038"/>
            <a:ext cx="8229600" cy="3557587"/>
          </a:xfrm>
        </p:spPr>
        <p:txBody>
          <a:bodyPr/>
          <a:lstStyle/>
          <a:p>
            <a:pPr algn="ctr" eaLnBrk="1" hangingPunct="1">
              <a:spcBef>
                <a:spcPct val="0"/>
              </a:spcBef>
              <a:buFontTx/>
              <a:buNone/>
            </a:pPr>
            <a:r>
              <a:rPr lang="ru-RU" sz="2000" smtClean="0">
                <a:solidFill>
                  <a:srgbClr val="009900"/>
                </a:solidFill>
              </a:rPr>
              <a:t>Изучение нового материала построено следующим образом:</a:t>
            </a:r>
          </a:p>
          <a:p>
            <a:pPr algn="ctr" eaLnBrk="1" hangingPunct="1">
              <a:spcBef>
                <a:spcPct val="0"/>
              </a:spcBef>
              <a:buFontTx/>
              <a:buNone/>
            </a:pPr>
            <a:r>
              <a:rPr lang="ru-RU" sz="2000" smtClean="0">
                <a:solidFill>
                  <a:srgbClr val="009900"/>
                </a:solidFill>
              </a:rPr>
              <a:t>класс разделен на микрогруппы  по 4 человека.</a:t>
            </a:r>
          </a:p>
          <a:p>
            <a:pPr algn="ctr" eaLnBrk="1" hangingPunct="1">
              <a:spcBef>
                <a:spcPct val="0"/>
              </a:spcBef>
              <a:buFontTx/>
              <a:buNone/>
            </a:pPr>
            <a:r>
              <a:rPr lang="ru-RU" sz="2000" smtClean="0">
                <a:solidFill>
                  <a:srgbClr val="009900"/>
                </a:solidFill>
              </a:rPr>
              <a:t>Каждому ученику в группе дается разное задание по новой теме.</a:t>
            </a:r>
          </a:p>
          <a:p>
            <a:pPr algn="ctr" eaLnBrk="1" hangingPunct="1">
              <a:spcBef>
                <a:spcPct val="0"/>
              </a:spcBef>
              <a:buFontTx/>
              <a:buNone/>
            </a:pPr>
            <a:r>
              <a:rPr lang="ru-RU" sz="2000" smtClean="0">
                <a:solidFill>
                  <a:srgbClr val="009900"/>
                </a:solidFill>
              </a:rPr>
              <a:t>Ученик изучает материал, затем идет обсуждение  в парах, после</a:t>
            </a:r>
          </a:p>
          <a:p>
            <a:pPr algn="ctr" eaLnBrk="1" hangingPunct="1">
              <a:spcBef>
                <a:spcPct val="0"/>
              </a:spcBef>
              <a:buFontTx/>
              <a:buNone/>
            </a:pPr>
            <a:r>
              <a:rPr lang="ru-RU" sz="2000" smtClean="0">
                <a:solidFill>
                  <a:srgbClr val="009900"/>
                </a:solidFill>
              </a:rPr>
              <a:t>этого идет обсуждение в микрогруппе.</a:t>
            </a:r>
          </a:p>
          <a:p>
            <a:pPr algn="ctr" eaLnBrk="1" hangingPunct="1">
              <a:spcBef>
                <a:spcPct val="0"/>
              </a:spcBef>
              <a:buFontTx/>
              <a:buNone/>
            </a:pPr>
            <a:r>
              <a:rPr lang="ru-RU" sz="2000" smtClean="0">
                <a:solidFill>
                  <a:srgbClr val="009900"/>
                </a:solidFill>
              </a:rPr>
              <a:t>Затем идет обмен информацией в классе. Ученик в микрогруппе объясняет материал  всему классу. Дети  из других микрогрупп дополняют изложение, которые выполняли это же задание .  Затем дается слово ученику из следующей микрогруппы для выступления по другому  вопросу…</a:t>
            </a:r>
          </a:p>
          <a:p>
            <a:pPr eaLnBrk="1" hangingPunct="1">
              <a:spcBef>
                <a:spcPct val="0"/>
              </a:spcBef>
              <a:buFontTx/>
              <a:buNone/>
            </a:pPr>
            <a:endParaRPr lang="ru-RU" sz="2000" smtClean="0"/>
          </a:p>
          <a:p>
            <a:pPr eaLnBrk="1" hangingPunct="1">
              <a:spcBef>
                <a:spcPct val="0"/>
              </a:spcBef>
              <a:buFontTx/>
              <a:buNone/>
            </a:pPr>
            <a:endParaRPr lang="ru-RU" sz="2000" smtClean="0"/>
          </a:p>
        </p:txBody>
      </p:sp>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Grp="1"/>
          </p:cNvSpPr>
          <p:nvPr>
            <p:ph type="title" idx="4294967295"/>
          </p:nvPr>
        </p:nvSpPr>
        <p:spPr/>
        <p:txBody>
          <a:bodyPr/>
          <a:lstStyle/>
          <a:p>
            <a:r>
              <a:rPr lang="ru-RU" smtClean="0"/>
              <a:t>Задание №1 для изучения нового материала</a:t>
            </a:r>
          </a:p>
        </p:txBody>
      </p:sp>
      <p:sp>
        <p:nvSpPr>
          <p:cNvPr id="15363" name="TextBox 6"/>
          <p:cNvSpPr txBox="1">
            <a:spLocks noChangeArrowheads="1"/>
          </p:cNvSpPr>
          <p:nvPr/>
        </p:nvSpPr>
        <p:spPr bwMode="auto">
          <a:xfrm rot="10800000" flipH="1" flipV="1">
            <a:off x="250825" y="1779588"/>
            <a:ext cx="8208963" cy="5078412"/>
          </a:xfrm>
          <a:prstGeom prst="rect">
            <a:avLst/>
          </a:prstGeom>
          <a:noFill/>
          <a:ln w="9525">
            <a:noFill/>
            <a:miter lim="800000"/>
            <a:headEnd/>
            <a:tailEnd/>
          </a:ln>
        </p:spPr>
        <p:txBody>
          <a:bodyPr>
            <a:spAutoFit/>
          </a:bodyPr>
          <a:lstStyle/>
          <a:p>
            <a:r>
              <a:rPr lang="ru-RU"/>
              <a:t>Вы знаете, что для наглядного сравнения величин используют диаграммы</a:t>
            </a:r>
          </a:p>
          <a:p>
            <a:r>
              <a:rPr lang="ru-RU"/>
              <a:t>Расчеты выполнить можно проще, если использовать пропорцию.</a:t>
            </a:r>
          </a:p>
          <a:p>
            <a:r>
              <a:rPr lang="ru-RU"/>
              <a:t>Пример. Изобразим на круговой диаграмме массы 40кг, 8кг, 32 кг.</a:t>
            </a:r>
          </a:p>
          <a:p>
            <a:r>
              <a:rPr lang="ru-RU"/>
              <a:t>Решение. Разделим круг на секторы, которые соответствуют данным массам. Для этого надо найти сколько градусов содержит угол каждого сектора. Поскольку общая масса равна 80 кг и круг содержит полный угол, в котором 360 градусов, то угол равный 1кг содержит 360/80. Это можно найти по другому, разделив число градусов угла сектора, соответствующее каждой массе, на эту массу. Поэтому обозначим число градусов угла сектора, соответствующей масс40кг, через х, массе 8кг через у, массе 32 кг –к и получаем пропорцию: 360/60=х/40=у/8=к/32</a:t>
            </a:r>
          </a:p>
          <a:p>
            <a:r>
              <a:rPr lang="ru-RU"/>
              <a:t>Из пропорции 360/80=х/40   находим х=360*40/80=180</a:t>
            </a:r>
          </a:p>
          <a:p>
            <a:r>
              <a:rPr lang="ru-RU"/>
              <a:t>Из пропорции 360/80=у/8 ,  находим  у=360:8/80=36</a:t>
            </a:r>
          </a:p>
          <a:p>
            <a:r>
              <a:rPr lang="ru-RU"/>
              <a:t>Из пропорции 360/80=к/32, находим  к=144.</a:t>
            </a:r>
          </a:p>
          <a:p>
            <a:r>
              <a:rPr lang="ru-RU"/>
              <a:t>С помощью транспортира строим два сектора, углы которых содержат 180 и 36 градусов . Получили три сектора с углами 180, 36 и 144. Закрасим разными цветами и получим круговую диаграмму.</a:t>
            </a:r>
          </a:p>
          <a:p>
            <a:r>
              <a:rPr lang="ru-RU"/>
              <a:t> </a:t>
            </a:r>
          </a:p>
        </p:txBody>
      </p:sp>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Содержимое 5"/>
          <p:cNvGraphicFramePr>
            <a:graphicFrameLocks noGrp="1"/>
          </p:cNvGraphicFramePr>
          <p:nvPr>
            <p:ph sz="half" idx="1"/>
          </p:nvPr>
        </p:nvGraphicFramePr>
        <p:xfrm>
          <a:off x="457200" y="1600200"/>
          <a:ext cx="663508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spTree>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457200" y="274638"/>
            <a:ext cx="8229600" cy="922337"/>
          </a:xfrm>
        </p:spPr>
        <p:txBody>
          <a:bodyPr/>
          <a:lstStyle/>
          <a:p>
            <a:r>
              <a:rPr lang="ru-RU" smtClean="0"/>
              <a:t>Задание №2 для иучения нового материала</a:t>
            </a:r>
          </a:p>
        </p:txBody>
      </p:sp>
      <p:sp>
        <p:nvSpPr>
          <p:cNvPr id="16387" name="Rectangle 3"/>
          <p:cNvSpPr>
            <a:spLocks noGrp="1"/>
          </p:cNvSpPr>
          <p:nvPr>
            <p:ph type="body" idx="4294967295"/>
          </p:nvPr>
        </p:nvSpPr>
        <p:spPr/>
        <p:txBody>
          <a:bodyPr/>
          <a:lstStyle/>
          <a:p>
            <a:pPr>
              <a:buFont typeface="Arial" charset="0"/>
              <a:buNone/>
            </a:pPr>
            <a:r>
              <a:rPr lang="ru-RU" smtClean="0"/>
              <a:t> </a:t>
            </a:r>
          </a:p>
        </p:txBody>
      </p:sp>
      <p:sp>
        <p:nvSpPr>
          <p:cNvPr id="16388" name="TextBox 3"/>
          <p:cNvSpPr txBox="1">
            <a:spLocks noChangeArrowheads="1"/>
          </p:cNvSpPr>
          <p:nvPr/>
        </p:nvSpPr>
        <p:spPr bwMode="auto">
          <a:xfrm rot="10800000" flipH="1" flipV="1">
            <a:off x="250825" y="1196975"/>
            <a:ext cx="8208963" cy="5908675"/>
          </a:xfrm>
          <a:prstGeom prst="rect">
            <a:avLst/>
          </a:prstGeom>
          <a:noFill/>
          <a:ln w="9525">
            <a:noFill/>
            <a:miter lim="800000"/>
            <a:headEnd/>
            <a:tailEnd/>
          </a:ln>
        </p:spPr>
        <p:txBody>
          <a:bodyPr>
            <a:spAutoFit/>
          </a:bodyPr>
          <a:lstStyle/>
          <a:p>
            <a:r>
              <a:rPr lang="ru-RU"/>
              <a:t>Вы знаете, что для наглядного сравнения величин используют диаграммы</a:t>
            </a:r>
          </a:p>
          <a:p>
            <a:r>
              <a:rPr lang="ru-RU"/>
              <a:t>Расчеты выполнить можно проще, если использовать пропорцию.</a:t>
            </a:r>
          </a:p>
          <a:p>
            <a:r>
              <a:rPr lang="ru-RU"/>
              <a:t>Пример. На территории юга нашей страны были прорыты каналы : Чу-протяженностью 39 км, Лепсы-70 км, Шыршык-86км. Округлите до десятков эти цифры и постройте круговую диаграмму .</a:t>
            </a:r>
          </a:p>
          <a:p>
            <a:r>
              <a:rPr lang="ru-RU"/>
              <a:t>Решение. Разделим круг на секторы, которые соответствуют данным массам. Для этого надо найти сколько градусов содержит угол каждого сектора. Поскольку общая протяженность равна 200км и круг содержит полный угол, в котором 360 градусов, то угол равный 1кг содержит 360/200. Это можно найти по другому, разделив число градусов угла сектора, соответствующее каждой массе, на эту массу. Поэтому обозначим число градусов угла сектора, соответствующей протяженности 40 км, через х, а 70 через у, протяженность 90км –к и получаем пропорцию: 360/200=х/40=у/70=к/90</a:t>
            </a:r>
          </a:p>
          <a:p>
            <a:r>
              <a:rPr lang="ru-RU"/>
              <a:t>Из пропорции 360/200=х/40   находим х=360*40/200=72</a:t>
            </a:r>
          </a:p>
          <a:p>
            <a:r>
              <a:rPr lang="ru-RU"/>
              <a:t>Из пропорции 360/200=у/70 ,  находим  у=360*70/200=126</a:t>
            </a:r>
          </a:p>
          <a:p>
            <a:r>
              <a:rPr lang="ru-RU"/>
              <a:t>Из пропорции 360/200=к/90, находим  к=152</a:t>
            </a:r>
          </a:p>
          <a:p>
            <a:r>
              <a:rPr lang="ru-RU"/>
              <a:t>С помощью транспортира строим два сектора, углы которых содержат 72 и 126 градусов . Получили три сектора с углами 72, 126 и 152. Закрасим разными цветами и получим круговую диаграмму.</a:t>
            </a:r>
          </a:p>
          <a:p>
            <a:r>
              <a:rPr lang="ru-RU"/>
              <a:t> </a:t>
            </a:r>
          </a:p>
        </p:txBody>
      </p:sp>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Содержимое 5"/>
          <p:cNvGraphicFramePr>
            <a:graphicFrameLocks noGrp="1"/>
          </p:cNvGraphicFramePr>
          <p:nvPr>
            <p:ph sz="half" idx="1"/>
          </p:nvPr>
        </p:nvGraphicFramePr>
        <p:xfrm>
          <a:off x="457200" y="1600200"/>
          <a:ext cx="7139136"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lum bright="10000"/>
          </a:blip>
          <a:srcRect/>
          <a:stretch>
            <a:fillRect/>
          </a:stretch>
        </p:blipFill>
        <p:spPr bwMode="auto">
          <a:xfrm>
            <a:off x="0" y="-531813"/>
            <a:ext cx="9144000" cy="6858001"/>
          </a:xfrm>
          <a:prstGeom prst="rect">
            <a:avLst/>
          </a:prstGeom>
          <a:noFill/>
          <a:ln w="9525">
            <a:noFill/>
            <a:miter lim="800000"/>
            <a:headEnd/>
            <a:tailEnd/>
          </a:ln>
        </p:spPr>
      </p:pic>
      <p:pic>
        <p:nvPicPr>
          <p:cNvPr id="17411" name="Рисунок 9" descr="48.gif"/>
          <p:cNvPicPr>
            <a:picLocks noChangeAspect="1"/>
          </p:cNvPicPr>
          <p:nvPr/>
        </p:nvPicPr>
        <p:blipFill>
          <a:blip r:embed="rId3" cstate="print"/>
          <a:srcRect/>
          <a:stretch>
            <a:fillRect/>
          </a:stretch>
        </p:blipFill>
        <p:spPr bwMode="auto">
          <a:xfrm>
            <a:off x="2428875" y="3286125"/>
            <a:ext cx="1233488" cy="2141538"/>
          </a:xfrm>
          <a:prstGeom prst="rect">
            <a:avLst/>
          </a:prstGeom>
          <a:noFill/>
          <a:ln w="9525">
            <a:noFill/>
            <a:miter lim="800000"/>
            <a:headEnd/>
            <a:tailEnd/>
          </a:ln>
        </p:spPr>
      </p:pic>
      <p:pic>
        <p:nvPicPr>
          <p:cNvPr id="17412" name="Рисунок 10" descr="48.gif"/>
          <p:cNvPicPr>
            <a:picLocks noChangeAspect="1"/>
          </p:cNvPicPr>
          <p:nvPr/>
        </p:nvPicPr>
        <p:blipFill>
          <a:blip r:embed="rId3" cstate="print"/>
          <a:srcRect/>
          <a:stretch>
            <a:fillRect/>
          </a:stretch>
        </p:blipFill>
        <p:spPr bwMode="auto">
          <a:xfrm>
            <a:off x="4071938" y="3786188"/>
            <a:ext cx="1233487" cy="2141537"/>
          </a:xfrm>
          <a:prstGeom prst="rect">
            <a:avLst/>
          </a:prstGeom>
          <a:noFill/>
          <a:ln w="9525">
            <a:noFill/>
            <a:miter lim="800000"/>
            <a:headEnd/>
            <a:tailEnd/>
          </a:ln>
        </p:spPr>
      </p:pic>
      <p:pic>
        <p:nvPicPr>
          <p:cNvPr id="17413" name="Рисунок 11" descr="48.gif"/>
          <p:cNvPicPr>
            <a:picLocks noChangeAspect="1"/>
          </p:cNvPicPr>
          <p:nvPr/>
        </p:nvPicPr>
        <p:blipFill>
          <a:blip r:embed="rId3" cstate="print"/>
          <a:srcRect/>
          <a:stretch>
            <a:fillRect/>
          </a:stretch>
        </p:blipFill>
        <p:spPr bwMode="auto">
          <a:xfrm>
            <a:off x="5429250" y="3214688"/>
            <a:ext cx="1233488" cy="2141537"/>
          </a:xfrm>
          <a:prstGeom prst="rect">
            <a:avLst/>
          </a:prstGeom>
          <a:noFill/>
          <a:ln w="9525">
            <a:noFill/>
            <a:miter lim="800000"/>
            <a:headEnd/>
            <a:tailEnd/>
          </a:ln>
        </p:spPr>
      </p:pic>
    </p:spTree>
  </p:cSld>
  <p:clrMapOvr>
    <a:masterClrMapping/>
  </p:clrMapOvr>
  <p:transition spd="med" advClick="0" advTm="13000">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395288" y="2781300"/>
            <a:ext cx="8229600" cy="1143000"/>
          </a:xfrm>
        </p:spPr>
        <p:txBody>
          <a:bodyPr/>
          <a:lstStyle/>
          <a:p>
            <a:r>
              <a:rPr lang="ru-RU" smtClean="0"/>
              <a:t>Закрепление изученного материала</a:t>
            </a:r>
          </a:p>
        </p:txBody>
      </p:sp>
    </p:spTree>
  </p:cSld>
  <p:clrMapOvr>
    <a:masterClrMapping/>
  </p:clrMapOvr>
  <p:transition spd="med">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p:cNvSpPr>
          <p:nvPr/>
        </p:nvSpPr>
        <p:spPr bwMode="auto">
          <a:xfrm>
            <a:off x="468313" y="1700213"/>
            <a:ext cx="8229600" cy="3529012"/>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charset="0"/>
              <a:buNone/>
              <a:defRPr/>
            </a:pPr>
            <a:r>
              <a:rPr lang="ru-RU" sz="2800" dirty="0">
                <a:latin typeface="+mn-lt"/>
                <a:cs typeface="+mn-cs"/>
              </a:rPr>
              <a:t>1.Ученики распределены по небольшим группам.</a:t>
            </a:r>
          </a:p>
          <a:p>
            <a:pPr marL="342900" indent="-342900" eaLnBrk="0" hangingPunct="0">
              <a:lnSpc>
                <a:spcPct val="80000"/>
              </a:lnSpc>
              <a:spcBef>
                <a:spcPct val="20000"/>
              </a:spcBef>
              <a:buFont typeface="Arial" charset="0"/>
              <a:buNone/>
              <a:defRPr/>
            </a:pPr>
            <a:endParaRPr lang="ru-RU" sz="2800" dirty="0">
              <a:latin typeface="+mn-lt"/>
              <a:cs typeface="+mn-cs"/>
            </a:endParaRPr>
          </a:p>
          <a:p>
            <a:pPr marL="342900" indent="-342900" eaLnBrk="0" hangingPunct="0">
              <a:lnSpc>
                <a:spcPct val="80000"/>
              </a:lnSpc>
              <a:spcBef>
                <a:spcPct val="20000"/>
              </a:spcBef>
              <a:buFont typeface="Arial" charset="0"/>
              <a:buNone/>
              <a:defRPr/>
            </a:pPr>
            <a:r>
              <a:rPr lang="ru-RU" sz="2800" dirty="0">
                <a:latin typeface="+mn-lt"/>
                <a:cs typeface="+mn-cs"/>
              </a:rPr>
              <a:t>2.Каждой группе выдается одинаковое задание</a:t>
            </a:r>
          </a:p>
          <a:p>
            <a:pPr marL="342900" indent="-342900" eaLnBrk="0" hangingPunct="0">
              <a:lnSpc>
                <a:spcPct val="80000"/>
              </a:lnSpc>
              <a:spcBef>
                <a:spcPct val="20000"/>
              </a:spcBef>
              <a:buFont typeface="Arial" charset="0"/>
              <a:buNone/>
              <a:defRPr/>
            </a:pPr>
            <a:r>
              <a:rPr lang="ru-RU" sz="2800" dirty="0">
                <a:latin typeface="+mn-lt"/>
                <a:cs typeface="+mn-cs"/>
              </a:rPr>
              <a:t>  </a:t>
            </a:r>
          </a:p>
          <a:p>
            <a:pPr marL="342900" indent="-342900" eaLnBrk="0" hangingPunct="0">
              <a:lnSpc>
                <a:spcPct val="80000"/>
              </a:lnSpc>
              <a:spcBef>
                <a:spcPct val="20000"/>
              </a:spcBef>
              <a:buFont typeface="Arial" charset="0"/>
              <a:buNone/>
              <a:defRPr/>
            </a:pPr>
            <a:r>
              <a:rPr lang="ru-RU" sz="2800" dirty="0">
                <a:latin typeface="+mn-lt"/>
                <a:cs typeface="+mn-cs"/>
              </a:rPr>
              <a:t>3. </a:t>
            </a:r>
            <a:r>
              <a:rPr lang="ru-RU" sz="2800" dirty="0" err="1">
                <a:latin typeface="+mn-lt"/>
                <a:cs typeface="+mn-cs"/>
              </a:rPr>
              <a:t>Микрогруппа</a:t>
            </a:r>
            <a:r>
              <a:rPr lang="ru-RU" sz="2800" dirty="0">
                <a:latin typeface="+mn-lt"/>
                <a:cs typeface="+mn-cs"/>
              </a:rPr>
              <a:t> обсуждает решение.</a:t>
            </a:r>
          </a:p>
          <a:p>
            <a:pPr marL="342900" indent="-342900" eaLnBrk="0" hangingPunct="0">
              <a:lnSpc>
                <a:spcPct val="80000"/>
              </a:lnSpc>
              <a:spcBef>
                <a:spcPct val="20000"/>
              </a:spcBef>
              <a:buFont typeface="Arial" charset="0"/>
              <a:buNone/>
              <a:defRPr/>
            </a:pPr>
            <a:endParaRPr lang="ru-RU" sz="2800" dirty="0">
              <a:latin typeface="+mn-lt"/>
              <a:cs typeface="+mn-cs"/>
            </a:endParaRPr>
          </a:p>
          <a:p>
            <a:pPr marL="342900" indent="-342900" eaLnBrk="0" hangingPunct="0">
              <a:lnSpc>
                <a:spcPct val="80000"/>
              </a:lnSpc>
              <a:spcBef>
                <a:spcPct val="20000"/>
              </a:spcBef>
              <a:buFont typeface="Arial" charset="0"/>
              <a:buNone/>
              <a:defRPr/>
            </a:pPr>
            <a:r>
              <a:rPr lang="ru-RU" sz="2800" dirty="0">
                <a:latin typeface="+mn-lt"/>
                <a:cs typeface="+mn-cs"/>
              </a:rPr>
              <a:t>4.Спикер докладывает результаты  работы </a:t>
            </a:r>
            <a:r>
              <a:rPr lang="ru-RU" sz="2800" dirty="0" err="1">
                <a:latin typeface="+mn-lt"/>
                <a:cs typeface="+mn-cs"/>
              </a:rPr>
              <a:t>микрогруппы</a:t>
            </a:r>
            <a:r>
              <a:rPr lang="ru-RU" sz="2800" dirty="0">
                <a:latin typeface="+mn-lt"/>
                <a:cs typeface="+mn-cs"/>
              </a:rPr>
              <a:t> </a:t>
            </a:r>
          </a:p>
          <a:p>
            <a:pPr marL="342900" indent="-342900" eaLnBrk="0" hangingPunct="0">
              <a:lnSpc>
                <a:spcPct val="80000"/>
              </a:lnSpc>
              <a:spcBef>
                <a:spcPct val="20000"/>
              </a:spcBef>
              <a:buFont typeface="Arial" charset="0"/>
              <a:buNone/>
              <a:defRPr/>
            </a:pPr>
            <a:endParaRPr lang="ru-RU" sz="2800" dirty="0">
              <a:latin typeface="+mn-lt"/>
              <a:cs typeface="+mn-cs"/>
            </a:endParaRPr>
          </a:p>
          <a:p>
            <a:pPr marL="342900" indent="-342900" eaLnBrk="0" hangingPunct="0">
              <a:lnSpc>
                <a:spcPct val="80000"/>
              </a:lnSpc>
              <a:spcBef>
                <a:spcPct val="20000"/>
              </a:spcBef>
              <a:buFont typeface="Arial" charset="0"/>
              <a:buNone/>
              <a:defRPr/>
            </a:pPr>
            <a:r>
              <a:rPr lang="ru-RU" sz="2800" dirty="0">
                <a:latin typeface="+mn-lt"/>
                <a:cs typeface="+mn-cs"/>
              </a:rPr>
              <a:t>5.Класс подводит итоги всей работы.</a:t>
            </a: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628775"/>
            <a:ext cx="8229600" cy="1143000"/>
          </a:xfrm>
        </p:spPr>
        <p:txBody>
          <a:bodyPr/>
          <a:lstStyle/>
          <a:p>
            <a:pPr>
              <a:defRPr/>
            </a:pPr>
            <a:r>
              <a:rPr lang="ru-RU" b="1" i="1" dirty="0" smtClean="0">
                <a:solidFill>
                  <a:srgbClr val="CC0000"/>
                </a:solidFill>
                <a:effectLst>
                  <a:outerShdw blurRad="38100" dist="38100" dir="2700000" algn="tl">
                    <a:srgbClr val="000000">
                      <a:alpha val="43137"/>
                    </a:srgbClr>
                  </a:outerShdw>
                </a:effectLst>
                <a:latin typeface="Times New Roman" pitchFamily="18" charset="0"/>
              </a:rPr>
              <a:t>Задачи урока:</a:t>
            </a:r>
            <a:endParaRPr lang="ru-RU" dirty="0" smtClean="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23850" y="2781300"/>
            <a:ext cx="8229600" cy="3600450"/>
          </a:xfrm>
        </p:spPr>
        <p:txBody>
          <a:bodyPr/>
          <a:lstStyle/>
          <a:p>
            <a:r>
              <a:rPr lang="ru-RU" b="1" i="1" smtClean="0"/>
              <a:t> </a:t>
            </a:r>
            <a:r>
              <a:rPr lang="ru-RU" sz="2000" b="1" i="1" smtClean="0"/>
              <a:t>знакомство с решением задач на применение пропорций при построении диаграмм ;</a:t>
            </a:r>
          </a:p>
          <a:p>
            <a:r>
              <a:rPr lang="ru-RU" sz="2000" b="1" i="1" smtClean="0"/>
              <a:t>совершенствовать навыки построения  по условию задачи.</a:t>
            </a:r>
          </a:p>
          <a:p>
            <a:r>
              <a:rPr lang="ru-RU" sz="2000" b="1" i="1" smtClean="0"/>
              <a:t>показать расширение аппарата уравнений для решения текстовых задач.</a:t>
            </a:r>
          </a:p>
          <a:p>
            <a:r>
              <a:rPr lang="ru-RU" sz="2000" b="1" i="1" smtClean="0"/>
              <a:t>развивающая: развитие математической речи, критического и объективного мышления;</a:t>
            </a:r>
          </a:p>
          <a:p>
            <a:r>
              <a:rPr lang="ru-RU" sz="2000" b="1" i="1" smtClean="0"/>
              <a:t>воспитательная: формирование познавательного интереса, умения коллективно работать в парах, группах, формирование объективной самооценки и взаимооценки.</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2" cstate="print"/>
          <a:srcRect l="18059" t="11287" r="1782" b="10889"/>
          <a:stretch>
            <a:fillRect/>
          </a:stretch>
        </p:blipFill>
        <p:spPr bwMode="auto">
          <a:xfrm>
            <a:off x="0" y="0"/>
            <a:ext cx="9412288" cy="7200900"/>
          </a:xfrm>
          <a:prstGeom prst="rect">
            <a:avLst/>
          </a:prstGeom>
          <a:noFill/>
          <a:ln w="9525">
            <a:noFill/>
            <a:miter lim="800000"/>
            <a:headEnd/>
            <a:tailEnd/>
          </a:ln>
        </p:spPr>
      </p:pic>
      <p:sp>
        <p:nvSpPr>
          <p:cNvPr id="20483" name="Rectangle 2"/>
          <p:cNvSpPr>
            <a:spLocks noGrp="1" noChangeArrowheads="1"/>
          </p:cNvSpPr>
          <p:nvPr>
            <p:ph type="title"/>
          </p:nvPr>
        </p:nvSpPr>
        <p:spPr/>
        <p:txBody>
          <a:bodyPr/>
          <a:lstStyle/>
          <a:p>
            <a:pPr eaLnBrk="1" hangingPunct="1"/>
            <a:r>
              <a:rPr lang="ru-RU" sz="2800" b="1" smtClean="0"/>
              <a:t>Экспорт</a:t>
            </a:r>
          </a:p>
        </p:txBody>
      </p:sp>
      <p:sp>
        <p:nvSpPr>
          <p:cNvPr id="43011" name="Rectangle 3"/>
          <p:cNvSpPr>
            <a:spLocks noGrp="1" noChangeArrowheads="1"/>
          </p:cNvSpPr>
          <p:nvPr>
            <p:ph type="body" idx="1"/>
          </p:nvPr>
        </p:nvSpPr>
        <p:spPr>
          <a:xfrm>
            <a:off x="395288" y="1557338"/>
            <a:ext cx="8497887" cy="5040312"/>
          </a:xfrm>
          <a:solidFill>
            <a:srgbClr val="FFFF00"/>
          </a:solidFill>
        </p:spPr>
        <p:txBody>
          <a:bodyPr/>
          <a:lstStyle/>
          <a:p>
            <a:pPr indent="0" algn="just" eaLnBrk="1" hangingPunct="1">
              <a:buFontTx/>
              <a:buNone/>
              <a:defRPr/>
            </a:pPr>
            <a:r>
              <a:rPr lang="en-US" sz="1800" b="1" dirty="0" smtClean="0"/>
              <a:t>     </a:t>
            </a:r>
            <a:r>
              <a:rPr lang="ru-RU" sz="1800" b="1" dirty="0" smtClean="0"/>
              <a:t>На диаграммах представлена информация об экспорте из </a:t>
            </a:r>
            <a:r>
              <a:rPr lang="ru-RU" sz="1800" b="1" dirty="0" err="1" smtClean="0"/>
              <a:t>Зедландии</a:t>
            </a:r>
            <a:r>
              <a:rPr lang="ru-RU" sz="1800" b="1" dirty="0" smtClean="0"/>
              <a:t> — страны, в которой в качестве денежной единицы используют </a:t>
            </a:r>
            <a:r>
              <a:rPr lang="ru-RU" sz="1800" b="1" dirty="0" err="1" smtClean="0"/>
              <a:t>зед</a:t>
            </a:r>
            <a:r>
              <a:rPr lang="ru-RU" sz="1800" b="1" dirty="0" smtClean="0"/>
              <a:t>.</a:t>
            </a:r>
            <a:r>
              <a:rPr lang="en-US" sz="1800" b="1" dirty="0" smtClean="0"/>
              <a:t> </a:t>
            </a:r>
            <a:r>
              <a:rPr lang="ru-RU" sz="1800" b="1" dirty="0" smtClean="0"/>
              <a:t>Какова общая стоимость (в миллионах </a:t>
            </a:r>
            <a:r>
              <a:rPr lang="ru-RU" sz="1800" b="1" dirty="0" err="1" smtClean="0"/>
              <a:t>зедов</a:t>
            </a:r>
            <a:r>
              <a:rPr lang="ru-RU" sz="1800" b="1" dirty="0" smtClean="0"/>
              <a:t>) экспорта из </a:t>
            </a:r>
            <a:r>
              <a:rPr lang="ru-RU" sz="1800" b="1" dirty="0" err="1" smtClean="0"/>
              <a:t>Зедландии</a:t>
            </a:r>
            <a:r>
              <a:rPr lang="ru-RU" sz="1800" b="1" dirty="0" smtClean="0"/>
              <a:t> в 1998 г.? Какова стоимость фруктового сока, который экспортировали из </a:t>
            </a:r>
            <a:r>
              <a:rPr lang="ru-RU" sz="1800" b="1" dirty="0" err="1" smtClean="0"/>
              <a:t>Зедландии</a:t>
            </a:r>
            <a:r>
              <a:rPr lang="ru-RU" sz="1800" b="1" dirty="0" smtClean="0"/>
              <a:t> в 2000 г.?</a:t>
            </a:r>
          </a:p>
          <a:p>
            <a:pPr eaLnBrk="1" hangingPunct="1">
              <a:buFontTx/>
              <a:buNone/>
              <a:defRPr/>
            </a:pPr>
            <a:endParaRPr lang="ru-RU" sz="1800" b="1" dirty="0" smtClean="0"/>
          </a:p>
        </p:txBody>
      </p:sp>
      <p:pic>
        <p:nvPicPr>
          <p:cNvPr id="20485" name="Picture 4"/>
          <p:cNvPicPr>
            <a:picLocks noChangeAspect="1" noChangeArrowheads="1"/>
          </p:cNvPicPr>
          <p:nvPr/>
        </p:nvPicPr>
        <p:blipFill>
          <a:blip r:embed="rId3" cstate="print"/>
          <a:srcRect/>
          <a:stretch>
            <a:fillRect/>
          </a:stretch>
        </p:blipFill>
        <p:spPr bwMode="auto">
          <a:xfrm>
            <a:off x="1547813" y="2781300"/>
            <a:ext cx="6348412" cy="36449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cstate="print"/>
          <a:srcRect l="18059" t="11287" r="1782" b="10889"/>
          <a:stretch>
            <a:fillRect/>
          </a:stretch>
        </p:blipFill>
        <p:spPr bwMode="auto">
          <a:xfrm>
            <a:off x="0" y="0"/>
            <a:ext cx="9412288" cy="7200900"/>
          </a:xfrm>
          <a:prstGeom prst="rect">
            <a:avLst/>
          </a:prstGeom>
          <a:noFill/>
          <a:ln w="9525">
            <a:noFill/>
            <a:miter lim="800000"/>
            <a:headEnd/>
            <a:tailEnd/>
          </a:ln>
        </p:spPr>
      </p:pic>
      <p:sp>
        <p:nvSpPr>
          <p:cNvPr id="21507" name="Rectangle 3"/>
          <p:cNvSpPr>
            <a:spLocks noGrp="1"/>
          </p:cNvSpPr>
          <p:nvPr>
            <p:ph type="body" idx="4294967295"/>
          </p:nvPr>
        </p:nvSpPr>
        <p:spPr>
          <a:xfrm>
            <a:off x="0" y="1844675"/>
            <a:ext cx="8229600" cy="4752975"/>
          </a:xfrm>
        </p:spPr>
        <p:txBody>
          <a:bodyPr/>
          <a:lstStyle/>
          <a:p>
            <a:endParaRPr lang="ru-RU" sz="2800" smtClean="0"/>
          </a:p>
          <a:p>
            <a:pPr>
              <a:buFont typeface="Arial" charset="0"/>
              <a:buNone/>
            </a:pPr>
            <a:endParaRPr lang="ru-RU" sz="2800" smtClean="0"/>
          </a:p>
        </p:txBody>
      </p:sp>
      <p:sp>
        <p:nvSpPr>
          <p:cNvPr id="21508" name="TextBox 3"/>
          <p:cNvSpPr txBox="1">
            <a:spLocks noChangeArrowheads="1"/>
          </p:cNvSpPr>
          <p:nvPr/>
        </p:nvSpPr>
        <p:spPr bwMode="auto">
          <a:xfrm>
            <a:off x="468313" y="4437063"/>
            <a:ext cx="8675687" cy="2246312"/>
          </a:xfrm>
          <a:prstGeom prst="rect">
            <a:avLst/>
          </a:prstGeom>
          <a:solidFill>
            <a:srgbClr val="FFFF00"/>
          </a:solidFill>
          <a:ln w="9525">
            <a:noFill/>
            <a:miter lim="800000"/>
            <a:headEnd/>
            <a:tailEnd/>
          </a:ln>
        </p:spPr>
        <p:txBody>
          <a:bodyPr>
            <a:spAutoFit/>
          </a:bodyPr>
          <a:lstStyle/>
          <a:p>
            <a:r>
              <a:rPr lang="ru-RU" sz="2000" i="1" u="sng"/>
              <a:t>В 1998 было проведено исследование средней массы юношей и </a:t>
            </a:r>
          </a:p>
          <a:p>
            <a:r>
              <a:rPr lang="ru-RU" sz="2000" i="1" u="sng"/>
              <a:t>девушек в возрасте 10-20 лет. Было установлено, что средняя масса</a:t>
            </a:r>
          </a:p>
          <a:p>
            <a:r>
              <a:rPr lang="ru-RU" sz="2000" i="1" u="sng"/>
              <a:t>12 летних юношей и девушек равны соответственно 21кг и 24кг,а</a:t>
            </a:r>
          </a:p>
          <a:p>
            <a:r>
              <a:rPr lang="ru-RU" sz="2000" i="1" u="sng"/>
              <a:t>17 летних юношей и девушек 65кг и 55кг. Постройте круговые </a:t>
            </a:r>
          </a:p>
          <a:p>
            <a:r>
              <a:rPr lang="ru-RU" sz="2000" i="1" u="sng"/>
              <a:t>диаграммы для каждого возраста юношей и девушек по годам в </a:t>
            </a:r>
          </a:p>
          <a:p>
            <a:r>
              <a:rPr lang="ru-RU" sz="2000" i="1" u="sng"/>
              <a:t> отдельности. С делайте выводы</a:t>
            </a:r>
          </a:p>
        </p:txBody>
      </p:sp>
    </p:spTree>
  </p:cSld>
  <p:clrMapOvr>
    <a:masterClrMapping/>
  </p:clrMapOvr>
  <p:transition spd="med">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endParaRPr lang="ru-RU" smtClean="0"/>
          </a:p>
        </p:txBody>
      </p:sp>
      <p:sp>
        <p:nvSpPr>
          <p:cNvPr id="22531" name="Содержимое 2"/>
          <p:cNvSpPr>
            <a:spLocks noGrp="1"/>
          </p:cNvSpPr>
          <p:nvPr>
            <p:ph sz="half" idx="1"/>
          </p:nvPr>
        </p:nvSpPr>
        <p:spPr/>
        <p:txBody>
          <a:bodyPr/>
          <a:lstStyle/>
          <a:p>
            <a:endParaRPr lang="ru-RU" smtClean="0"/>
          </a:p>
        </p:txBody>
      </p:sp>
      <p:sp>
        <p:nvSpPr>
          <p:cNvPr id="22532" name="Содержимое 3"/>
          <p:cNvSpPr>
            <a:spLocks noGrp="1"/>
          </p:cNvSpPr>
          <p:nvPr>
            <p:ph sz="quarter" idx="2"/>
          </p:nvPr>
        </p:nvSpPr>
        <p:spPr/>
        <p:txBody>
          <a:bodyPr/>
          <a:lstStyle/>
          <a:p>
            <a:endParaRPr lang="ru-RU" smtClean="0"/>
          </a:p>
        </p:txBody>
      </p:sp>
      <p:sp>
        <p:nvSpPr>
          <p:cNvPr id="22533" name="Содержимое 4"/>
          <p:cNvSpPr>
            <a:spLocks noGrp="1"/>
          </p:cNvSpPr>
          <p:nvPr>
            <p:ph sz="quarter" idx="3"/>
          </p:nvPr>
        </p:nvSpPr>
        <p:spPr/>
        <p:txBody>
          <a:bodyPr/>
          <a:lstStyle/>
          <a:p>
            <a:endParaRPr lang="ru-RU" smtClean="0"/>
          </a:p>
        </p:txBody>
      </p:sp>
      <p:pic>
        <p:nvPicPr>
          <p:cNvPr id="22534" name="Picture 1"/>
          <p:cNvPicPr>
            <a:picLocks noChangeAspect="1" noChangeArrowheads="1"/>
          </p:cNvPicPr>
          <p:nvPr/>
        </p:nvPicPr>
        <p:blipFill>
          <a:blip r:embed="rId2" cstate="print"/>
          <a:srcRect l="18059" t="11287" r="1782" b="10889"/>
          <a:stretch>
            <a:fillRect/>
          </a:stretch>
        </p:blipFill>
        <p:spPr bwMode="auto">
          <a:xfrm>
            <a:off x="0" y="0"/>
            <a:ext cx="9412288" cy="7200900"/>
          </a:xfrm>
          <a:prstGeom prst="rect">
            <a:avLst/>
          </a:prstGeom>
          <a:noFill/>
          <a:ln w="9525">
            <a:noFill/>
            <a:miter lim="800000"/>
            <a:headEnd/>
            <a:tailEnd/>
          </a:ln>
        </p:spPr>
      </p:pic>
      <p:sp>
        <p:nvSpPr>
          <p:cNvPr id="22535" name="TextBox 6"/>
          <p:cNvSpPr txBox="1">
            <a:spLocks noChangeArrowheads="1"/>
          </p:cNvSpPr>
          <p:nvPr/>
        </p:nvSpPr>
        <p:spPr bwMode="auto">
          <a:xfrm>
            <a:off x="0" y="4005064"/>
            <a:ext cx="8640762" cy="1200150"/>
          </a:xfrm>
          <a:prstGeom prst="rect">
            <a:avLst/>
          </a:prstGeom>
          <a:solidFill>
            <a:srgbClr val="FFFF00"/>
          </a:solidFill>
          <a:ln w="9525">
            <a:noFill/>
            <a:miter lim="800000"/>
            <a:headEnd/>
            <a:tailEnd/>
          </a:ln>
        </p:spPr>
        <p:txBody>
          <a:bodyPr wrap="none">
            <a:spAutoFit/>
          </a:bodyPr>
          <a:lstStyle/>
          <a:p>
            <a:r>
              <a:rPr lang="ru-RU"/>
              <a:t>Дана столбчатая диаграмма динамики заболевания гриппа за три месяца</a:t>
            </a:r>
          </a:p>
          <a:p>
            <a:r>
              <a:rPr lang="ru-RU"/>
              <a:t> в январе, феврале , марте месяцах в ауле Акылбай. По данным диаграммы</a:t>
            </a:r>
          </a:p>
          <a:p>
            <a:r>
              <a:rPr lang="ru-RU"/>
              <a:t> постройте круговую диаграмму. В чем сходство и различие данных диаграмм?</a:t>
            </a:r>
          </a:p>
          <a:p>
            <a:r>
              <a:rPr lang="ru-RU"/>
              <a:t>В каких случаях удобнее использовать эти диаграммы?</a:t>
            </a:r>
          </a:p>
        </p:txBody>
      </p:sp>
      <p:graphicFrame>
        <p:nvGraphicFramePr>
          <p:cNvPr id="8" name="Содержимое 3"/>
          <p:cNvGraphicFramePr>
            <a:graphicFrameLocks/>
          </p:cNvGraphicFramePr>
          <p:nvPr/>
        </p:nvGraphicFramePr>
        <p:xfrm>
          <a:off x="4932040" y="5229200"/>
          <a:ext cx="4464496" cy="19336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ru-RU" sz="2800" b="1" smtClean="0"/>
          </a:p>
        </p:txBody>
      </p:sp>
      <p:sp>
        <p:nvSpPr>
          <p:cNvPr id="23555" name="Содержимое 4"/>
          <p:cNvSpPr>
            <a:spLocks noGrp="1"/>
          </p:cNvSpPr>
          <p:nvPr>
            <p:ph idx="1"/>
          </p:nvPr>
        </p:nvSpPr>
        <p:spPr/>
        <p:txBody>
          <a:bodyPr/>
          <a:lstStyle/>
          <a:p>
            <a:endParaRPr lang="ru-RU" smtClean="0"/>
          </a:p>
        </p:txBody>
      </p:sp>
      <p:pic>
        <p:nvPicPr>
          <p:cNvPr id="23556" name="Picture 1"/>
          <p:cNvPicPr>
            <a:picLocks noChangeAspect="1" noChangeArrowheads="1"/>
          </p:cNvPicPr>
          <p:nvPr/>
        </p:nvPicPr>
        <p:blipFill>
          <a:blip r:embed="rId2" cstate="print"/>
          <a:srcRect l="18059" t="11287" r="1782" b="10889"/>
          <a:stretch>
            <a:fillRect/>
          </a:stretch>
        </p:blipFill>
        <p:spPr bwMode="auto">
          <a:xfrm>
            <a:off x="0" y="-100013"/>
            <a:ext cx="9412288" cy="7200901"/>
          </a:xfrm>
          <a:prstGeom prst="rect">
            <a:avLst/>
          </a:prstGeom>
          <a:noFill/>
          <a:ln w="9525">
            <a:noFill/>
            <a:miter lim="800000"/>
            <a:headEnd/>
            <a:tailEnd/>
          </a:ln>
        </p:spPr>
      </p:pic>
      <p:sp>
        <p:nvSpPr>
          <p:cNvPr id="5" name="TextBox 4"/>
          <p:cNvSpPr txBox="1"/>
          <p:nvPr/>
        </p:nvSpPr>
        <p:spPr>
          <a:xfrm>
            <a:off x="1" y="4941168"/>
            <a:ext cx="9396536" cy="1477328"/>
          </a:xfrm>
          <a:prstGeom prst="rect">
            <a:avLst/>
          </a:prstGeom>
          <a:solidFill>
            <a:srgbClr val="008000"/>
          </a:solidFill>
        </p:spPr>
        <p:txBody>
          <a:bodyPr wrap="square" rtlCol="0">
            <a:spAutoFit/>
          </a:bodyPr>
          <a:lstStyle/>
          <a:p>
            <a:r>
              <a:rPr lang="ru-RU" b="1" i="1" u="sng" dirty="0" smtClean="0"/>
              <a:t>На территории нашей республики есть озера: </a:t>
            </a:r>
            <a:r>
              <a:rPr lang="ru-RU" b="1" i="1" u="sng" dirty="0" err="1" smtClean="0"/>
              <a:t>Кыпшак</a:t>
            </a:r>
            <a:r>
              <a:rPr lang="ru-RU" b="1" i="1" u="sng" dirty="0" smtClean="0"/>
              <a:t>- площадью 54,7кв.км</a:t>
            </a:r>
          </a:p>
          <a:p>
            <a:r>
              <a:rPr lang="ru-RU" b="1" i="1" u="sng" dirty="0" smtClean="0"/>
              <a:t>Тенгиз -159 кв.км, Керей-62.8 кв.км. Округлите данные до десятков и постройте</a:t>
            </a:r>
          </a:p>
          <a:p>
            <a:r>
              <a:rPr lang="ru-RU" b="1" i="1" u="sng" dirty="0"/>
              <a:t>к</a:t>
            </a:r>
            <a:r>
              <a:rPr lang="ru-RU" b="1" i="1" u="sng" dirty="0" smtClean="0"/>
              <a:t>руговую диаграмму. По данным диаграммы ответьте на вопрос:</a:t>
            </a:r>
          </a:p>
          <a:p>
            <a:r>
              <a:rPr lang="ru-RU" b="1" i="1" u="sng" dirty="0" smtClean="0"/>
              <a:t>Сравните площадь озера Тенгиз с озерами </a:t>
            </a:r>
            <a:r>
              <a:rPr lang="ru-RU" b="1" i="1" u="sng" dirty="0" err="1" smtClean="0"/>
              <a:t>Кышпак</a:t>
            </a:r>
            <a:r>
              <a:rPr lang="ru-RU" b="1" i="1" u="sng" dirty="0" smtClean="0"/>
              <a:t> и </a:t>
            </a:r>
            <a:r>
              <a:rPr lang="ru-RU" b="1" i="1" u="sng" dirty="0" err="1" smtClean="0"/>
              <a:t>Керей</a:t>
            </a:r>
            <a:r>
              <a:rPr lang="ru-RU" b="1" i="1" u="sng" dirty="0" smtClean="0"/>
              <a:t> вместе взятыми</a:t>
            </a:r>
            <a:endParaRPr lang="ru-RU" b="1" i="1" u="sng" dirty="0"/>
          </a:p>
        </p:txBody>
      </p:sp>
    </p:spTree>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7338"/>
          </a:xfrm>
          <a:solidFill>
            <a:schemeClr val="accent2">
              <a:lumMod val="20000"/>
              <a:lumOff val="80000"/>
            </a:schemeClr>
          </a:solidFill>
        </p:spPr>
        <p:txBody>
          <a:bodyPr/>
          <a:lstStyle/>
          <a:p>
            <a:pPr>
              <a:defRPr/>
            </a:pPr>
            <a:r>
              <a:rPr lang="ru-RU" sz="6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Домашнее задание</a:t>
            </a:r>
            <a:endParaRPr lang="ru-RU" sz="6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844675"/>
            <a:ext cx="4038600" cy="4281488"/>
          </a:xfrm>
        </p:spPr>
        <p:txBody>
          <a:bodyPr/>
          <a:lstStyle/>
          <a:p>
            <a:r>
              <a:rPr lang="ru-RU" sz="3600" b="1" i="1" smtClean="0">
                <a:solidFill>
                  <a:srgbClr val="000099"/>
                </a:solidFill>
                <a:latin typeface="Times New Roman" pitchFamily="18" charset="0"/>
                <a:cs typeface="Times New Roman" pitchFamily="18" charset="0"/>
              </a:rPr>
              <a:t>Изучить п. 23.</a:t>
            </a:r>
          </a:p>
          <a:p>
            <a:r>
              <a:rPr lang="ru-RU" sz="3600" b="1" i="1" smtClean="0">
                <a:solidFill>
                  <a:srgbClr val="000099"/>
                </a:solidFill>
                <a:latin typeface="Times New Roman" pitchFamily="18" charset="0"/>
                <a:cs typeface="Times New Roman" pitchFamily="18" charset="0"/>
              </a:rPr>
              <a:t>Выполнить упр. </a:t>
            </a:r>
          </a:p>
          <a:p>
            <a:pPr>
              <a:buFont typeface="Arial" charset="0"/>
              <a:buNone/>
            </a:pPr>
            <a:r>
              <a:rPr lang="ru-RU" sz="3600" b="1" i="1" smtClean="0">
                <a:solidFill>
                  <a:srgbClr val="000099"/>
                </a:solidFill>
                <a:latin typeface="Times New Roman" pitchFamily="18" charset="0"/>
                <a:cs typeface="Times New Roman" pitchFamily="18" charset="0"/>
              </a:rPr>
              <a:t>       № 225  </a:t>
            </a:r>
          </a:p>
          <a:p>
            <a:pPr>
              <a:buFont typeface="Arial" charset="0"/>
              <a:buNone/>
            </a:pPr>
            <a:r>
              <a:rPr lang="ru-RU" sz="3600" b="1" i="1" smtClean="0">
                <a:solidFill>
                  <a:srgbClr val="000099"/>
                </a:solidFill>
                <a:latin typeface="Times New Roman" pitchFamily="18" charset="0"/>
                <a:cs typeface="Times New Roman" pitchFamily="18" charset="0"/>
              </a:rPr>
              <a:t>      № 226 </a:t>
            </a:r>
          </a:p>
          <a:p>
            <a:pPr>
              <a:buFont typeface="Arial" charset="0"/>
              <a:buNone/>
            </a:pPr>
            <a:r>
              <a:rPr lang="ru-RU" sz="3600" b="1" i="1" smtClean="0">
                <a:solidFill>
                  <a:srgbClr val="000099"/>
                </a:solidFill>
                <a:latin typeface="Times New Roman" pitchFamily="18" charset="0"/>
                <a:cs typeface="Times New Roman" pitchFamily="18" charset="0"/>
              </a:rPr>
              <a:t>      № 227  </a:t>
            </a:r>
          </a:p>
          <a:p>
            <a:pPr>
              <a:buFont typeface="Arial" charset="0"/>
              <a:buNone/>
            </a:pPr>
            <a:r>
              <a:rPr lang="ru-RU" sz="3600" b="1" i="1" smtClean="0">
                <a:solidFill>
                  <a:srgbClr val="000099"/>
                </a:solidFill>
                <a:latin typeface="Times New Roman" pitchFamily="18" charset="0"/>
                <a:cs typeface="Times New Roman" pitchFamily="18" charset="0"/>
              </a:rPr>
              <a:t>        </a:t>
            </a:r>
          </a:p>
        </p:txBody>
      </p:sp>
      <p:pic>
        <p:nvPicPr>
          <p:cNvPr id="5" name="Содержимое 4" descr="01sent.gif"/>
          <p:cNvPicPr>
            <a:picLocks noGrp="1" noChangeAspect="1"/>
          </p:cNvPicPr>
          <p:nvPr>
            <p:ph sz="half" idx="1"/>
          </p:nvPr>
        </p:nvPicPr>
        <p:blipFill>
          <a:blip r:embed="rId2" cstate="print"/>
          <a:srcRect/>
          <a:stretch>
            <a:fillRect/>
          </a:stretch>
        </p:blipFill>
        <p:spPr>
          <a:xfrm>
            <a:off x="755650" y="2276475"/>
            <a:ext cx="3095625" cy="3594100"/>
          </a:xfrm>
          <a:effectLst>
            <a:outerShdw blurRad="292100" dist="139700" dir="2700000" algn="tl" rotWithShape="0">
              <a:srgbClr val="333333">
                <a:alpha val="65000"/>
              </a:srgbClr>
            </a:outerShdw>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7"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3200"/>
                            </p:stCondLst>
                            <p:childTnLst>
                              <p:par>
                                <p:cTn id="18" presetID="41" presetClass="entr" presetSubtype="0" fill="hold" nodeType="afterEffect">
                                  <p:stCondLst>
                                    <p:cond delay="0"/>
                                  </p:stCondLst>
                                  <p:iterate type="lt">
                                    <p:tmPct val="10000"/>
                                  </p:iterate>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xEl>
                                              <p:pRg st="0" end="0"/>
                                            </p:txEl>
                                          </p:spTgt>
                                        </p:tgtEl>
                                      </p:cBhvr>
                                    </p:animEffect>
                                  </p:childTnLst>
                                </p:cTn>
                              </p:par>
                            </p:childTnLst>
                          </p:cTn>
                        </p:par>
                        <p:par>
                          <p:cTn id="25" fill="hold">
                            <p:stCondLst>
                              <p:cond delay="4250"/>
                            </p:stCondLst>
                            <p:childTnLst>
                              <p:par>
                                <p:cTn id="26" presetID="41" presetClass="entr" presetSubtype="0" fill="hold" nodeType="afterEffect">
                                  <p:stCondLst>
                                    <p:cond delay="0"/>
                                  </p:stCondLst>
                                  <p:iterate type="lt">
                                    <p:tmPct val="10000"/>
                                  </p:iterate>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0"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
                                            <p:txEl>
                                              <p:pRg st="1" end="1"/>
                                            </p:txEl>
                                          </p:spTgt>
                                        </p:tgtEl>
                                      </p:cBhvr>
                                    </p:animEffect>
                                  </p:childTnLst>
                                </p:cTn>
                              </p:par>
                            </p:childTnLst>
                          </p:cTn>
                        </p:par>
                        <p:par>
                          <p:cTn id="33" fill="hold">
                            <p:stCondLst>
                              <p:cond delay="5350"/>
                            </p:stCondLst>
                            <p:childTnLst>
                              <p:par>
                                <p:cTn id="34" presetID="41" presetClass="entr" presetSubtype="0" fill="hold" nodeType="afterEffect">
                                  <p:stCondLst>
                                    <p:cond delay="0"/>
                                  </p:stCondLst>
                                  <p:iterate type="lt">
                                    <p:tmPct val="10000"/>
                                  </p:iterate>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p:cTn id="36"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8"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
                                            <p:txEl>
                                              <p:pRg st="2" end="2"/>
                                            </p:txEl>
                                          </p:spTgt>
                                        </p:tgtEl>
                                      </p:cBhvr>
                                    </p:animEffect>
                                  </p:childTnLst>
                                </p:cTn>
                              </p:par>
                            </p:childTnLst>
                          </p:cTn>
                        </p:par>
                        <p:par>
                          <p:cTn id="41" fill="hold">
                            <p:stCondLst>
                              <p:cond delay="6000"/>
                            </p:stCondLst>
                            <p:childTnLst>
                              <p:par>
                                <p:cTn id="42" presetID="41" presetClass="entr" presetSubtype="0" fill="hold" nodeType="afterEffect">
                                  <p:stCondLst>
                                    <p:cond delay="0"/>
                                  </p:stCondLst>
                                  <p:iterate type="lt">
                                    <p:tmPct val="10000"/>
                                  </p:iterate>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p:cTn id="44"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46"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
                                            <p:txEl>
                                              <p:pRg st="3" end="3"/>
                                            </p:txEl>
                                          </p:spTgt>
                                        </p:tgtEl>
                                      </p:cBhvr>
                                    </p:animEffect>
                                  </p:childTnLst>
                                </p:cTn>
                              </p:par>
                            </p:childTnLst>
                          </p:cTn>
                        </p:par>
                        <p:par>
                          <p:cTn id="49" fill="hold">
                            <p:stCondLst>
                              <p:cond delay="6650"/>
                            </p:stCondLst>
                            <p:childTnLst>
                              <p:par>
                                <p:cTn id="50" presetID="41" presetClass="entr" presetSubtype="0" fill="hold" nodeType="afterEffect">
                                  <p:stCondLst>
                                    <p:cond delay="0"/>
                                  </p:stCondLst>
                                  <p:iterate type="lt">
                                    <p:tmPct val="10000"/>
                                  </p:iterate>
                                  <p:childTnLst>
                                    <p:set>
                                      <p:cBhvr>
                                        <p:cTn id="51" dur="1" fill="hold">
                                          <p:stCondLst>
                                            <p:cond delay="0"/>
                                          </p:stCondLst>
                                        </p:cTn>
                                        <p:tgtEl>
                                          <p:spTgt spid="4">
                                            <p:txEl>
                                              <p:pRg st="4" end="4"/>
                                            </p:txEl>
                                          </p:spTgt>
                                        </p:tgtEl>
                                        <p:attrNameLst>
                                          <p:attrName>style.visibility</p:attrName>
                                        </p:attrNameLst>
                                      </p:cBhvr>
                                      <p:to>
                                        <p:strVal val="visible"/>
                                      </p:to>
                                    </p:set>
                                    <p:anim calcmode="lin" valueType="num">
                                      <p:cBhvr>
                                        <p:cTn id="52"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4">
                                            <p:txEl>
                                              <p:pRg st="4" end="4"/>
                                            </p:txEl>
                                          </p:spTgt>
                                        </p:tgtEl>
                                      </p:cBhvr>
                                    </p:animEffect>
                                  </p:childTnLst>
                                </p:cTn>
                              </p:par>
                            </p:childTnLst>
                          </p:cTn>
                        </p:par>
                        <p:par>
                          <p:cTn id="57" fill="hold">
                            <p:stCondLst>
                              <p:cond delay="7300"/>
                            </p:stCondLst>
                            <p:childTnLst>
                              <p:par>
                                <p:cTn id="58" presetID="41" presetClass="entr" presetSubtype="0" fill="hold" nodeType="afterEffect">
                                  <p:stCondLst>
                                    <p:cond delay="0"/>
                                  </p:stCondLst>
                                  <p:iterate type="lt">
                                    <p:tmPct val="10000"/>
                                  </p:iterate>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p:cTn id="60" dur="5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62" dur="5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Рубрикатор</a:t>
            </a:r>
            <a:endParaRPr lang="ru-RU" dirty="0"/>
          </a:p>
        </p:txBody>
      </p:sp>
      <p:graphicFrame>
        <p:nvGraphicFramePr>
          <p:cNvPr id="5" name="Содержимое 4"/>
          <p:cNvGraphicFramePr>
            <a:graphicFrameLocks noGrp="1"/>
          </p:cNvGraphicFramePr>
          <p:nvPr>
            <p:ph sz="half" idx="1"/>
          </p:nvPr>
        </p:nvGraphicFramePr>
        <p:xfrm>
          <a:off x="4644008" y="1371600"/>
          <a:ext cx="4028256" cy="5454541"/>
        </p:xfrm>
        <a:graphic>
          <a:graphicData uri="http://schemas.openxmlformats.org/drawingml/2006/table">
            <a:tbl>
              <a:tblPr firstRow="1" bandRow="1">
                <a:tableStyleId>{5C22544A-7EE6-4342-B048-85BDC9FD1C3A}</a:tableStyleId>
              </a:tblPr>
              <a:tblGrid>
                <a:gridCol w="1008112"/>
                <a:gridCol w="2232248"/>
                <a:gridCol w="787896"/>
              </a:tblGrid>
              <a:tr h="316835">
                <a:tc gridSpan="3">
                  <a:txBody>
                    <a:bodyPr/>
                    <a:lstStyle/>
                    <a:p>
                      <a:r>
                        <a:rPr lang="ru-RU" sz="1600" dirty="0" smtClean="0"/>
                        <a:t>Рубрикатор </a:t>
                      </a:r>
                      <a:endParaRPr lang="ru-RU" sz="1600" dirty="0"/>
                    </a:p>
                  </a:txBody>
                  <a:tcPr/>
                </a:tc>
                <a:tc hMerge="1">
                  <a:txBody>
                    <a:bodyPr/>
                    <a:lstStyle/>
                    <a:p>
                      <a:endParaRPr lang="ru-RU" dirty="0"/>
                    </a:p>
                  </a:txBody>
                  <a:tcPr/>
                </a:tc>
                <a:tc hMerge="1">
                  <a:txBody>
                    <a:bodyPr/>
                    <a:lstStyle/>
                    <a:p>
                      <a:endParaRPr lang="ru-RU" dirty="0"/>
                    </a:p>
                  </a:txBody>
                  <a:tcPr/>
                </a:tc>
              </a:tr>
              <a:tr h="547261">
                <a:tc>
                  <a:txBody>
                    <a:bodyPr/>
                    <a:lstStyle/>
                    <a:p>
                      <a:r>
                        <a:rPr lang="ru-RU" sz="1600" dirty="0" smtClean="0"/>
                        <a:t>критерий</a:t>
                      </a:r>
                      <a:endParaRPr lang="ru-RU" sz="1600" dirty="0"/>
                    </a:p>
                  </a:txBody>
                  <a:tcPr/>
                </a:tc>
                <a:tc>
                  <a:txBody>
                    <a:bodyPr/>
                    <a:lstStyle/>
                    <a:p>
                      <a:r>
                        <a:rPr lang="ru-RU" sz="1600" dirty="0" smtClean="0"/>
                        <a:t>Дескрипторы</a:t>
                      </a:r>
                      <a:endParaRPr lang="ru-RU" sz="1600" dirty="0"/>
                    </a:p>
                  </a:txBody>
                  <a:tcPr/>
                </a:tc>
                <a:tc>
                  <a:txBody>
                    <a:bodyPr/>
                    <a:lstStyle/>
                    <a:p>
                      <a:r>
                        <a:rPr lang="ru-RU" sz="1600" dirty="0" smtClean="0"/>
                        <a:t>баллы</a:t>
                      </a:r>
                      <a:endParaRPr lang="ru-RU" sz="1600" dirty="0"/>
                    </a:p>
                  </a:txBody>
                  <a:tcPr/>
                </a:tc>
              </a:tr>
              <a:tr h="604867">
                <a:tc rowSpan="3">
                  <a:txBody>
                    <a:bodyPr/>
                    <a:lstStyle/>
                    <a:p>
                      <a:r>
                        <a:rPr lang="ru-RU" sz="1600" dirty="0" smtClean="0"/>
                        <a:t>С(макс 5)</a:t>
                      </a:r>
                      <a:endParaRPr lang="ru-RU" sz="1600" dirty="0"/>
                    </a:p>
                  </a:txBody>
                  <a:tcPr/>
                </a:tc>
                <a:tc>
                  <a:txBody>
                    <a:bodyPr/>
                    <a:lstStyle/>
                    <a:p>
                      <a:r>
                        <a:rPr lang="ru-RU" dirty="0" smtClean="0"/>
                        <a:t>Разбивка информационных материалов на составные части</a:t>
                      </a:r>
                      <a:endParaRPr lang="ru-RU" dirty="0"/>
                    </a:p>
                  </a:txBody>
                  <a:tcPr/>
                </a:tc>
                <a:tc>
                  <a:txBody>
                    <a:bodyPr/>
                    <a:lstStyle/>
                    <a:p>
                      <a:r>
                        <a:rPr lang="ru-RU" dirty="0" smtClean="0"/>
                        <a:t>1</a:t>
                      </a:r>
                      <a:endParaRPr lang="ru-RU" dirty="0"/>
                    </a:p>
                  </a:txBody>
                  <a:tcPr/>
                </a:tc>
              </a:tr>
              <a:tr h="604867">
                <a:tc vMerge="1">
                  <a:txBody>
                    <a:bodyPr/>
                    <a:lstStyle/>
                    <a:p>
                      <a:endParaRPr lang="ru-RU" dirty="0"/>
                    </a:p>
                  </a:txBody>
                  <a:tcPr/>
                </a:tc>
                <a:tc>
                  <a:txBody>
                    <a:bodyPr/>
                    <a:lstStyle/>
                    <a:p>
                      <a:r>
                        <a:rPr lang="ru-RU" dirty="0" smtClean="0"/>
                        <a:t>Изучение информации</a:t>
                      </a:r>
                      <a:endParaRPr lang="ru-RU" dirty="0"/>
                    </a:p>
                  </a:txBody>
                  <a:tcPr/>
                </a:tc>
                <a:tc>
                  <a:txBody>
                    <a:bodyPr/>
                    <a:lstStyle/>
                    <a:p>
                      <a:r>
                        <a:rPr lang="ru-RU" dirty="0" smtClean="0"/>
                        <a:t>1</a:t>
                      </a:r>
                      <a:endParaRPr lang="ru-RU" dirty="0"/>
                    </a:p>
                  </a:txBody>
                  <a:tcPr/>
                </a:tc>
              </a:tr>
              <a:tr h="604867">
                <a:tc vMerge="1">
                  <a:txBody>
                    <a:bodyPr/>
                    <a:lstStyle/>
                    <a:p>
                      <a:endParaRPr lang="ru-RU" dirty="0"/>
                    </a:p>
                  </a:txBody>
                  <a:tcPr/>
                </a:tc>
                <a:tc>
                  <a:txBody>
                    <a:bodyPr/>
                    <a:lstStyle/>
                    <a:p>
                      <a:r>
                        <a:rPr lang="ru-RU" dirty="0" smtClean="0"/>
                        <a:t>Получение выводов из информации</a:t>
                      </a:r>
                      <a:endParaRPr lang="ru-RU" dirty="0"/>
                    </a:p>
                  </a:txBody>
                  <a:tcPr/>
                </a:tc>
                <a:tc>
                  <a:txBody>
                    <a:bodyPr/>
                    <a:lstStyle/>
                    <a:p>
                      <a:r>
                        <a:rPr lang="ru-RU" dirty="0" smtClean="0"/>
                        <a:t>1</a:t>
                      </a:r>
                      <a:endParaRPr lang="ru-RU" dirty="0"/>
                    </a:p>
                  </a:txBody>
                  <a:tcPr/>
                </a:tc>
              </a:tr>
              <a:tr h="864096">
                <a:tc rowSpan="2">
                  <a:txBody>
                    <a:bodyPr/>
                    <a:lstStyle/>
                    <a:p>
                      <a:endParaRPr lang="ru-RU" sz="1600" dirty="0"/>
                    </a:p>
                  </a:txBody>
                  <a:tcPr/>
                </a:tc>
                <a:tc>
                  <a:txBody>
                    <a:bodyPr/>
                    <a:lstStyle/>
                    <a:p>
                      <a:r>
                        <a:rPr lang="ru-RU" dirty="0" smtClean="0"/>
                        <a:t>Разностороннее применение знаний для создания нового</a:t>
                      </a:r>
                      <a:endParaRPr lang="ru-RU" dirty="0"/>
                    </a:p>
                  </a:txBody>
                  <a:tcPr/>
                </a:tc>
                <a:tc>
                  <a:txBody>
                    <a:bodyPr/>
                    <a:lstStyle/>
                    <a:p>
                      <a:r>
                        <a:rPr lang="ru-RU" dirty="0" smtClean="0"/>
                        <a:t>1</a:t>
                      </a:r>
                      <a:endParaRPr lang="ru-RU" dirty="0"/>
                    </a:p>
                  </a:txBody>
                  <a:tcPr/>
                </a:tc>
              </a:tr>
              <a:tr h="1123325">
                <a:tc vMerge="1">
                  <a:txBody>
                    <a:bodyPr/>
                    <a:lstStyle/>
                    <a:p>
                      <a:endParaRPr lang="ru-RU" dirty="0"/>
                    </a:p>
                  </a:txBody>
                  <a:tcPr/>
                </a:tc>
                <a:tc>
                  <a:txBody>
                    <a:bodyPr/>
                    <a:lstStyle/>
                    <a:p>
                      <a:r>
                        <a:rPr lang="ru-RU" dirty="0" smtClean="0"/>
                        <a:t>Правильность в вычислениях и построениях</a:t>
                      </a:r>
                      <a:r>
                        <a:rPr lang="ru-RU" baseline="0" dirty="0" smtClean="0"/>
                        <a:t> таблиц , диаграмм.</a:t>
                      </a:r>
                      <a:endParaRPr lang="ru-RU" dirty="0"/>
                    </a:p>
                  </a:txBody>
                  <a:tcPr/>
                </a:tc>
                <a:tc>
                  <a:txBody>
                    <a:bodyPr/>
                    <a:lstStyle/>
                    <a:p>
                      <a:r>
                        <a:rPr lang="ru-RU" dirty="0" smtClean="0"/>
                        <a:t>1</a:t>
                      </a:r>
                      <a:endParaRPr lang="ru-RU" dirty="0"/>
                    </a:p>
                  </a:txBody>
                  <a:tcPr/>
                </a:tc>
              </a:tr>
            </a:tbl>
          </a:graphicData>
        </a:graphic>
      </p:graphicFrame>
      <p:graphicFrame>
        <p:nvGraphicFramePr>
          <p:cNvPr id="6" name="Содержимое 4"/>
          <p:cNvGraphicFramePr>
            <a:graphicFrameLocks noGrp="1"/>
          </p:cNvGraphicFramePr>
          <p:nvPr>
            <p:ph sz="half" idx="1"/>
          </p:nvPr>
        </p:nvGraphicFramePr>
        <p:xfrm>
          <a:off x="323528" y="1556792"/>
          <a:ext cx="4028256" cy="5283200"/>
        </p:xfrm>
        <a:graphic>
          <a:graphicData uri="http://schemas.openxmlformats.org/drawingml/2006/table">
            <a:tbl>
              <a:tblPr firstRow="1" bandRow="1">
                <a:tableStyleId>{5C22544A-7EE6-4342-B048-85BDC9FD1C3A}</a:tableStyleId>
              </a:tblPr>
              <a:tblGrid>
                <a:gridCol w="1335856"/>
                <a:gridCol w="1616472"/>
                <a:gridCol w="1075928"/>
              </a:tblGrid>
              <a:tr h="370840">
                <a:tc gridSpan="3">
                  <a:txBody>
                    <a:bodyPr/>
                    <a:lstStyle/>
                    <a:p>
                      <a:r>
                        <a:rPr lang="ru-RU" sz="1600" dirty="0" smtClean="0"/>
                        <a:t>Рубрикатор </a:t>
                      </a:r>
                      <a:endParaRPr lang="ru-RU" sz="1600" dirty="0"/>
                    </a:p>
                  </a:txBody>
                  <a:tcPr/>
                </a:tc>
                <a:tc hMerge="1">
                  <a:txBody>
                    <a:bodyPr/>
                    <a:lstStyle/>
                    <a:p>
                      <a:endParaRPr lang="ru-RU" dirty="0"/>
                    </a:p>
                  </a:txBody>
                  <a:tcPr/>
                </a:tc>
                <a:tc hMerge="1">
                  <a:txBody>
                    <a:bodyPr/>
                    <a:lstStyle/>
                    <a:p>
                      <a:endParaRPr lang="ru-RU" dirty="0"/>
                    </a:p>
                  </a:txBody>
                  <a:tcPr/>
                </a:tc>
              </a:tr>
              <a:tr h="370840">
                <a:tc>
                  <a:txBody>
                    <a:bodyPr/>
                    <a:lstStyle/>
                    <a:p>
                      <a:r>
                        <a:rPr lang="ru-RU" sz="1600" dirty="0" smtClean="0"/>
                        <a:t>критерий</a:t>
                      </a:r>
                      <a:endParaRPr lang="ru-RU" sz="1600" dirty="0"/>
                    </a:p>
                  </a:txBody>
                  <a:tcPr/>
                </a:tc>
                <a:tc>
                  <a:txBody>
                    <a:bodyPr/>
                    <a:lstStyle/>
                    <a:p>
                      <a:r>
                        <a:rPr lang="ru-RU" sz="1600" dirty="0" smtClean="0"/>
                        <a:t>Дескрипторы</a:t>
                      </a:r>
                      <a:endParaRPr lang="ru-RU" sz="1600" dirty="0"/>
                    </a:p>
                  </a:txBody>
                  <a:tcPr/>
                </a:tc>
                <a:tc>
                  <a:txBody>
                    <a:bodyPr/>
                    <a:lstStyle/>
                    <a:p>
                      <a:r>
                        <a:rPr lang="ru-RU" sz="1600" dirty="0" smtClean="0"/>
                        <a:t>баллы</a:t>
                      </a:r>
                      <a:endParaRPr lang="ru-RU" sz="1600" dirty="0"/>
                    </a:p>
                  </a:txBody>
                  <a:tcPr/>
                </a:tc>
              </a:tr>
              <a:tr h="370840">
                <a:tc rowSpan="3">
                  <a:txBody>
                    <a:bodyPr/>
                    <a:lstStyle/>
                    <a:p>
                      <a:r>
                        <a:rPr lang="ru-RU" sz="1600" dirty="0" smtClean="0"/>
                        <a:t>А(макс 3)</a:t>
                      </a:r>
                      <a:endParaRPr lang="ru-RU" sz="1600" dirty="0"/>
                    </a:p>
                  </a:txBody>
                  <a:tcPr/>
                </a:tc>
                <a:tc>
                  <a:txBody>
                    <a:bodyPr/>
                    <a:lstStyle/>
                    <a:p>
                      <a:r>
                        <a:rPr lang="ru-RU" sz="1600" baseline="0" dirty="0" smtClean="0"/>
                        <a:t>Знает о диаграммах</a:t>
                      </a:r>
                      <a:endParaRPr lang="ru-RU" sz="1600" dirty="0"/>
                    </a:p>
                  </a:txBody>
                  <a:tcPr/>
                </a:tc>
                <a:tc>
                  <a:txBody>
                    <a:bodyPr/>
                    <a:lstStyle/>
                    <a:p>
                      <a:r>
                        <a:rPr lang="ru-RU" sz="1600" dirty="0" smtClean="0"/>
                        <a:t>1</a:t>
                      </a:r>
                      <a:endParaRPr lang="ru-RU" sz="1600" dirty="0"/>
                    </a:p>
                  </a:txBody>
                  <a:tcPr/>
                </a:tc>
              </a:tr>
              <a:tr h="370840">
                <a:tc vMerge="1">
                  <a:txBody>
                    <a:bodyPr/>
                    <a:lstStyle/>
                    <a:p>
                      <a:endParaRPr lang="ru-RU" dirty="0"/>
                    </a:p>
                  </a:txBody>
                  <a:tcPr/>
                </a:tc>
                <a:tc>
                  <a:txBody>
                    <a:bodyPr/>
                    <a:lstStyle/>
                    <a:p>
                      <a:r>
                        <a:rPr lang="ru-RU" sz="1600" baseline="0" dirty="0" smtClean="0"/>
                        <a:t>Знает о пропорциях</a:t>
                      </a:r>
                      <a:endParaRPr lang="ru-RU" sz="1600" dirty="0"/>
                    </a:p>
                  </a:txBody>
                  <a:tcPr/>
                </a:tc>
                <a:tc>
                  <a:txBody>
                    <a:bodyPr/>
                    <a:lstStyle/>
                    <a:p>
                      <a:r>
                        <a:rPr lang="ru-RU" sz="1600" dirty="0" smtClean="0"/>
                        <a:t>1</a:t>
                      </a:r>
                      <a:endParaRPr lang="ru-RU" sz="1600" dirty="0"/>
                    </a:p>
                  </a:txBody>
                  <a:tcPr/>
                </a:tc>
              </a:tr>
              <a:tr h="370840">
                <a:tc vMerge="1">
                  <a:txBody>
                    <a:bodyPr/>
                    <a:lstStyle/>
                    <a:p>
                      <a:endParaRPr lang="ru-RU" dirty="0"/>
                    </a:p>
                  </a:txBody>
                  <a:tcPr/>
                </a:tc>
                <a:tc>
                  <a:txBody>
                    <a:bodyPr/>
                    <a:lstStyle/>
                    <a:p>
                      <a:r>
                        <a:rPr lang="ru-RU" sz="1600" dirty="0" smtClean="0"/>
                        <a:t>Знание</a:t>
                      </a:r>
                      <a:r>
                        <a:rPr lang="ru-RU" sz="1600" baseline="0" dirty="0" smtClean="0"/>
                        <a:t> круга и секторов</a:t>
                      </a:r>
                      <a:endParaRPr lang="ru-RU" sz="1600" dirty="0"/>
                    </a:p>
                  </a:txBody>
                  <a:tcPr/>
                </a:tc>
                <a:tc>
                  <a:txBody>
                    <a:bodyPr/>
                    <a:lstStyle/>
                    <a:p>
                      <a:r>
                        <a:rPr lang="ru-RU" sz="1600" dirty="0" smtClean="0"/>
                        <a:t>1</a:t>
                      </a:r>
                      <a:endParaRPr lang="ru-RU" sz="1600" dirty="0"/>
                    </a:p>
                  </a:txBody>
                  <a:tcPr/>
                </a:tc>
              </a:tr>
              <a:tr h="370840">
                <a:tc rowSpan="4">
                  <a:txBody>
                    <a:bodyPr/>
                    <a:lstStyle/>
                    <a:p>
                      <a:r>
                        <a:rPr lang="ru-RU" sz="1600" dirty="0" smtClean="0"/>
                        <a:t>В(макс4)</a:t>
                      </a:r>
                      <a:endParaRPr lang="ru-RU" sz="1600" dirty="0"/>
                    </a:p>
                  </a:txBody>
                  <a:tcPr/>
                </a:tc>
                <a:tc>
                  <a:txBody>
                    <a:bodyPr/>
                    <a:lstStyle/>
                    <a:p>
                      <a:r>
                        <a:rPr lang="ru-RU" sz="1600" dirty="0" smtClean="0"/>
                        <a:t>Умеет решать</a:t>
                      </a:r>
                      <a:r>
                        <a:rPr lang="ru-RU" sz="1600" baseline="0" dirty="0" smtClean="0"/>
                        <a:t> пропорции</a:t>
                      </a:r>
                      <a:endParaRPr lang="ru-RU" sz="1600" dirty="0"/>
                    </a:p>
                  </a:txBody>
                  <a:tcPr/>
                </a:tc>
                <a:tc>
                  <a:txBody>
                    <a:bodyPr/>
                    <a:lstStyle/>
                    <a:p>
                      <a:r>
                        <a:rPr lang="ru-RU" sz="1600" dirty="0" smtClean="0"/>
                        <a:t>1</a:t>
                      </a:r>
                      <a:endParaRPr lang="ru-RU" sz="1600" dirty="0"/>
                    </a:p>
                  </a:txBody>
                  <a:tcPr/>
                </a:tc>
              </a:tr>
              <a:tr h="370840">
                <a:tc vMerge="1">
                  <a:txBody>
                    <a:bodyPr/>
                    <a:lstStyle/>
                    <a:p>
                      <a:endParaRPr lang="ru-RU" dirty="0"/>
                    </a:p>
                  </a:txBody>
                  <a:tcPr/>
                </a:tc>
                <a:tc>
                  <a:txBody>
                    <a:bodyPr/>
                    <a:lstStyle/>
                    <a:p>
                      <a:r>
                        <a:rPr lang="ru-RU" sz="1600" dirty="0" smtClean="0"/>
                        <a:t>Умеет чертить диаграммы</a:t>
                      </a:r>
                      <a:endParaRPr lang="ru-RU" sz="1600" dirty="0"/>
                    </a:p>
                  </a:txBody>
                  <a:tcPr/>
                </a:tc>
                <a:tc>
                  <a:txBody>
                    <a:bodyPr/>
                    <a:lstStyle/>
                    <a:p>
                      <a:r>
                        <a:rPr lang="ru-RU" sz="1600" dirty="0" smtClean="0"/>
                        <a:t>1</a:t>
                      </a:r>
                      <a:endParaRPr lang="ru-RU" sz="1600" dirty="0"/>
                    </a:p>
                  </a:txBody>
                  <a:tcPr/>
                </a:tc>
              </a:tr>
              <a:tr h="370840">
                <a:tc vMerge="1">
                  <a:txBody>
                    <a:bodyPr/>
                    <a:lstStyle/>
                    <a:p>
                      <a:endParaRPr lang="ru-RU" dirty="0"/>
                    </a:p>
                  </a:txBody>
                  <a:tcPr/>
                </a:tc>
                <a:tc>
                  <a:txBody>
                    <a:bodyPr/>
                    <a:lstStyle/>
                    <a:p>
                      <a:r>
                        <a:rPr lang="ru-RU" sz="1600" dirty="0" smtClean="0"/>
                        <a:t>Умеет  читать пропорции </a:t>
                      </a:r>
                      <a:endParaRPr lang="ru-RU" sz="1600" dirty="0"/>
                    </a:p>
                  </a:txBody>
                  <a:tcPr/>
                </a:tc>
                <a:tc>
                  <a:txBody>
                    <a:bodyPr/>
                    <a:lstStyle/>
                    <a:p>
                      <a:r>
                        <a:rPr lang="ru-RU" sz="1600" dirty="0" smtClean="0"/>
                        <a:t>1</a:t>
                      </a:r>
                      <a:endParaRPr lang="ru-RU" sz="1600" dirty="0"/>
                    </a:p>
                  </a:txBody>
                  <a:tcPr/>
                </a:tc>
              </a:tr>
              <a:tr h="370840">
                <a:tc vMerge="1">
                  <a:txBody>
                    <a:bodyPr/>
                    <a:lstStyle/>
                    <a:p>
                      <a:endParaRPr lang="ru-RU" dirty="0"/>
                    </a:p>
                  </a:txBody>
                  <a:tcPr/>
                </a:tc>
                <a:tc>
                  <a:txBody>
                    <a:bodyPr/>
                    <a:lstStyle/>
                    <a:p>
                      <a:r>
                        <a:rPr lang="ru-RU" sz="1600" dirty="0" smtClean="0"/>
                        <a:t>Использовать пропорции для построения  диаграмм</a:t>
                      </a:r>
                      <a:endParaRPr lang="ru-RU" sz="1600" dirty="0"/>
                    </a:p>
                  </a:txBody>
                  <a:tcPr/>
                </a:tc>
                <a:tc>
                  <a:txBody>
                    <a:bodyPr/>
                    <a:lstStyle/>
                    <a:p>
                      <a:r>
                        <a:rPr lang="ru-RU" sz="1600" dirty="0" smtClean="0"/>
                        <a:t>2</a:t>
                      </a:r>
                      <a:endParaRPr lang="ru-RU" sz="1600" dirty="0"/>
                    </a:p>
                  </a:txBody>
                  <a:tcPr/>
                </a:tc>
              </a:tr>
            </a:tbl>
          </a:graphicData>
        </a:graphic>
      </p:graphicFrame>
    </p:spTree>
  </p:cSld>
  <p:clrMapOvr>
    <a:masterClrMapping/>
  </p:clrMapOvr>
  <p:transition spd="med">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Рисунок 10" descr="s1750.gif"/>
          <p:cNvPicPr>
            <a:picLocks noChangeAspect="1" noChangeArrowheads="1"/>
          </p:cNvPicPr>
          <p:nvPr/>
        </p:nvPicPr>
        <p:blipFill>
          <a:blip r:embed="rId2" cstate="print"/>
          <a:srcRect/>
          <a:stretch>
            <a:fillRect/>
          </a:stretch>
        </p:blipFill>
        <p:spPr bwMode="auto">
          <a:xfrm>
            <a:off x="1979613" y="2420938"/>
            <a:ext cx="5041900" cy="3448050"/>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0" y="0"/>
            <a:ext cx="9144000" cy="1557338"/>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8000" b="1" i="1" dirty="0">
                <a:solidFill>
                  <a:srgbClr val="FF0000"/>
                </a:solidFill>
                <a:effectLst>
                  <a:outerShdw blurRad="38100" dist="38100" dir="2700000" algn="tl">
                    <a:srgbClr val="000000">
                      <a:alpha val="43137"/>
                    </a:srgbClr>
                  </a:outerShdw>
                </a:effectLst>
                <a:latin typeface="Monotype Corsiva" pitchFamily="66" charset="0"/>
              </a:rPr>
              <a:t>Удачи  вам!</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1000"/>
                                        <p:tgtEl>
                                          <p:spTgt spid="50178"/>
                                        </p:tgtEl>
                                      </p:cBhvr>
                                    </p:animEffect>
                                    <p:anim calcmode="lin" valueType="num">
                                      <p:cBhvr>
                                        <p:cTn id="8" dur="1000" fill="hold"/>
                                        <p:tgtEl>
                                          <p:spTgt spid="50178"/>
                                        </p:tgtEl>
                                        <p:attrNameLst>
                                          <p:attrName>ppt_x</p:attrName>
                                        </p:attrNameLst>
                                      </p:cBhvr>
                                      <p:tavLst>
                                        <p:tav tm="0">
                                          <p:val>
                                            <p:strVal val="#ppt_x"/>
                                          </p:val>
                                        </p:tav>
                                        <p:tav tm="100000">
                                          <p:val>
                                            <p:strVal val="#ppt_x"/>
                                          </p:val>
                                        </p:tav>
                                      </p:tavLst>
                                    </p:anim>
                                    <p:anim calcmode="lin" valueType="num">
                                      <p:cBhvr>
                                        <p:cTn id="9" dur="1000" fill="hold"/>
                                        <p:tgtEl>
                                          <p:spTgt spid="50178"/>
                                        </p:tgtEl>
                                        <p:attrNameLst>
                                          <p:attrName>ppt_y</p:attrName>
                                        </p:attrNameLst>
                                      </p:cBhvr>
                                      <p:tavLst>
                                        <p:tav tm="0">
                                          <p:val>
                                            <p:strVal val="#ppt_y+.1"/>
                                          </p:val>
                                        </p:tav>
                                        <p:tav tm="100000">
                                          <p:val>
                                            <p:strVal val="#ppt_y"/>
                                          </p:val>
                                        </p:tav>
                                      </p:tavLst>
                                    </p:anim>
                                  </p:childTnLst>
                                </p:cTn>
                              </p:par>
                              <p:par>
                                <p:cTn id="10" presetID="41" presetClass="entr" presetSubtype="0" fill="hold" nodeType="with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4" dur="1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sz="half" idx="1"/>
          </p:nvPr>
        </p:nvSpPr>
        <p:spPr>
          <a:xfrm>
            <a:off x="0" y="2276475"/>
            <a:ext cx="8640763" cy="1223963"/>
          </a:xfrm>
        </p:spPr>
        <p:txBody>
          <a:bodyPr/>
          <a:lstStyle/>
          <a:p>
            <a:pPr>
              <a:buFont typeface="Arial" charset="0"/>
              <a:buNone/>
            </a:pPr>
            <a:r>
              <a:rPr lang="ru-RU" sz="2800" b="1" i="1" smtClean="0"/>
              <a:t>                                    Оборудование:</a:t>
            </a:r>
          </a:p>
          <a:p>
            <a:pPr>
              <a:buFont typeface="Arial" charset="0"/>
              <a:buNone/>
            </a:pPr>
            <a:r>
              <a:rPr lang="ru-RU" sz="2800" b="1" i="1" smtClean="0"/>
              <a:t>                         1. компьютер,</a:t>
            </a:r>
          </a:p>
          <a:p>
            <a:pPr>
              <a:buFont typeface="Arial" charset="0"/>
              <a:buNone/>
            </a:pPr>
            <a:r>
              <a:rPr lang="ru-RU" sz="2800" b="1" i="1" smtClean="0"/>
              <a:t>                         2. медиапроектор,</a:t>
            </a:r>
          </a:p>
          <a:p>
            <a:pPr>
              <a:buFont typeface="Arial" charset="0"/>
              <a:buNone/>
            </a:pPr>
            <a:r>
              <a:rPr lang="ru-RU" sz="2800" b="1" i="1" smtClean="0"/>
              <a:t>                         3. экран,</a:t>
            </a:r>
          </a:p>
          <a:p>
            <a:pPr>
              <a:buFont typeface="Arial" charset="0"/>
              <a:buNone/>
            </a:pPr>
            <a:r>
              <a:rPr lang="ru-RU" sz="2800" b="1" i="1" smtClean="0"/>
              <a:t>                         4.  презентация к уроку,</a:t>
            </a:r>
          </a:p>
          <a:p>
            <a:pPr>
              <a:buFont typeface="Arial" charset="0"/>
              <a:buNone/>
            </a:pPr>
            <a:r>
              <a:rPr lang="ru-RU" sz="2800" b="1" i="1" smtClean="0"/>
              <a:t>                         5. листы контроля,</a:t>
            </a:r>
          </a:p>
          <a:p>
            <a:pPr>
              <a:buFont typeface="Arial" charset="0"/>
              <a:buNone/>
            </a:pPr>
            <a:r>
              <a:rPr lang="ru-RU" sz="2800" b="1" i="1" smtClean="0"/>
              <a:t>                         6. раздаточный материал.</a:t>
            </a:r>
          </a:p>
        </p:txBody>
      </p:sp>
      <p:sp>
        <p:nvSpPr>
          <p:cNvPr id="31" name="Rectangle 9"/>
          <p:cNvSpPr>
            <a:spLocks noChangeArrowheads="1"/>
          </p:cNvSpPr>
          <p:nvPr/>
        </p:nvSpPr>
        <p:spPr bwMode="auto">
          <a:xfrm>
            <a:off x="3995738" y="2784475"/>
            <a:ext cx="431800" cy="762000"/>
          </a:xfrm>
          <a:prstGeom prst="rect">
            <a:avLst/>
          </a:prstGeom>
          <a:noFill/>
          <a:ln w="9525">
            <a:noFill/>
            <a:miter lim="800000"/>
            <a:headEnd/>
            <a:tailEnd/>
          </a:ln>
        </p:spPr>
        <p:txBody>
          <a:bodyPr anchor="ctr">
            <a:spAutoFit/>
          </a:bodyPr>
          <a:lstStyle/>
          <a:p>
            <a:pPr algn="just" eaLnBrk="0" hangingPunct="0">
              <a:tabLst>
                <a:tab pos="180975" algn="l"/>
                <a:tab pos="4229100" algn="l"/>
              </a:tabLst>
            </a:pPr>
            <a:r>
              <a:rPr lang="ru-RU" sz="3600" b="1" i="1">
                <a:solidFill>
                  <a:srgbClr val="0000CC"/>
                </a:solidFill>
                <a:latin typeface="Times New Roman" pitchFamily="18" charset="0"/>
              </a:rPr>
              <a:t> </a:t>
            </a:r>
            <a:r>
              <a:rPr lang="ru-RU" sz="4400" b="1" i="1">
                <a:solidFill>
                  <a:srgbClr val="000099"/>
                </a:solidFill>
                <a:latin typeface="Times New Roman" pitchFamily="18" charset="0"/>
              </a:rPr>
              <a:t>  </a:t>
            </a:r>
            <a:endParaRPr lang="ru-RU" sz="440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childTnLst>
                          </p:cTn>
                        </p:par>
                        <p:par>
                          <p:cTn id="12" fill="hold">
                            <p:stCondLst>
                              <p:cond delay="11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
                                            <p:txEl>
                                              <p:pRg st="1" end="1"/>
                                            </p:txEl>
                                          </p:spTgt>
                                        </p:tgtEl>
                                      </p:cBhvr>
                                    </p:animEffect>
                                  </p:childTnLst>
                                </p:cTn>
                              </p:par>
                            </p:childTnLst>
                          </p:cTn>
                        </p:par>
                        <p:par>
                          <p:cTn id="20" fill="hold">
                            <p:stCondLst>
                              <p:cond delay="215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xEl>
                                              <p:pRg st="2" end="2"/>
                                            </p:txEl>
                                          </p:spTgt>
                                        </p:tgtEl>
                                      </p:cBhvr>
                                    </p:animEffect>
                                  </p:childTnLst>
                                </p:cTn>
                              </p:par>
                            </p:childTnLst>
                          </p:cTn>
                        </p:par>
                        <p:par>
                          <p:cTn id="28" fill="hold">
                            <p:stCondLst>
                              <p:cond delay="34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p:cTn id="31"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3" end="3"/>
                                            </p:txEl>
                                          </p:spTgt>
                                        </p:tgtEl>
                                      </p:cBhvr>
                                    </p:animEffect>
                                  </p:childTnLst>
                                </p:cTn>
                              </p:par>
                            </p:childTnLst>
                          </p:cTn>
                        </p:par>
                        <p:par>
                          <p:cTn id="36" fill="hold">
                            <p:stCondLst>
                              <p:cond delay="425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10">
                                            <p:txEl>
                                              <p:pRg st="4" end="4"/>
                                            </p:txEl>
                                          </p:spTgt>
                                        </p:tgtEl>
                                        <p:attrNameLst>
                                          <p:attrName>style.visibility</p:attrName>
                                        </p:attrNameLst>
                                      </p:cBhvr>
                                      <p:to>
                                        <p:strVal val="visible"/>
                                      </p:to>
                                    </p:set>
                                    <p:anim calcmode="lin" valueType="num">
                                      <p:cBhvr>
                                        <p:cTn id="39" dur="500" fill="hold"/>
                                        <p:tgtEl>
                                          <p:spTgt spid="1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1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
                                            <p:txEl>
                                              <p:pRg st="4" end="4"/>
                                            </p:txEl>
                                          </p:spTgt>
                                        </p:tgtEl>
                                      </p:cBhvr>
                                    </p:animEffect>
                                  </p:childTnLst>
                                </p:cTn>
                              </p:par>
                            </p:childTnLst>
                          </p:cTn>
                        </p:par>
                        <p:par>
                          <p:cTn id="44" fill="hold">
                            <p:stCondLst>
                              <p:cond delay="5700"/>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10">
                                            <p:txEl>
                                              <p:pRg st="5" end="5"/>
                                            </p:txEl>
                                          </p:spTgt>
                                        </p:tgtEl>
                                        <p:attrNameLst>
                                          <p:attrName>style.visibility</p:attrName>
                                        </p:attrNameLst>
                                      </p:cBhvr>
                                      <p:to>
                                        <p:strVal val="visible"/>
                                      </p:to>
                                    </p:set>
                                    <p:anim calcmode="lin" valueType="num">
                                      <p:cBhvr>
                                        <p:cTn id="47" dur="500" fill="hold"/>
                                        <p:tgtEl>
                                          <p:spTgt spid="1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0">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1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0">
                                            <p:txEl>
                                              <p:pRg st="5" end="5"/>
                                            </p:txEl>
                                          </p:spTgt>
                                        </p:tgtEl>
                                      </p:cBhvr>
                                    </p:animEffect>
                                  </p:childTnLst>
                                </p:cTn>
                              </p:par>
                            </p:childTnLst>
                          </p:cTn>
                        </p:par>
                        <p:par>
                          <p:cTn id="52" fill="hold">
                            <p:stCondLst>
                              <p:cond delay="6950"/>
                            </p:stCondLst>
                            <p:childTnLst>
                              <p:par>
                                <p:cTn id="53" presetID="41" presetClass="entr" presetSubtype="0" fill="hold" nodeType="afterEffect">
                                  <p:stCondLst>
                                    <p:cond delay="0"/>
                                  </p:stCondLst>
                                  <p:iterate type="lt">
                                    <p:tmPct val="10000"/>
                                  </p:iterate>
                                  <p:childTnLst>
                                    <p:set>
                                      <p:cBhvr>
                                        <p:cTn id="54" dur="1" fill="hold">
                                          <p:stCondLst>
                                            <p:cond delay="0"/>
                                          </p:stCondLst>
                                        </p:cTn>
                                        <p:tgtEl>
                                          <p:spTgt spid="10">
                                            <p:txEl>
                                              <p:pRg st="6" end="6"/>
                                            </p:txEl>
                                          </p:spTgt>
                                        </p:tgtEl>
                                        <p:attrNameLst>
                                          <p:attrName>style.visibility</p:attrName>
                                        </p:attrNameLst>
                                      </p:cBhvr>
                                      <p:to>
                                        <p:strVal val="visible"/>
                                      </p:to>
                                    </p:set>
                                    <p:anim calcmode="lin" valueType="num">
                                      <p:cBhvr>
                                        <p:cTn id="55" dur="500" fill="hold"/>
                                        <p:tgtEl>
                                          <p:spTgt spid="10">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0">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10">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0">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0">
                                            <p:txEl>
                                              <p:pRg st="6" end="6"/>
                                            </p:txEl>
                                          </p:spTgt>
                                        </p:tgtEl>
                                      </p:cBhvr>
                                    </p:animEffect>
                                  </p:childTnLst>
                                </p:cTn>
                              </p:par>
                            </p:childTnLst>
                          </p:cTn>
                        </p:par>
                        <p:par>
                          <p:cTn id="60" fill="hold">
                            <p:stCondLst>
                              <p:cond delay="8500"/>
                            </p:stCondLst>
                            <p:childTnLst>
                              <p:par>
                                <p:cTn id="61" presetID="53" presetClass="entr" presetSubtype="0" fill="hold" nodeType="afterEffect">
                                  <p:stCondLst>
                                    <p:cond delay="0"/>
                                  </p:stCondLst>
                                  <p:childTnLst>
                                    <p:set>
                                      <p:cBhvr>
                                        <p:cTn id="62" dur="1" fill="hold">
                                          <p:stCondLst>
                                            <p:cond delay="0"/>
                                          </p:stCondLst>
                                        </p:cTn>
                                        <p:tgtEl>
                                          <p:spTgt spid="31">
                                            <p:txEl>
                                              <p:pRg st="0" end="0"/>
                                            </p:txEl>
                                          </p:spTgt>
                                        </p:tgtEl>
                                        <p:attrNameLst>
                                          <p:attrName>style.visibility</p:attrName>
                                        </p:attrNameLst>
                                      </p:cBhvr>
                                      <p:to>
                                        <p:strVal val="visible"/>
                                      </p:to>
                                    </p:set>
                                    <p:anim calcmode="lin" valueType="num">
                                      <p:cBhvr>
                                        <p:cTn id="63"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323850" y="1484313"/>
            <a:ext cx="8229600" cy="1143000"/>
          </a:xfrm>
        </p:spPr>
        <p:txBody>
          <a:bodyPr/>
          <a:lstStyle/>
          <a:p>
            <a:r>
              <a:rPr lang="ru-RU" smtClean="0"/>
              <a:t>План урока</a:t>
            </a:r>
          </a:p>
        </p:txBody>
      </p:sp>
      <p:sp>
        <p:nvSpPr>
          <p:cNvPr id="8195" name="Rectangle 3"/>
          <p:cNvSpPr>
            <a:spLocks noGrp="1"/>
          </p:cNvSpPr>
          <p:nvPr>
            <p:ph type="body" idx="4294967295"/>
          </p:nvPr>
        </p:nvSpPr>
        <p:spPr>
          <a:xfrm>
            <a:off x="539750" y="2332038"/>
            <a:ext cx="8229600" cy="4525962"/>
          </a:xfrm>
        </p:spPr>
        <p:txBody>
          <a:bodyPr/>
          <a:lstStyle/>
          <a:p>
            <a:pPr marL="609600" indent="-609600">
              <a:lnSpc>
                <a:spcPct val="90000"/>
              </a:lnSpc>
            </a:pPr>
            <a:r>
              <a:rPr lang="ru-RU" sz="2400" smtClean="0"/>
              <a:t>Орг.момент.</a:t>
            </a:r>
          </a:p>
          <a:p>
            <a:pPr marL="609600" indent="-609600">
              <a:lnSpc>
                <a:spcPct val="90000"/>
              </a:lnSpc>
            </a:pPr>
            <a:r>
              <a:rPr lang="ru-RU" sz="2400" smtClean="0"/>
              <a:t>Постановка целей и задач урока</a:t>
            </a:r>
          </a:p>
          <a:p>
            <a:pPr marL="609600" indent="-609600">
              <a:lnSpc>
                <a:spcPct val="90000"/>
              </a:lnSpc>
            </a:pPr>
            <a:r>
              <a:rPr lang="ru-RU" sz="2400" smtClean="0"/>
              <a:t>Активизация мыслительной деятельности учащихся.</a:t>
            </a:r>
          </a:p>
          <a:p>
            <a:pPr marL="609600" indent="-609600">
              <a:lnSpc>
                <a:spcPct val="90000"/>
              </a:lnSpc>
            </a:pPr>
            <a:r>
              <a:rPr lang="ru-RU" sz="2400" smtClean="0"/>
              <a:t>Объяснение нового материала.</a:t>
            </a:r>
          </a:p>
          <a:p>
            <a:pPr marL="609600" indent="-609600">
              <a:lnSpc>
                <a:spcPct val="90000"/>
              </a:lnSpc>
            </a:pPr>
            <a:r>
              <a:rPr lang="ru-RU" sz="2400" smtClean="0"/>
              <a:t>Работа над темой урока.</a:t>
            </a:r>
          </a:p>
          <a:p>
            <a:pPr marL="609600" indent="-609600">
              <a:lnSpc>
                <a:spcPct val="90000"/>
              </a:lnSpc>
            </a:pPr>
            <a:r>
              <a:rPr lang="ru-RU" sz="2400" smtClean="0"/>
              <a:t>Рефлексия.</a:t>
            </a:r>
          </a:p>
          <a:p>
            <a:pPr marL="609600" indent="-609600">
              <a:lnSpc>
                <a:spcPct val="90000"/>
              </a:lnSpc>
            </a:pPr>
            <a:r>
              <a:rPr lang="ru-RU" sz="2400" smtClean="0"/>
              <a:t>Домашнее задание.</a:t>
            </a:r>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p:txBody>
          <a:bodyPr/>
          <a:lstStyle/>
          <a:p>
            <a:endParaRPr lang="ru-RU" smtClean="0"/>
          </a:p>
        </p:txBody>
      </p:sp>
      <p:sp>
        <p:nvSpPr>
          <p:cNvPr id="9219" name="Rectangle 3"/>
          <p:cNvSpPr>
            <a:spLocks noGrp="1"/>
          </p:cNvSpPr>
          <p:nvPr>
            <p:ph type="body" idx="4294967295"/>
          </p:nvPr>
        </p:nvSpPr>
        <p:spPr/>
        <p:txBody>
          <a:bodyPr/>
          <a:lstStyle/>
          <a:p>
            <a:r>
              <a:rPr lang="ru-RU" sz="5400" b="1" i="1" smtClean="0"/>
              <a:t>Если ты услышишь, что кто-то не любит</a:t>
            </a:r>
            <a:r>
              <a:rPr lang="ru-RU" sz="5400" b="1" smtClean="0"/>
              <a:t/>
            </a:r>
            <a:br>
              <a:rPr lang="ru-RU" sz="5400" b="1" smtClean="0"/>
            </a:br>
            <a:r>
              <a:rPr lang="ru-RU" sz="5400" b="1" i="1" smtClean="0"/>
              <a:t>математику, не верь. Её нельзя не любить – </a:t>
            </a:r>
            <a:br>
              <a:rPr lang="ru-RU" sz="5400" b="1" i="1" smtClean="0"/>
            </a:br>
            <a:r>
              <a:rPr lang="ru-RU" sz="5400" b="1" i="1" smtClean="0"/>
              <a:t>её</a:t>
            </a:r>
            <a:r>
              <a:rPr lang="ru-RU" sz="5400" b="1" smtClean="0"/>
              <a:t> </a:t>
            </a:r>
            <a:r>
              <a:rPr lang="ru-RU" sz="5400" b="1" i="1" smtClean="0"/>
              <a:t>можно только не знать</a:t>
            </a:r>
            <a:r>
              <a:rPr lang="ru-RU" sz="5400" b="1" smtClean="0"/>
              <a:t> </a:t>
            </a:r>
          </a:p>
        </p:txBody>
      </p:sp>
    </p:spTree>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187450" y="2349500"/>
            <a:ext cx="6480175" cy="649288"/>
          </a:xfrm>
        </p:spPr>
        <p:txBody>
          <a:bodyPr/>
          <a:lstStyle/>
          <a:p>
            <a:pPr algn="ctr">
              <a:buFont typeface="Arial" charset="0"/>
              <a:buNone/>
              <a:defRPr/>
            </a:pPr>
            <a:r>
              <a:rPr lang="ru-RU" sz="4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4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Активизация мыслительной деятельности учащихся</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p:cNvSpPr>
          <p:nvPr>
            <p:ph type="body" idx="4294967295"/>
          </p:nvPr>
        </p:nvSpPr>
        <p:spPr>
          <a:xfrm>
            <a:off x="457200" y="2276475"/>
            <a:ext cx="8229600" cy="3529013"/>
          </a:xfrm>
        </p:spPr>
        <p:txBody>
          <a:bodyPr/>
          <a:lstStyle/>
          <a:p>
            <a:pPr>
              <a:lnSpc>
                <a:spcPct val="80000"/>
              </a:lnSpc>
              <a:buFont typeface="Arial" charset="0"/>
              <a:buNone/>
            </a:pPr>
            <a:r>
              <a:rPr lang="ru-RU" sz="2800" smtClean="0"/>
              <a:t>1.Ученики распределены по небольшим группам.</a:t>
            </a:r>
          </a:p>
          <a:p>
            <a:pPr>
              <a:lnSpc>
                <a:spcPct val="80000"/>
              </a:lnSpc>
              <a:buFont typeface="Arial" charset="0"/>
              <a:buNone/>
            </a:pPr>
            <a:r>
              <a:rPr lang="ru-RU" sz="2800" smtClean="0"/>
              <a:t>2.Каждой группе выдается одинаковое задание</a:t>
            </a:r>
          </a:p>
          <a:p>
            <a:pPr>
              <a:lnSpc>
                <a:spcPct val="80000"/>
              </a:lnSpc>
              <a:buFont typeface="Arial" charset="0"/>
              <a:buNone/>
            </a:pPr>
            <a:r>
              <a:rPr lang="ru-RU" sz="2800" smtClean="0"/>
              <a:t>  состоящее из 4 заданий на повторение пройденного</a:t>
            </a:r>
          </a:p>
          <a:p>
            <a:pPr>
              <a:lnSpc>
                <a:spcPct val="80000"/>
              </a:lnSpc>
              <a:buFont typeface="Arial" charset="0"/>
              <a:buNone/>
            </a:pPr>
            <a:r>
              <a:rPr lang="ru-RU" sz="2800" smtClean="0"/>
              <a:t>3. Микрогруппа обсуждает решение, чтобы помочь каждому члену группы вспомнить и выполнить задания.</a:t>
            </a:r>
          </a:p>
          <a:p>
            <a:pPr>
              <a:lnSpc>
                <a:spcPct val="80000"/>
              </a:lnSpc>
              <a:buFont typeface="Arial" charset="0"/>
              <a:buNone/>
            </a:pPr>
            <a:r>
              <a:rPr lang="ru-RU" sz="2800" smtClean="0"/>
              <a:t>4.Спикер докладывает результаты  работы микрогруппы </a:t>
            </a:r>
          </a:p>
          <a:p>
            <a:pPr>
              <a:lnSpc>
                <a:spcPct val="80000"/>
              </a:lnSpc>
              <a:buFont typeface="Arial" charset="0"/>
              <a:buNone/>
            </a:pPr>
            <a:r>
              <a:rPr lang="ru-RU" sz="2800" smtClean="0"/>
              <a:t>5.Класс подводит итоги всей работы.</a:t>
            </a:r>
          </a:p>
        </p:txBody>
      </p:sp>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0"/>
          <p:cNvSpPr>
            <a:spLocks noGrp="1"/>
          </p:cNvSpPr>
          <p:nvPr>
            <p:ph type="title" idx="4294967295"/>
          </p:nvPr>
        </p:nvSpPr>
        <p:spPr>
          <a:xfrm>
            <a:off x="468313" y="1557338"/>
            <a:ext cx="8229600" cy="1008062"/>
          </a:xfrm>
        </p:spPr>
        <p:txBody>
          <a:bodyPr/>
          <a:lstStyle/>
          <a:p>
            <a:r>
              <a:rPr lang="ru-RU" sz="3200" smtClean="0">
                <a:solidFill>
                  <a:srgbClr val="FF0000"/>
                </a:solidFill>
                <a:latin typeface="Arial" charset="0"/>
              </a:rPr>
              <a:t>Задания микрогруппам</a:t>
            </a:r>
            <a:r>
              <a:rPr lang="ru-RU" sz="4000" smtClean="0">
                <a:latin typeface="Arial" charset="0"/>
              </a:rPr>
              <a:t/>
            </a:r>
            <a:br>
              <a:rPr lang="ru-RU" sz="4000" smtClean="0">
                <a:latin typeface="Arial" charset="0"/>
              </a:rPr>
            </a:br>
            <a:endParaRPr lang="ru-RU" sz="4000" smtClean="0">
              <a:latin typeface="Arial" charset="0"/>
            </a:endParaRPr>
          </a:p>
        </p:txBody>
      </p:sp>
      <p:sp>
        <p:nvSpPr>
          <p:cNvPr id="1028" name="TextBox 5"/>
          <p:cNvSpPr txBox="1">
            <a:spLocks noChangeArrowheads="1"/>
          </p:cNvSpPr>
          <p:nvPr/>
        </p:nvSpPr>
        <p:spPr bwMode="auto">
          <a:xfrm>
            <a:off x="684213" y="1989138"/>
            <a:ext cx="7785100" cy="2030412"/>
          </a:xfrm>
          <a:prstGeom prst="rect">
            <a:avLst/>
          </a:prstGeom>
          <a:noFill/>
          <a:ln w="9525">
            <a:noFill/>
            <a:miter lim="800000"/>
            <a:headEnd/>
            <a:tailEnd/>
          </a:ln>
        </p:spPr>
        <p:txBody>
          <a:bodyPr wrap="none">
            <a:spAutoFit/>
          </a:bodyPr>
          <a:lstStyle/>
          <a:p>
            <a:r>
              <a:rPr lang="ru-RU"/>
              <a:t>1.Постройте столбчатые диаграммы увеличения массы тела мальчика</a:t>
            </a:r>
          </a:p>
          <a:p>
            <a:r>
              <a:rPr lang="ru-RU"/>
              <a:t> по годам  соответственно: 12 лет-35кг, 13 лет-37кг, 14лет-39кг.</a:t>
            </a:r>
          </a:p>
          <a:p>
            <a:r>
              <a:rPr lang="ru-RU"/>
              <a:t>2.Найдите неизвестный член пропорции :  х/20=4/5</a:t>
            </a:r>
          </a:p>
          <a:p>
            <a:r>
              <a:rPr lang="ru-RU"/>
              <a:t>3.Решите пропорцию : 360/80=х/40</a:t>
            </a:r>
          </a:p>
          <a:p>
            <a:r>
              <a:rPr lang="ru-RU"/>
              <a:t>4.Дана круговая диаграмма выпадения осадков в мм по месяцам. </a:t>
            </a:r>
          </a:p>
          <a:p>
            <a:r>
              <a:rPr lang="ru-RU"/>
              <a:t>  Определите количество осадков, выпавших летом:</a:t>
            </a:r>
          </a:p>
          <a:p>
            <a:endParaRPr lang="ru-RU"/>
          </a:p>
        </p:txBody>
      </p:sp>
      <p:graphicFrame>
        <p:nvGraphicFramePr>
          <p:cNvPr id="1026" name="Диаграмма 6"/>
          <p:cNvGraphicFramePr>
            <a:graphicFrameLocks/>
          </p:cNvGraphicFramePr>
          <p:nvPr/>
        </p:nvGraphicFramePr>
        <p:xfrm>
          <a:off x="1352550" y="3665538"/>
          <a:ext cx="6197600" cy="3243262"/>
        </p:xfrm>
        <a:graphic>
          <a:graphicData uri="http://schemas.openxmlformats.org/presentationml/2006/ole">
            <p:oleObj spid="_x0000_s1026" r:id="rId3" imgW="6200169" imgH="3243353" progId="">
              <p:embed/>
            </p:oleObj>
          </a:graphicData>
        </a:graphic>
      </p:graphicFrame>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Содержимое 2"/>
          <p:cNvSpPr>
            <a:spLocks noGrp="1"/>
          </p:cNvSpPr>
          <p:nvPr>
            <p:ph sz="half" idx="1"/>
          </p:nvPr>
        </p:nvSpPr>
        <p:spPr/>
        <p:txBody>
          <a:bodyPr/>
          <a:lstStyle/>
          <a:p>
            <a:r>
              <a:rPr lang="ru-RU" b="1" i="1" smtClean="0">
                <a:solidFill>
                  <a:srgbClr val="FF0000"/>
                </a:solidFill>
              </a:rPr>
              <a:t>По заданию учителя итоги работы по микрогруппам составляются в виде  столбчатой диаграммы</a:t>
            </a:r>
          </a:p>
          <a:p>
            <a:endParaRPr lang="ru-RU" b="1" i="1" smtClean="0"/>
          </a:p>
          <a:p>
            <a:r>
              <a:rPr lang="ru-RU" b="1" i="1" smtClean="0">
                <a:solidFill>
                  <a:srgbClr val="33CC33"/>
                </a:solidFill>
              </a:rPr>
              <a:t>Пример:</a:t>
            </a:r>
          </a:p>
        </p:txBody>
      </p:sp>
      <p:graphicFrame>
        <p:nvGraphicFramePr>
          <p:cNvPr id="6" name="Содержимое 5"/>
          <p:cNvGraphicFramePr>
            <a:graphicFrameLocks noGrp="1"/>
          </p:cNvGraphicFramePr>
          <p:nvPr>
            <p:ph sz="quarter" idx="2"/>
          </p:nvPr>
        </p:nvGraphicFramePr>
        <p:xfrm>
          <a:off x="4648200" y="1600200"/>
          <a:ext cx="4038600" cy="1483360"/>
        </p:xfrm>
        <a:graphic>
          <a:graphicData uri="http://schemas.openxmlformats.org/drawingml/2006/table">
            <a:tbl>
              <a:tblPr firstRow="1" bandRow="1">
                <a:tableStyleId>{5C22544A-7EE6-4342-B048-85BDC9FD1C3A}</a:tableStyleId>
              </a:tblPr>
              <a:tblGrid>
                <a:gridCol w="2019300"/>
                <a:gridCol w="2019300"/>
              </a:tblGrid>
              <a:tr h="370840">
                <a:tc>
                  <a:txBody>
                    <a:bodyPr/>
                    <a:lstStyle/>
                    <a:p>
                      <a:r>
                        <a:rPr lang="ru-RU" dirty="0" smtClean="0"/>
                        <a:t>1 группа</a:t>
                      </a:r>
                      <a:endParaRPr lang="ru-RU" dirty="0"/>
                    </a:p>
                  </a:txBody>
                  <a:tcPr/>
                </a:tc>
                <a:tc>
                  <a:txBody>
                    <a:bodyPr/>
                    <a:lstStyle/>
                    <a:p>
                      <a:r>
                        <a:rPr lang="ru-RU" dirty="0" smtClean="0"/>
                        <a:t>4</a:t>
                      </a:r>
                      <a:endParaRPr lang="ru-RU" dirty="0"/>
                    </a:p>
                  </a:txBody>
                  <a:tcPr/>
                </a:tc>
              </a:tr>
              <a:tr h="370840">
                <a:tc>
                  <a:txBody>
                    <a:bodyPr/>
                    <a:lstStyle/>
                    <a:p>
                      <a:r>
                        <a:rPr lang="ru-RU" dirty="0" smtClean="0"/>
                        <a:t>2 группа</a:t>
                      </a:r>
                      <a:endParaRPr lang="ru-RU" dirty="0"/>
                    </a:p>
                  </a:txBody>
                  <a:tcPr/>
                </a:tc>
                <a:tc>
                  <a:txBody>
                    <a:bodyPr/>
                    <a:lstStyle/>
                    <a:p>
                      <a:r>
                        <a:rPr lang="ru-RU" dirty="0" smtClean="0"/>
                        <a:t>2</a:t>
                      </a:r>
                      <a:endParaRPr lang="ru-RU" dirty="0"/>
                    </a:p>
                  </a:txBody>
                  <a:tcPr/>
                </a:tc>
              </a:tr>
              <a:tr h="370840">
                <a:tc>
                  <a:txBody>
                    <a:bodyPr/>
                    <a:lstStyle/>
                    <a:p>
                      <a:r>
                        <a:rPr lang="ru-RU" dirty="0" smtClean="0"/>
                        <a:t>3 группа</a:t>
                      </a:r>
                      <a:endParaRPr lang="ru-RU" dirty="0"/>
                    </a:p>
                  </a:txBody>
                  <a:tcPr/>
                </a:tc>
                <a:tc>
                  <a:txBody>
                    <a:bodyPr/>
                    <a:lstStyle/>
                    <a:p>
                      <a:r>
                        <a:rPr lang="ru-RU" dirty="0" smtClean="0"/>
                        <a:t>3</a:t>
                      </a:r>
                      <a:endParaRPr lang="ru-RU" dirty="0"/>
                    </a:p>
                  </a:txBody>
                  <a:tcPr/>
                </a:tc>
              </a:tr>
              <a:tr h="370840">
                <a:tc>
                  <a:txBody>
                    <a:bodyPr/>
                    <a:lstStyle/>
                    <a:p>
                      <a:r>
                        <a:rPr lang="ru-RU" dirty="0" smtClean="0"/>
                        <a:t>4 группа</a:t>
                      </a:r>
                      <a:endParaRPr lang="ru-RU" dirty="0"/>
                    </a:p>
                  </a:txBody>
                  <a:tcPr/>
                </a:tc>
                <a:tc>
                  <a:txBody>
                    <a:bodyPr/>
                    <a:lstStyle/>
                    <a:p>
                      <a:r>
                        <a:rPr lang="ru-RU" dirty="0" smtClean="0"/>
                        <a:t>1</a:t>
                      </a:r>
                      <a:endParaRPr lang="ru-RU" dirty="0"/>
                    </a:p>
                  </a:txBody>
                  <a:tcPr/>
                </a:tc>
              </a:tr>
            </a:tbl>
          </a:graphicData>
        </a:graphic>
      </p:graphicFrame>
      <p:graphicFrame>
        <p:nvGraphicFramePr>
          <p:cNvPr id="2050" name="Содержимое 6"/>
          <p:cNvGraphicFramePr>
            <a:graphicFrameLocks noGrp="1"/>
          </p:cNvGraphicFramePr>
          <p:nvPr>
            <p:ph sz="quarter" idx="3"/>
          </p:nvPr>
        </p:nvGraphicFramePr>
        <p:xfrm>
          <a:off x="4597400" y="3887788"/>
          <a:ext cx="4140200" cy="2832100"/>
        </p:xfrm>
        <a:graphic>
          <a:graphicData uri="http://schemas.openxmlformats.org/presentationml/2006/ole">
            <p:oleObj spid="_x0000_s2050" r:id="rId3" imgW="4139543" imgH="2828789" progId="">
              <p:embed/>
            </p:oleObj>
          </a:graphicData>
        </a:graphic>
      </p:graphicFrame>
    </p:spTree>
  </p:cSld>
  <p:clrMapOvr>
    <a:masterClrMapping/>
  </p:clrMapOvr>
  <p:transition spd="med">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4980</TotalTime>
  <Words>1100</Words>
  <Application>Microsoft Office PowerPoint</Application>
  <PresentationFormat>Экран (4:3)</PresentationFormat>
  <Paragraphs>151</Paragraphs>
  <Slides>26</Slides>
  <Notes>1</Notes>
  <HiddenSlides>0</HiddenSlides>
  <MMClips>1</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26</vt:i4>
      </vt:variant>
    </vt:vector>
  </HeadingPairs>
  <TitlesOfParts>
    <vt:vector size="27" baseType="lpstr">
      <vt:lpstr>Тема Office</vt:lpstr>
      <vt:lpstr>Использование пропорций при построении диаграмм</vt:lpstr>
      <vt:lpstr>Задачи урока:</vt:lpstr>
      <vt:lpstr>Слайд 3</vt:lpstr>
      <vt:lpstr>План урока</vt:lpstr>
      <vt:lpstr>Слайд 5</vt:lpstr>
      <vt:lpstr>Слайд 6</vt:lpstr>
      <vt:lpstr>Слайд 7</vt:lpstr>
      <vt:lpstr>Задания микрогруппам </vt:lpstr>
      <vt:lpstr>Слайд 9</vt:lpstr>
      <vt:lpstr>Слайд 10</vt:lpstr>
      <vt:lpstr>Объяснение нового материала</vt:lpstr>
      <vt:lpstr>Слайд 12</vt:lpstr>
      <vt:lpstr>Задание №1 для изучения нового материала</vt:lpstr>
      <vt:lpstr>Слайд 14</vt:lpstr>
      <vt:lpstr>Задание №2 для иучения нового материала</vt:lpstr>
      <vt:lpstr>Слайд 16</vt:lpstr>
      <vt:lpstr>Слайд 17</vt:lpstr>
      <vt:lpstr>Закрепление изученного материала</vt:lpstr>
      <vt:lpstr>Слайд 19</vt:lpstr>
      <vt:lpstr>Экспорт</vt:lpstr>
      <vt:lpstr>Слайд 21</vt:lpstr>
      <vt:lpstr>Слайд 22</vt:lpstr>
      <vt:lpstr>Слайд 23</vt:lpstr>
      <vt:lpstr>Домашнее задание</vt:lpstr>
      <vt:lpstr>Рубрикатор</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Igor</dc:creator>
  <cp:lastModifiedBy>Владелец</cp:lastModifiedBy>
  <cp:revision>369</cp:revision>
  <dcterms:created xsi:type="dcterms:W3CDTF">2005-01-02T11:16:49Z</dcterms:created>
  <dcterms:modified xsi:type="dcterms:W3CDTF">2015-01-29T19:02:53Z</dcterms:modified>
</cp:coreProperties>
</file>