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60" r:id="rId4"/>
    <p:sldId id="264" r:id="rId5"/>
    <p:sldId id="259" r:id="rId6"/>
    <p:sldId id="265" r:id="rId7"/>
    <p:sldId id="266" r:id="rId8"/>
    <p:sldId id="268" r:id="rId9"/>
    <p:sldId id="269" r:id="rId10"/>
    <p:sldId id="285" r:id="rId11"/>
    <p:sldId id="273" r:id="rId12"/>
    <p:sldId id="272" r:id="rId13"/>
    <p:sldId id="275" r:id="rId14"/>
    <p:sldId id="291" r:id="rId15"/>
    <p:sldId id="283" r:id="rId16"/>
    <p:sldId id="278" r:id="rId17"/>
    <p:sldId id="279" r:id="rId18"/>
    <p:sldId id="28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BF3A-20CC-4D35-AC9B-7CCAABE6A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5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98BB940-D41B-4F5A-9E79-14B56AE2386B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3DB1E32-D0B6-475B-ADDD-6105325833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692697"/>
            <a:ext cx="7772400" cy="1656183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</a:rPr>
              <a:t>Учиться можно  весело… Чтобы 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</a:rPr>
              <a:t>переваривать знания, надо поглощать их с 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</a:rPr>
              <a:t>аппетитом.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3482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4" descr="MCj041329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80929"/>
            <a:ext cx="3457575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8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6" name="Picture 12" descr="df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909638"/>
            <a:ext cx="133234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7" name="Picture 13" descr=",nk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02" y="836613"/>
            <a:ext cx="1333675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8" name="Picture 14" descr="m bm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6" y="836613"/>
            <a:ext cx="3695175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547813" y="1751763"/>
            <a:ext cx="100806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008000"/>
                </a:solidFill>
              </a:rPr>
              <a:t>+</a:t>
            </a:r>
            <a:endParaRPr lang="ru-RU" sz="9600" dirty="0">
              <a:solidFill>
                <a:srgbClr val="008000"/>
              </a:solidFill>
            </a:endParaRP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220022" y="1678738"/>
            <a:ext cx="100806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008000"/>
                </a:solidFill>
              </a:rPr>
              <a:t>=</a:t>
            </a:r>
            <a:endParaRPr lang="ru-RU" sz="9600" dirty="0">
              <a:solidFill>
                <a:srgbClr val="008000"/>
              </a:solidFill>
            </a:endParaRPr>
          </a:p>
        </p:txBody>
      </p:sp>
      <p:pic>
        <p:nvPicPr>
          <p:cNvPr id="7" name="Picture 3" descr=",nk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59" y="3611785"/>
            <a:ext cx="133367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df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796" y="3584547"/>
            <a:ext cx="133234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613335" y="3933056"/>
            <a:ext cx="100806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008000"/>
                </a:solidFill>
              </a:rPr>
              <a:t>_</a:t>
            </a:r>
            <a:endParaRPr lang="ru-RU" sz="9600" dirty="0">
              <a:solidFill>
                <a:srgbClr val="008000"/>
              </a:solidFill>
            </a:endParaRPr>
          </a:p>
        </p:txBody>
      </p:sp>
      <p:pic>
        <p:nvPicPr>
          <p:cNvPr id="11" name="Picture 7" descr="vxcf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451" y="3611785"/>
            <a:ext cx="3694214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261239" y="4453910"/>
            <a:ext cx="100806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008000"/>
                </a:solidFill>
              </a:rPr>
              <a:t>=</a:t>
            </a:r>
            <a:endParaRPr lang="ru-RU" sz="9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8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0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ost-6773-11631909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6056" r="8130" b="19731"/>
          <a:stretch>
            <a:fillRect/>
          </a:stretch>
        </p:blipFill>
        <p:spPr bwMode="auto">
          <a:xfrm rot="682518" flipH="1">
            <a:off x="6011863" y="2636838"/>
            <a:ext cx="2808287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626631" y="1628775"/>
            <a:ext cx="7993062" cy="2620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5931"/>
              </a:avLst>
            </a:prstTxWarp>
          </a:bodyPr>
          <a:lstStyle/>
          <a:p>
            <a:pPr algn="ctr"/>
            <a:r>
              <a:rPr lang="ru-RU" sz="3600" b="1" kern="10" dirty="0" err="1">
                <a:solidFill>
                  <a:srgbClr val="057B1B"/>
                </a:solidFill>
                <a:latin typeface="Arial"/>
                <a:cs typeface="Arial"/>
              </a:rPr>
              <a:t>Физминутка</a:t>
            </a:r>
            <a:endParaRPr lang="ru-RU" sz="3600" b="1" kern="10" dirty="0">
              <a:solidFill>
                <a:srgbClr val="057B1B"/>
              </a:solidFill>
              <a:latin typeface="Arial"/>
              <a:cs typeface="Arial"/>
            </a:endParaRPr>
          </a:p>
          <a:p>
            <a:pPr algn="ctr"/>
            <a:r>
              <a:rPr lang="ru-RU" sz="3600" b="1" kern="10" dirty="0">
                <a:solidFill>
                  <a:srgbClr val="057B1B"/>
                </a:solidFill>
                <a:latin typeface="Arial"/>
                <a:cs typeface="Arial"/>
              </a:rPr>
              <a:t>для</a:t>
            </a:r>
          </a:p>
          <a:p>
            <a:pPr algn="ctr"/>
            <a:r>
              <a:rPr lang="ru-RU" sz="3600" b="1" kern="10" dirty="0">
                <a:solidFill>
                  <a:srgbClr val="057B1B"/>
                </a:solidFill>
                <a:latin typeface="Arial"/>
                <a:cs typeface="Arial"/>
              </a:rPr>
              <a:t> глаз</a:t>
            </a:r>
          </a:p>
        </p:txBody>
      </p:sp>
      <p:pic>
        <p:nvPicPr>
          <p:cNvPr id="11268" name="Picture 4" descr="post-6773-11631909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6056" r="8130" b="19731"/>
          <a:stretch>
            <a:fillRect/>
          </a:stretch>
        </p:blipFill>
        <p:spPr bwMode="auto">
          <a:xfrm rot="-421179">
            <a:off x="468313" y="2636838"/>
            <a:ext cx="2735262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1905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914400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0" y="4445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68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haib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636838"/>
            <a:ext cx="1655762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439862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04813"/>
            <a:ext cx="1439862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084763"/>
            <a:ext cx="143986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084763"/>
            <a:ext cx="1439862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292600"/>
            <a:ext cx="1439862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01 -355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1 - трус не играет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497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5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entr" presetSubtype="0" repeatCount="400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34259 C 0.18507 -0.34259 0.32691 -0.19027 0.32691 -0.00277 C 0.32691 0.18426 0.18507 0.33704 0.01163 0.33704 C -0.16198 0.33704 -0.30313 0.18426 -0.30313 -0.00277 C -0.30313 -0.19027 -0.16198 -0.34259 0.01163 -0.34259 Z " pathEditMode="relative" rAng="0" ptsTypes="fffff">
                                      <p:cBhvr>
                                        <p:cTn id="36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55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6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9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7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20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7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0.10254 L -0.07865 -0.5588 L 0.46476 -0.5588 L 0.46476 0.10254 L -0.07865 0.10254 Z " pathEditMode="relative" rAng="16200000" ptsTypes="FFFFF">
                                      <p:cBhvr>
                                        <p:cTn id="82" dur="3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3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620689"/>
            <a:ext cx="7500938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Самостоятельная работа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5603" name="Picture 98" descr="Рисунок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000375"/>
            <a:ext cx="32115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5857875" y="1357313"/>
            <a:ext cx="2786063" cy="25003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5605" name="Рисунок 7" descr="QUESTON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2860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3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Объект 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39195068"/>
                  </p:ext>
                </p:extLst>
              </p:nvPr>
            </p:nvGraphicFramePr>
            <p:xfrm>
              <a:off x="395539" y="1700809"/>
              <a:ext cx="8496937" cy="49604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50474"/>
                  </a:tblGrid>
                  <a:tr h="10648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a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23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22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87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34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234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91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90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</a:tr>
                  <a:tr h="129496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b</a:t>
                          </a:r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87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33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234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50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90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200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90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</a:tr>
                  <a:tr h="129613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err="1">
                              <a:effectLst/>
                            </a:rPr>
                            <a:t>a+b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2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24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45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37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39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87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67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234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24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50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181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200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77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90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</a:tr>
                  <a:tr h="13044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a-b</a:t>
                          </a:r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24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45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87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234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    0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200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63</m:t>
                                  </m:r>
                                </m:num>
                                <m:den>
                                  <m:r>
                                    <a:rPr lang="ru-RU" sz="32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90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Объект 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39195068"/>
                  </p:ext>
                </p:extLst>
              </p:nvPr>
            </p:nvGraphicFramePr>
            <p:xfrm>
              <a:off x="395539" y="1700809"/>
              <a:ext cx="8496937" cy="49604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49607"/>
                    <a:gridCol w="850474"/>
                  </a:tblGrid>
                  <a:tr h="10648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a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100000" t="-8000" r="-796429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01439" t="-8000" r="-702158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99286" t="-8000" r="-597143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402158" t="-8000" r="-501439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02158" t="-8000" r="-401439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97857" t="-8000" r="-298571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702878" t="-8000" r="-200719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02878" t="-8000" r="-100719" b="-36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96429" t="-8000" b="-365143"/>
                          </a:stretch>
                        </a:blipFill>
                      </a:tcPr>
                    </a:tc>
                  </a:tr>
                  <a:tr h="129496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b</a:t>
                          </a:r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100000" t="-89151" r="-796429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01439" t="-89151" r="-702158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99286" t="-89151" r="-597143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402158" t="-89151" r="-501439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02158" t="-89151" r="-401439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97857" t="-89151" r="-298571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702878" t="-89151" r="-200719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02878" t="-89151" r="-100719" b="-201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96429" t="-89151" b="-201415"/>
                          </a:stretch>
                        </a:blipFill>
                      </a:tcPr>
                    </a:tc>
                  </a:tr>
                  <a:tr h="129613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err="1">
                              <a:effectLst/>
                            </a:rPr>
                            <a:t>a+b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100000" t="-188263" r="-796429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01439" t="-188263" r="-702158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99286" t="-188263" r="-597143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402158" t="-188263" r="-501439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02158" t="-188263" r="-401439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97857" t="-188263" r="-298571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702878" t="-188263" r="-200719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02878" t="-188263" r="-100719" b="-100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96429" t="-188263" b="-100469"/>
                          </a:stretch>
                        </a:blipFill>
                      </a:tcPr>
                    </a:tc>
                  </a:tr>
                  <a:tr h="13044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a-b</a:t>
                          </a:r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100000" t="-286916" r="-7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01439" t="-286916" r="-702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299286" t="-286916" r="-59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402158" t="-286916" r="-501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02158" t="-286916" r="-401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597857" t="-286916" r="-29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    0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9293" marR="59293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02878" t="-286916" r="-100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9293" marR="59293" marT="0" marB="0">
                        <a:blipFill rotWithShape="1">
                          <a:blip r:embed="rId2"/>
                          <a:stretch>
                            <a:fillRect l="-896429" t="-28691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Эталон решения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7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1. Что нового узнали вы сегодня на уроке?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2. Какую цель мы поставили в начале урока?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Наша цель достигнута?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74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1337"/>
              </p:ext>
            </p:extLst>
          </p:nvPr>
        </p:nvGraphicFramePr>
        <p:xfrm>
          <a:off x="755576" y="2276872"/>
          <a:ext cx="7524824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24824"/>
              </a:tblGrid>
              <a:tr h="2618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.Урок </a:t>
                      </a:r>
                      <a:r>
                        <a:rPr lang="ru-RU" sz="4000" dirty="0">
                          <a:solidFill>
                            <a:srgbClr val="FF0000"/>
                          </a:solidFill>
                          <a:effectLst/>
                        </a:rPr>
                        <a:t>полезен, всё 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понятно!</a:t>
                      </a:r>
                      <a:endParaRPr lang="ru-RU" sz="4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4000" dirty="0">
                          <a:solidFill>
                            <a:srgbClr val="FF0000"/>
                          </a:solidFill>
                          <a:effectLst/>
                        </a:rPr>
                        <a:t>.Лишь кое-что чуть-чуть неясно.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4000" dirty="0">
                          <a:solidFill>
                            <a:srgbClr val="FF0000"/>
                          </a:solidFill>
                          <a:effectLst/>
                        </a:rPr>
                        <a:t>.Ещё придётся потрудиться.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4000" dirty="0">
                          <a:solidFill>
                            <a:srgbClr val="FF0000"/>
                          </a:solidFill>
                          <a:effectLst/>
                        </a:rPr>
                        <a:t>.Да, трудно всё-таки учиться!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4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2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№1041, 1043(для тех, кто выполнил самостоятельную работу без ошибок).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№ 1039, 1041(для тех, кто допустил ошибки)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5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chemeClr val="bg1"/>
                </a:solidFill>
              </a:rPr>
              <a:t>Спасибо за урок!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295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 smtClean="0"/>
              <a:t> </a:t>
            </a:r>
            <a:endParaRPr lang="ru-RU" sz="6000" b="1" dirty="0" smtClean="0">
              <a:solidFill>
                <a:schemeClr val="folHlink"/>
              </a:solidFill>
            </a:endParaRPr>
          </a:p>
        </p:txBody>
      </p:sp>
      <p:pic>
        <p:nvPicPr>
          <p:cNvPr id="9220" name="Picture 4" descr="1schooltacle-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492375"/>
            <a:ext cx="4740275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34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b="1" dirty="0" smtClean="0"/>
              <a:t>Знаем и </a:t>
            </a:r>
            <a:r>
              <a:rPr lang="en-US" sz="3500" b="1" dirty="0" smtClean="0"/>
              <a:t> </a:t>
            </a:r>
            <a:r>
              <a:rPr lang="ru-RU" sz="3500" b="1" dirty="0" smtClean="0"/>
              <a:t>умеем:</a:t>
            </a:r>
            <a:r>
              <a:rPr lang="en-US" sz="3500" b="1" dirty="0" smtClean="0"/>
              <a:t>                         </a:t>
            </a:r>
            <a:endParaRPr lang="ru-RU" sz="3500" b="1" dirty="0" smtClean="0"/>
          </a:p>
          <a:p>
            <a:pPr marL="0" indent="0">
              <a:buNone/>
            </a:pPr>
            <a:r>
              <a:rPr lang="ru-RU" sz="3000" b="1" dirty="0"/>
              <a:t> </a:t>
            </a:r>
            <a:r>
              <a:rPr lang="ru-RU" sz="3000" b="1" dirty="0" smtClean="0"/>
              <a:t>                                                 </a:t>
            </a:r>
            <a:r>
              <a:rPr lang="en-US" sz="3000" b="1" dirty="0" smtClean="0"/>
              <a:t> </a:t>
            </a:r>
            <a:r>
              <a:rPr lang="ru-RU" sz="3000" b="1" dirty="0" smtClean="0">
                <a:solidFill>
                  <a:schemeClr val="tx1"/>
                </a:solidFill>
              </a:rPr>
              <a:t>ЧИТАТЬ</a:t>
            </a:r>
          </a:p>
          <a:p>
            <a:pPr marL="0" indent="0">
              <a:buNone/>
            </a:pPr>
            <a:endParaRPr lang="ru-RU" sz="3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3000" b="1" dirty="0" smtClean="0">
                <a:solidFill>
                  <a:schemeClr val="tx1"/>
                </a:solidFill>
              </a:rPr>
              <a:t>                                                  ЗАПИСЫВАТЬ</a:t>
            </a:r>
            <a:endParaRPr lang="en-US" sz="3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0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ru-RU" sz="3000" b="1" dirty="0" smtClean="0">
                <a:solidFill>
                  <a:schemeClr val="tx1"/>
                </a:solidFill>
              </a:rPr>
              <a:t>ИЗОБРАЖАТЬ НА </a:t>
            </a: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                                 </a:t>
            </a:r>
            <a:r>
              <a:rPr lang="ru-RU" sz="3000" b="1" dirty="0" smtClean="0">
                <a:solidFill>
                  <a:schemeClr val="tx1"/>
                </a:solidFill>
              </a:rPr>
              <a:t>       ЧИСЛОВОМ ЛУЧЕ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               </a:t>
            </a:r>
            <a:r>
              <a:rPr lang="ru-RU" b="1" dirty="0" smtClean="0">
                <a:solidFill>
                  <a:schemeClr val="tx1"/>
                </a:solidFill>
              </a:rPr>
              <a:t>                  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   </a:t>
            </a:r>
            <a:r>
              <a:rPr lang="ru-RU" sz="4000" b="1" dirty="0" smtClean="0">
                <a:solidFill>
                  <a:schemeClr val="tx1"/>
                </a:solidFill>
              </a:rPr>
              <a:t>сравнивать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ОБЫКНОВЕННЫЕ ДРОБИ</a:t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0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4563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24300" y="1412875"/>
            <a:ext cx="18859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0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419475" y="3716338"/>
            <a:ext cx="29511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779838" y="3644900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43213" y="665302"/>
            <a:ext cx="43926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dirty="0" smtClean="0">
                <a:solidFill>
                  <a:srgbClr val="CC0000"/>
                </a:solidFill>
              </a:rPr>
              <a:t>ЧИСЛИТЕЛЬ</a:t>
            </a:r>
            <a:endParaRPr lang="ru-RU" sz="4400" dirty="0">
              <a:solidFill>
                <a:srgbClr val="CC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55875" y="5876925"/>
            <a:ext cx="4895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dirty="0">
                <a:solidFill>
                  <a:srgbClr val="CC0000"/>
                </a:solidFill>
              </a:rPr>
              <a:t>ЗНАМЕНАТЕЛЬ</a:t>
            </a:r>
          </a:p>
        </p:txBody>
      </p:sp>
    </p:spTree>
    <p:extLst>
      <p:ext uri="{BB962C8B-B14F-4D97-AF65-F5344CB8AC3E}">
        <p14:creationId xmlns:p14="http://schemas.microsoft.com/office/powerpoint/2010/main" val="411094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40283"/>
            <a:ext cx="2456901" cy="3603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Назовите правильные и неправильные дроби</a:t>
            </a:r>
            <a:b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ru-R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59" descr="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26526"/>
            <a:ext cx="2973388" cy="352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0" descr="2в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23747"/>
            <a:ext cx="1470025" cy="453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2" descr="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156" y="1582063"/>
            <a:ext cx="2514600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8" descr="з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340445"/>
            <a:ext cx="1382713" cy="424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76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Сравните: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0" t="29297" r="58252" b="35547"/>
          <a:stretch>
            <a:fillRect/>
          </a:stretch>
        </p:blipFill>
        <p:spPr bwMode="auto">
          <a:xfrm>
            <a:off x="2123728" y="1844824"/>
            <a:ext cx="446449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97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1916832"/>
            <a:ext cx="7856109" cy="458716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Пирог разрезали на </a:t>
            </a:r>
            <a:r>
              <a:rPr lang="en-US" sz="2800" dirty="0" smtClean="0">
                <a:solidFill>
                  <a:schemeClr val="tx1"/>
                </a:solidFill>
              </a:rPr>
              <a:t>8</a:t>
            </a:r>
            <a:r>
              <a:rPr lang="ru-RU" sz="2800" dirty="0" smtClean="0">
                <a:solidFill>
                  <a:schemeClr val="tx1"/>
                </a:solidFill>
              </a:rPr>
              <a:t> частей. Маша взяла 2 куска, Миша взял 3 куска. Какую часть пирога взяла Маша? Миша? На сколько Миша взял больше, чем Маша</a:t>
            </a:r>
            <a:r>
              <a:rPr lang="ru-RU" sz="2800" dirty="0">
                <a:solidFill>
                  <a:schemeClr val="tx1"/>
                </a:solidFill>
              </a:rPr>
              <a:t>? Вместе?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476672" y="170080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429000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5097" flipH="1">
            <a:off x="7148076" y="3513198"/>
            <a:ext cx="105611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31554" flipH="1">
            <a:off x="7526783" y="4012473"/>
            <a:ext cx="105611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52375" flipH="1">
            <a:off x="7416975" y="4681226"/>
            <a:ext cx="105611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1998">
            <a:off x="7095081" y="5010236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8502">
            <a:off x="5977672" y="3901407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50766">
            <a:off x="5977673" y="4561166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16452">
            <a:off x="6454600" y="5010235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8502">
            <a:off x="980333" y="4675024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8502">
            <a:off x="3344366" y="4450761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9263">
            <a:off x="3861229" y="3915711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3622">
            <a:off x="1225890" y="3957375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69735">
            <a:off x="3230715" y="5233890"/>
            <a:ext cx="1065213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78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00100" y="1928802"/>
            <a:ext cx="7408333" cy="4065315"/>
          </a:xfrm>
        </p:spPr>
        <p:txBody>
          <a:bodyPr>
            <a:normAutofit/>
          </a:bodyPr>
          <a:lstStyle/>
          <a:p>
            <a:r>
              <a:rPr lang="ru-RU" sz="9600" dirty="0" smtClean="0"/>
              <a:t> </a:t>
            </a:r>
            <a:r>
              <a:rPr lang="en-US" sz="9600" dirty="0" smtClean="0"/>
              <a:t>            </a:t>
            </a:r>
            <a:r>
              <a:rPr lang="ru-RU" sz="9600" dirty="0" smtClean="0"/>
              <a:t>?</a:t>
            </a:r>
          </a:p>
          <a:p>
            <a:r>
              <a:rPr lang="ru-RU" sz="9600" dirty="0" smtClean="0"/>
              <a:t>             ?</a:t>
            </a:r>
            <a:endParaRPr lang="ru-RU" sz="9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Проблема?</a:t>
            </a:r>
            <a:endParaRPr lang="ru-RU" dirty="0"/>
          </a:p>
        </p:txBody>
      </p:sp>
      <p:pic>
        <p:nvPicPr>
          <p:cNvPr id="8" name="Picture 19" descr="Риилр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250" y="3523433"/>
            <a:ext cx="158273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0" descr="пв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56358"/>
            <a:ext cx="1609725" cy="24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0" descr="пв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522" y="3478983"/>
            <a:ext cx="1609725" cy="24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9" descr="Риилр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087" y="1756431"/>
            <a:ext cx="158273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люс 16"/>
          <p:cNvSpPr/>
          <p:nvPr/>
        </p:nvSpPr>
        <p:spPr>
          <a:xfrm>
            <a:off x="2492687" y="2323728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 19"/>
          <p:cNvSpPr/>
          <p:nvPr/>
        </p:nvSpPr>
        <p:spPr>
          <a:xfrm>
            <a:off x="4191626" y="237531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Равно 20"/>
          <p:cNvSpPr/>
          <p:nvPr/>
        </p:nvSpPr>
        <p:spPr>
          <a:xfrm>
            <a:off x="4173165" y="416855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3059832" y="3244334"/>
            <a:ext cx="1381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008000"/>
                </a:solidFill>
              </a:rPr>
              <a:t>-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37187" y="3244334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8000"/>
                </a:solidFill>
              </a:rPr>
              <a:t>_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3244334"/>
            <a:ext cx="5760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accent1">
                    <a:lumMod val="75000"/>
                  </a:schemeClr>
                </a:solidFill>
              </a:rPr>
              <a:t>_</a:t>
            </a:r>
            <a:endParaRPr lang="ru-RU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46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При сложении  дробей с одинаковыми знаменателями числители складывают, а знаменатель оставляют тот же.</a:t>
            </a:r>
          </a:p>
          <a:p>
            <a:endParaRPr lang="ru-RU" dirty="0"/>
          </a:p>
          <a:p>
            <a:r>
              <a:rPr lang="ru-RU" dirty="0" smtClean="0">
                <a:solidFill>
                  <a:schemeClr val="tx1"/>
                </a:solidFill>
              </a:rPr>
              <a:t>При вычитании дробей с одинаковыми знаменателями из числителя уменьшаемого вычитают числитель вычитаемого, а знаменатель оставляют тот же.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равило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46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Страницы 155-156(прочитать правила), рассказать поочередно друг другу (работа в парах).</a:t>
            </a:r>
          </a:p>
          <a:p>
            <a:endParaRPr lang="ru-RU" dirty="0" smtClean="0"/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Записать в тетради правила сложения и вычитания дробей с одинаковыми знаменателями с помощью букв.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25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377</TotalTime>
  <Words>344</Words>
  <Application>Microsoft Office PowerPoint</Application>
  <PresentationFormat>Экран (4:3)</PresentationFormat>
  <Paragraphs>100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Учиться можно  весело… Чтобы  переваривать знания, надо поглощать их с  аппетитом.</vt:lpstr>
      <vt:lpstr>ОБЫКНОВЕННЫЕ ДРОБИ </vt:lpstr>
      <vt:lpstr>Презентация PowerPoint</vt:lpstr>
      <vt:lpstr>Назовите правильные и неправильные дроби </vt:lpstr>
      <vt:lpstr>Сравните: </vt:lpstr>
      <vt:lpstr>Задача </vt:lpstr>
      <vt:lpstr>Проблема?</vt:lpstr>
      <vt:lpstr>Правило</vt:lpstr>
      <vt:lpstr>Работа с учебником</vt:lpstr>
      <vt:lpstr>Презентация PowerPoint</vt:lpstr>
      <vt:lpstr>Презентация PowerPoint</vt:lpstr>
      <vt:lpstr>Презентация PowerPoint</vt:lpstr>
      <vt:lpstr>Самостоятельная работа</vt:lpstr>
      <vt:lpstr>Эталон решения</vt:lpstr>
      <vt:lpstr>Ответьте на вопросы:</vt:lpstr>
      <vt:lpstr>Рефлексия </vt:lpstr>
      <vt:lpstr>Домашнее задание</vt:lpstr>
      <vt:lpstr>Спасибо за урок!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Учиться можно  весело… Чтобы  переваривать знания, надо поглощать их с  аппетитом.</dc:title>
  <dc:creator>Ilsiyar</dc:creator>
  <cp:lastModifiedBy>Ilsiyar</cp:lastModifiedBy>
  <cp:revision>44</cp:revision>
  <dcterms:created xsi:type="dcterms:W3CDTF">2013-12-02T16:38:57Z</dcterms:created>
  <dcterms:modified xsi:type="dcterms:W3CDTF">2013-12-14T14:29:19Z</dcterms:modified>
</cp:coreProperties>
</file>